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79"/>
  </p:notesMasterIdLst>
  <p:handoutMasterIdLst>
    <p:handoutMasterId r:id="rId80"/>
  </p:handoutMasterIdLst>
  <p:sldIdLst>
    <p:sldId id="2076138247" r:id="rId5"/>
    <p:sldId id="2147470283" r:id="rId6"/>
    <p:sldId id="2147478922" r:id="rId7"/>
    <p:sldId id="2076138254" r:id="rId8"/>
    <p:sldId id="2147470284" r:id="rId9"/>
    <p:sldId id="4400" r:id="rId10"/>
    <p:sldId id="2147470286" r:id="rId11"/>
    <p:sldId id="2147470292" r:id="rId12"/>
    <p:sldId id="2147470291" r:id="rId13"/>
    <p:sldId id="2147470293" r:id="rId14"/>
    <p:sldId id="2147470295" r:id="rId15"/>
    <p:sldId id="2147478908" r:id="rId16"/>
    <p:sldId id="2147478921" r:id="rId17"/>
    <p:sldId id="2076138257" r:id="rId18"/>
    <p:sldId id="2076138280" r:id="rId19"/>
    <p:sldId id="2147478907" r:id="rId20"/>
    <p:sldId id="2076138281" r:id="rId21"/>
    <p:sldId id="2147478896" r:id="rId22"/>
    <p:sldId id="2076138282" r:id="rId23"/>
    <p:sldId id="4359" r:id="rId24"/>
    <p:sldId id="2076138255" r:id="rId25"/>
    <p:sldId id="2076138265" r:id="rId26"/>
    <p:sldId id="2076138269" r:id="rId27"/>
    <p:sldId id="2076138266" r:id="rId28"/>
    <p:sldId id="2076138267" r:id="rId29"/>
    <p:sldId id="2147478910" r:id="rId30"/>
    <p:sldId id="2147478911" r:id="rId31"/>
    <p:sldId id="2147478880" r:id="rId32"/>
    <p:sldId id="2076138272" r:id="rId33"/>
    <p:sldId id="2076138276" r:id="rId34"/>
    <p:sldId id="2076138278" r:id="rId35"/>
    <p:sldId id="2147478876" r:id="rId36"/>
    <p:sldId id="2147478912" r:id="rId37"/>
    <p:sldId id="2147478914" r:id="rId38"/>
    <p:sldId id="2147478885" r:id="rId39"/>
    <p:sldId id="2147478886" r:id="rId40"/>
    <p:sldId id="2147478891" r:id="rId41"/>
    <p:sldId id="2147478887" r:id="rId42"/>
    <p:sldId id="2147478888" r:id="rId43"/>
    <p:sldId id="2147478889" r:id="rId44"/>
    <p:sldId id="2147478890" r:id="rId45"/>
    <p:sldId id="2147478901" r:id="rId46"/>
    <p:sldId id="2147478924" r:id="rId47"/>
    <p:sldId id="2147478909" r:id="rId48"/>
    <p:sldId id="2147478915" r:id="rId49"/>
    <p:sldId id="2147478904" r:id="rId50"/>
    <p:sldId id="2076138284" r:id="rId51"/>
    <p:sldId id="2147478864" r:id="rId52"/>
    <p:sldId id="2076138400" r:id="rId53"/>
    <p:sldId id="2147478867" r:id="rId54"/>
    <p:sldId id="2147478868" r:id="rId55"/>
    <p:sldId id="2147478916" r:id="rId56"/>
    <p:sldId id="2147478865" r:id="rId57"/>
    <p:sldId id="2147478851" r:id="rId58"/>
    <p:sldId id="2147478875" r:id="rId59"/>
    <p:sldId id="2147478869" r:id="rId60"/>
    <p:sldId id="2147478872" r:id="rId61"/>
    <p:sldId id="2076138311" r:id="rId62"/>
    <p:sldId id="2147478873" r:id="rId63"/>
    <p:sldId id="2147478874" r:id="rId64"/>
    <p:sldId id="2147478898" r:id="rId65"/>
    <p:sldId id="2147478878" r:id="rId66"/>
    <p:sldId id="2147478892" r:id="rId67"/>
    <p:sldId id="2147478893" r:id="rId68"/>
    <p:sldId id="2076138315" r:id="rId69"/>
    <p:sldId id="2147478894" r:id="rId70"/>
    <p:sldId id="2147478895" r:id="rId71"/>
    <p:sldId id="2147478877" r:id="rId72"/>
    <p:sldId id="2076138307" r:id="rId73"/>
    <p:sldId id="2147478899" r:id="rId74"/>
    <p:sldId id="2147478879" r:id="rId75"/>
    <p:sldId id="2147478918" r:id="rId76"/>
    <p:sldId id="2147478906" r:id="rId77"/>
    <p:sldId id="2147478882" r:id="rId7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78FE78BA-5D4C-4C53-9752-C276FD8B032E}">
          <p14:sldIdLst/>
        </p14:section>
        <p14:section name="Phase 00-Pre-work Call" id="{38B656EC-D568-4EF7-8842-9FA1AE1192C9}">
          <p14:sldIdLst>
            <p14:sldId id="2076138247"/>
            <p14:sldId id="2147470283"/>
            <p14:sldId id="2147478922"/>
            <p14:sldId id="2076138254"/>
            <p14:sldId id="2147470284"/>
            <p14:sldId id="4400"/>
            <p14:sldId id="2147470286"/>
            <p14:sldId id="2147470292"/>
            <p14:sldId id="2147470291"/>
            <p14:sldId id="2147470293"/>
            <p14:sldId id="2147470295"/>
            <p14:sldId id="2147478908"/>
          </p14:sldIdLst>
        </p14:section>
        <p14:section name="Intro" id="{A738CFD1-8579-40A6-800F-6BBF1B61950C}">
          <p14:sldIdLst>
            <p14:sldId id="2147478921"/>
            <p14:sldId id="2076138257"/>
            <p14:sldId id="2076138280"/>
            <p14:sldId id="2147478907"/>
            <p14:sldId id="2076138281"/>
          </p14:sldIdLst>
        </p14:section>
        <p14:section name="HR provisioning" id="{9308EEB9-1478-4941-BC4A-084D1D5FB952}">
          <p14:sldIdLst>
            <p14:sldId id="2147478896"/>
            <p14:sldId id="2076138282"/>
            <p14:sldId id="4359"/>
            <p14:sldId id="2076138255"/>
            <p14:sldId id="2076138265"/>
            <p14:sldId id="2076138269"/>
            <p14:sldId id="2076138266"/>
            <p14:sldId id="2076138267"/>
            <p14:sldId id="2147478910"/>
            <p14:sldId id="2147478911"/>
            <p14:sldId id="2147478880"/>
            <p14:sldId id="2076138272"/>
            <p14:sldId id="2076138276"/>
            <p14:sldId id="2076138278"/>
            <p14:sldId id="2147478876"/>
            <p14:sldId id="2147478912"/>
            <p14:sldId id="2147478914"/>
            <p14:sldId id="2147478885"/>
            <p14:sldId id="2147478886"/>
            <p14:sldId id="2147478891"/>
            <p14:sldId id="2147478887"/>
            <p14:sldId id="2147478888"/>
            <p14:sldId id="2147478889"/>
            <p14:sldId id="2147478890"/>
            <p14:sldId id="2147478901"/>
            <p14:sldId id="2147478924"/>
            <p14:sldId id="2147478909"/>
            <p14:sldId id="2147478915"/>
            <p14:sldId id="2147478904"/>
          </p14:sldIdLst>
        </p14:section>
        <p14:section name="Outbound App provisioning" id="{FEFC9CCA-D734-4181-872F-FD6043AF6DDC}">
          <p14:sldIdLst>
            <p14:sldId id="2076138284"/>
            <p14:sldId id="2147478864"/>
            <p14:sldId id="2076138400"/>
            <p14:sldId id="2147478867"/>
            <p14:sldId id="2147478868"/>
            <p14:sldId id="2147478916"/>
            <p14:sldId id="2147478865"/>
          </p14:sldIdLst>
        </p14:section>
        <p14:section name="LCW" id="{C3395309-8767-487C-B241-5432B05C9AF7}">
          <p14:sldIdLst>
            <p14:sldId id="2147478851"/>
            <p14:sldId id="2147478875"/>
            <p14:sldId id="2147478869"/>
            <p14:sldId id="2147478872"/>
            <p14:sldId id="2076138311"/>
            <p14:sldId id="2147478873"/>
            <p14:sldId id="2147478874"/>
            <p14:sldId id="2147478898"/>
            <p14:sldId id="2147478878"/>
            <p14:sldId id="2147478892"/>
            <p14:sldId id="2147478893"/>
            <p14:sldId id="2076138315"/>
            <p14:sldId id="2147478894"/>
            <p14:sldId id="2147478895"/>
            <p14:sldId id="2147478877"/>
            <p14:sldId id="2076138307"/>
            <p14:sldId id="2147478899"/>
            <p14:sldId id="2147478879"/>
            <p14:sldId id="2147478918"/>
            <p14:sldId id="2147478906"/>
          </p14:sldIdLst>
        </p14:section>
        <p14:section name="Next Steps" id="{669C464E-496C-48CE-860D-C557F972EE41}">
          <p14:sldIdLst>
            <p14:sldId id="2147478882"/>
          </p14:sldIdLst>
        </p14:section>
        <p14:section name="Default Section" id="{4734EC95-23CE-4185-8C7A-8DF07B7F13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B16"/>
    <a:srgbClr val="243A5E"/>
    <a:srgbClr val="107C10"/>
    <a:srgbClr val="0078D4"/>
    <a:srgbClr val="FFB900"/>
    <a:srgbClr val="FFFFFF"/>
    <a:srgbClr val="666666"/>
    <a:srgbClr val="000000"/>
    <a:srgbClr val="8661C5"/>
    <a:srgbClr val="D59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3D9339-0A74-4D10-B92D-1DD7E6BD5B06}" v="2" dt="2024-01-24T16:48:11.2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727"/>
  </p:normalViewPr>
  <p:slideViewPr>
    <p:cSldViewPr snapToGrid="0" snapToObjects="1">
      <p:cViewPr varScale="1">
        <p:scale>
          <a:sx n="99" d="100"/>
          <a:sy n="99" d="100"/>
        </p:scale>
        <p:origin x="48" y="264"/>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commentAuthors" Target="commentAuthors.xml"/><Relationship Id="rId86"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Lopez" userId="de523948-0a37-4855-b48b-ebfd2c5eb591" providerId="ADAL" clId="{103D9339-0A74-4D10-B92D-1DD7E6BD5B06}"/>
    <pc:docChg chg="addSld delSld modSld modSection">
      <pc:chgData name="Jorge Lopez" userId="de523948-0a37-4855-b48b-ebfd2c5eb591" providerId="ADAL" clId="{103D9339-0A74-4D10-B92D-1DD7E6BD5B06}" dt="2024-01-24T16:47:56.136" v="8" actId="47"/>
      <pc:docMkLst>
        <pc:docMk/>
      </pc:docMkLst>
      <pc:sldChg chg="mod modShow">
        <pc:chgData name="Jorge Lopez" userId="de523948-0a37-4855-b48b-ebfd2c5eb591" providerId="ADAL" clId="{103D9339-0A74-4D10-B92D-1DD7E6BD5B06}" dt="2024-01-24T16:47:35.379" v="6" actId="729"/>
        <pc:sldMkLst>
          <pc:docMk/>
          <pc:sldMk cId="1799226510" sldId="2147478868"/>
        </pc:sldMkLst>
      </pc:sldChg>
      <pc:sldChg chg="del">
        <pc:chgData name="Jorge Lopez" userId="de523948-0a37-4855-b48b-ebfd2c5eb591" providerId="ADAL" clId="{103D9339-0A74-4D10-B92D-1DD7E6BD5B06}" dt="2024-01-24T16:47:26.653" v="5" actId="47"/>
        <pc:sldMkLst>
          <pc:docMk/>
          <pc:sldMk cId="2265257652" sldId="2147478897"/>
        </pc:sldMkLst>
      </pc:sldChg>
      <pc:sldChg chg="mod modShow">
        <pc:chgData name="Jorge Lopez" userId="de523948-0a37-4855-b48b-ebfd2c5eb591" providerId="ADAL" clId="{103D9339-0A74-4D10-B92D-1DD7E6BD5B06}" dt="2024-01-24T16:47:16.821" v="1" actId="729"/>
        <pc:sldMkLst>
          <pc:docMk/>
          <pc:sldMk cId="2075558096" sldId="2147478901"/>
        </pc:sldMkLst>
      </pc:sldChg>
      <pc:sldChg chg="del">
        <pc:chgData name="Jorge Lopez" userId="de523948-0a37-4855-b48b-ebfd2c5eb591" providerId="ADAL" clId="{103D9339-0A74-4D10-B92D-1DD7E6BD5B06}" dt="2024-01-24T16:47:22.031" v="2" actId="47"/>
        <pc:sldMkLst>
          <pc:docMk/>
          <pc:sldMk cId="4076244725" sldId="2147478905"/>
        </pc:sldMkLst>
      </pc:sldChg>
      <pc:sldChg chg="del">
        <pc:chgData name="Jorge Lopez" userId="de523948-0a37-4855-b48b-ebfd2c5eb591" providerId="ADAL" clId="{103D9339-0A74-4D10-B92D-1DD7E6BD5B06}" dt="2024-01-24T16:47:56.136" v="8" actId="47"/>
        <pc:sldMkLst>
          <pc:docMk/>
          <pc:sldMk cId="1789749506" sldId="2147478920"/>
        </pc:sldMkLst>
      </pc:sldChg>
      <pc:sldChg chg="del">
        <pc:chgData name="Jorge Lopez" userId="de523948-0a37-4855-b48b-ebfd2c5eb591" providerId="ADAL" clId="{103D9339-0A74-4D10-B92D-1DD7E6BD5B06}" dt="2024-01-24T16:47:53.641" v="7" actId="47"/>
        <pc:sldMkLst>
          <pc:docMk/>
          <pc:sldMk cId="3848464708" sldId="2147478923"/>
        </pc:sldMkLst>
      </pc:sldChg>
      <pc:sldChg chg="new del">
        <pc:chgData name="Jorge Lopez" userId="de523948-0a37-4855-b48b-ebfd2c5eb591" providerId="ADAL" clId="{103D9339-0A74-4D10-B92D-1DD7E6BD5B06}" dt="2024-01-24T16:47:24.510" v="4" actId="47"/>
        <pc:sldMkLst>
          <pc:docMk/>
          <pc:sldMk cId="4240615902" sldId="2147478925"/>
        </pc:sldMkLst>
      </pc:sldChg>
      <pc:sldChg chg="del">
        <pc:chgData name="Jorge Lopez" userId="de523948-0a37-4855-b48b-ebfd2c5eb591" providerId="ADAL" clId="{103D9339-0A74-4D10-B92D-1DD7E6BD5B06}" dt="2024-01-24T16:33:05.330" v="0" actId="2696"/>
        <pc:sldMkLst>
          <pc:docMk/>
          <pc:sldMk cId="1142991816" sldId="2147481150"/>
        </pc:sldMkLst>
      </pc:sldChg>
      <pc:sldMasterChg chg="delSldLayout">
        <pc:chgData name="Jorge Lopez" userId="de523948-0a37-4855-b48b-ebfd2c5eb591" providerId="ADAL" clId="{103D9339-0A74-4D10-B92D-1DD7E6BD5B06}" dt="2024-01-24T16:47:56.136" v="8" actId="47"/>
        <pc:sldMasterMkLst>
          <pc:docMk/>
          <pc:sldMasterMk cId="3588427678" sldId="2147484229"/>
        </pc:sldMasterMkLst>
        <pc:sldLayoutChg chg="del">
          <pc:chgData name="Jorge Lopez" userId="de523948-0a37-4855-b48b-ebfd2c5eb591" providerId="ADAL" clId="{103D9339-0A74-4D10-B92D-1DD7E6BD5B06}" dt="2024-01-24T16:47:56.136" v="8" actId="47"/>
          <pc:sldLayoutMkLst>
            <pc:docMk/>
            <pc:sldMasterMk cId="3588427678" sldId="2147484229"/>
            <pc:sldLayoutMk cId="3291505920" sldId="2147485239"/>
          </pc:sldLayoutMkLst>
        </pc:sldLayoutChg>
        <pc:sldLayoutChg chg="del">
          <pc:chgData name="Jorge Lopez" userId="de523948-0a37-4855-b48b-ebfd2c5eb591" providerId="ADAL" clId="{103D9339-0A74-4D10-B92D-1DD7E6BD5B06}" dt="2024-01-24T16:47:53.641" v="7" actId="47"/>
          <pc:sldLayoutMkLst>
            <pc:docMk/>
            <pc:sldMasterMk cId="3588427678" sldId="2147484229"/>
            <pc:sldLayoutMk cId="2873766415" sldId="2147485240"/>
          </pc:sldLayoutMkLst>
        </pc:sldLayoutChg>
      </pc:sldMasterChg>
    </pc:docChg>
  </pc:docChgLst>
  <pc:docChgLst>
    <pc:chgData name="Jorge Lopez" userId="de523948-0a37-4855-b48b-ebfd2c5eb591" providerId="ADAL" clId="{33CA7877-E798-4D06-98F0-3F90FEF64FAF}"/>
    <pc:docChg chg="modSld addSection modSection">
      <pc:chgData name="Jorge Lopez" userId="de523948-0a37-4855-b48b-ebfd2c5eb591" providerId="ADAL" clId="{33CA7877-E798-4D06-98F0-3F90FEF64FAF}" dt="2023-09-26T22:59:11.472" v="11" actId="17846"/>
      <pc:docMkLst>
        <pc:docMk/>
      </pc:docMkLst>
      <pc:sldChg chg="modSp mod">
        <pc:chgData name="Jorge Lopez" userId="de523948-0a37-4855-b48b-ebfd2c5eb591" providerId="ADAL" clId="{33CA7877-E798-4D06-98F0-3F90FEF64FAF}" dt="2023-09-26T22:56:32.709" v="4" actId="14100"/>
        <pc:sldMkLst>
          <pc:docMk/>
          <pc:sldMk cId="2761171435" sldId="2076138284"/>
        </pc:sldMkLst>
        <pc:grpChg chg="mod">
          <ac:chgData name="Jorge Lopez" userId="de523948-0a37-4855-b48b-ebfd2c5eb591" providerId="ADAL" clId="{33CA7877-E798-4D06-98F0-3F90FEF64FAF}" dt="2023-09-26T22:56:32.709" v="4" actId="14100"/>
          <ac:grpSpMkLst>
            <pc:docMk/>
            <pc:sldMk cId="2761171435" sldId="2076138284"/>
            <ac:grpSpMk id="51" creationId="{3FAE5EA6-3A39-3302-C579-1B7F59A8BB80}"/>
          </ac:grpSpMkLst>
        </pc:grpChg>
      </pc:sldChg>
      <pc:sldChg chg="modSp mod">
        <pc:chgData name="Jorge Lopez" userId="de523948-0a37-4855-b48b-ebfd2c5eb591" providerId="ADAL" clId="{33CA7877-E798-4D06-98F0-3F90FEF64FAF}" dt="2023-09-26T22:57:36.942" v="9" actId="1076"/>
        <pc:sldMkLst>
          <pc:docMk/>
          <pc:sldMk cId="1890769843" sldId="2147478867"/>
        </pc:sldMkLst>
        <pc:spChg chg="mod">
          <ac:chgData name="Jorge Lopez" userId="de523948-0a37-4855-b48b-ebfd2c5eb591" providerId="ADAL" clId="{33CA7877-E798-4D06-98F0-3F90FEF64FAF}" dt="2023-09-26T22:57:36.942" v="9" actId="1076"/>
          <ac:spMkLst>
            <pc:docMk/>
            <pc:sldMk cId="1890769843" sldId="2147478867"/>
            <ac:spMk id="2" creationId="{3B224454-C185-DA8C-8971-8FE369450AE5}"/>
          </ac:spMkLst>
        </pc:spChg>
      </pc:sldChg>
      <pc:sldChg chg="modSp mod">
        <pc:chgData name="Jorge Lopez" userId="de523948-0a37-4855-b48b-ebfd2c5eb591" providerId="ADAL" clId="{33CA7877-E798-4D06-98F0-3F90FEF64FAF}" dt="2023-09-26T22:36:29.927" v="2" actId="3062"/>
        <pc:sldMkLst>
          <pc:docMk/>
          <pc:sldMk cId="4720359" sldId="2147478922"/>
        </pc:sldMkLst>
        <pc:spChg chg="mod">
          <ac:chgData name="Jorge Lopez" userId="de523948-0a37-4855-b48b-ebfd2c5eb591" providerId="ADAL" clId="{33CA7877-E798-4D06-98F0-3F90FEF64FAF}" dt="2023-09-26T22:36:09.881" v="0" actId="14100"/>
          <ac:spMkLst>
            <pc:docMk/>
            <pc:sldMk cId="4720359" sldId="2147478922"/>
            <ac:spMk id="22" creationId="{B97872F0-1F95-377A-DD15-99F2FE608111}"/>
          </ac:spMkLst>
        </pc:spChg>
        <pc:spChg chg="mod">
          <ac:chgData name="Jorge Lopez" userId="de523948-0a37-4855-b48b-ebfd2c5eb591" providerId="ADAL" clId="{33CA7877-E798-4D06-98F0-3F90FEF64FAF}" dt="2023-09-26T22:36:29.927" v="2" actId="3062"/>
          <ac:spMkLst>
            <pc:docMk/>
            <pc:sldMk cId="4720359" sldId="2147478922"/>
            <ac:spMk id="29" creationId="{1D14B2BB-B494-E811-1DF9-0B5B6C9F92B0}"/>
          </ac:spMkLst>
        </pc:spChg>
        <pc:spChg chg="mod">
          <ac:chgData name="Jorge Lopez" userId="de523948-0a37-4855-b48b-ebfd2c5eb591" providerId="ADAL" clId="{33CA7877-E798-4D06-98F0-3F90FEF64FAF}" dt="2023-09-26T22:36:29.927" v="2" actId="3062"/>
          <ac:spMkLst>
            <pc:docMk/>
            <pc:sldMk cId="4720359" sldId="2147478922"/>
            <ac:spMk id="30" creationId="{1C70C378-6A01-566D-E604-3D7EBA180551}"/>
          </ac:spMkLst>
        </pc:spChg>
        <pc:spChg chg="mod">
          <ac:chgData name="Jorge Lopez" userId="de523948-0a37-4855-b48b-ebfd2c5eb591" providerId="ADAL" clId="{33CA7877-E798-4D06-98F0-3F90FEF64FAF}" dt="2023-09-26T22:36:29.927" v="2" actId="3062"/>
          <ac:spMkLst>
            <pc:docMk/>
            <pc:sldMk cId="4720359" sldId="2147478922"/>
            <ac:spMk id="31" creationId="{099BFFBC-6300-800C-751C-306327F5900A}"/>
          </ac:spMkLst>
        </pc:spChg>
        <pc:spChg chg="mod">
          <ac:chgData name="Jorge Lopez" userId="de523948-0a37-4855-b48b-ebfd2c5eb591" providerId="ADAL" clId="{33CA7877-E798-4D06-98F0-3F90FEF64FAF}" dt="2023-09-26T22:36:29.927" v="2" actId="3062"/>
          <ac:spMkLst>
            <pc:docMk/>
            <pc:sldMk cId="4720359" sldId="2147478922"/>
            <ac:spMk id="33" creationId="{6EB1AE9B-956F-9DF4-C290-DAEF08810A2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06B4E5-20D4-4E04-9A85-B910CB059E28}" type="doc">
      <dgm:prSet loTypeId="urn:microsoft.com/office/officeart/2005/8/layout/pyramid1" loCatId="pyramid" qsTypeId="urn:microsoft.com/office/officeart/2005/8/quickstyle/simple1" qsCatId="simple" csTypeId="urn:microsoft.com/office/officeart/2005/8/colors/accent1_5" csCatId="accent1" phldr="1"/>
      <dgm:spPr/>
    </dgm:pt>
    <dgm:pt modelId="{2B50C8B4-80DB-4E65-A1B3-E30F02FD7916}">
      <dgm:prSet phldrT="[Text]" custT="1"/>
      <dgm:spPr/>
      <dgm:t>
        <a:bodyPr/>
        <a:lstStyle/>
        <a:p>
          <a:r>
            <a:rPr lang="en-US" sz="1600"/>
            <a:t>Advanced customizations</a:t>
          </a:r>
        </a:p>
      </dgm:t>
    </dgm:pt>
    <dgm:pt modelId="{FD6D582C-2DE8-47D5-9507-80E1CEF57166}" type="parTrans" cxnId="{1B8D426F-F27A-4DA0-8D5C-3F38792F69B5}">
      <dgm:prSet/>
      <dgm:spPr/>
      <dgm:t>
        <a:bodyPr/>
        <a:lstStyle/>
        <a:p>
          <a:endParaRPr lang="en-US" sz="1600"/>
        </a:p>
      </dgm:t>
    </dgm:pt>
    <dgm:pt modelId="{2C80E942-AE9F-4BEF-978F-56045EE84425}" type="sibTrans" cxnId="{1B8D426F-F27A-4DA0-8D5C-3F38792F69B5}">
      <dgm:prSet/>
      <dgm:spPr/>
      <dgm:t>
        <a:bodyPr/>
        <a:lstStyle/>
        <a:p>
          <a:endParaRPr lang="en-US" sz="1600"/>
        </a:p>
      </dgm:t>
    </dgm:pt>
    <dgm:pt modelId="{BCD83CF0-4D8C-4217-BA93-D2F7F2EC0AA2}">
      <dgm:prSet phldrT="[Text]" custT="1"/>
      <dgm:spPr/>
      <dgm:t>
        <a:bodyPr/>
        <a:lstStyle/>
        <a:p>
          <a:r>
            <a:rPr lang="en-US" sz="4000"/>
            <a:t>Core capabilities</a:t>
          </a:r>
        </a:p>
      </dgm:t>
    </dgm:pt>
    <dgm:pt modelId="{72FCA583-0BE9-4736-BE0A-4518A2D297CE}" type="parTrans" cxnId="{95FB4D13-621B-48AE-B996-6E0E9AFAF552}">
      <dgm:prSet/>
      <dgm:spPr/>
      <dgm:t>
        <a:bodyPr/>
        <a:lstStyle/>
        <a:p>
          <a:endParaRPr lang="en-US" sz="1600"/>
        </a:p>
      </dgm:t>
    </dgm:pt>
    <dgm:pt modelId="{92878B81-F6A3-449E-B1DD-B949BF188684}" type="sibTrans" cxnId="{95FB4D13-621B-48AE-B996-6E0E9AFAF552}">
      <dgm:prSet/>
      <dgm:spPr/>
      <dgm:t>
        <a:bodyPr/>
        <a:lstStyle/>
        <a:p>
          <a:endParaRPr lang="en-US" sz="1600"/>
        </a:p>
      </dgm:t>
    </dgm:pt>
    <dgm:pt modelId="{9E3338DF-1923-4605-BF22-1683C1885A19}">
      <dgm:prSet phldrT="[Text]" custT="1"/>
      <dgm:spPr/>
      <dgm:t>
        <a:bodyPr/>
        <a:lstStyle/>
        <a:p>
          <a:r>
            <a:rPr lang="en-US" sz="2800"/>
            <a:t>Customization</a:t>
          </a:r>
        </a:p>
      </dgm:t>
    </dgm:pt>
    <dgm:pt modelId="{49976BEB-105E-4774-98DF-6352A2D0D993}" type="parTrans" cxnId="{8E7B4EAA-81F7-4059-AD07-15E77B822590}">
      <dgm:prSet/>
      <dgm:spPr/>
      <dgm:t>
        <a:bodyPr/>
        <a:lstStyle/>
        <a:p>
          <a:endParaRPr lang="en-US" sz="1600"/>
        </a:p>
      </dgm:t>
    </dgm:pt>
    <dgm:pt modelId="{C7537BE1-AEA4-4E73-A90C-0D678D1ED40A}" type="sibTrans" cxnId="{8E7B4EAA-81F7-4059-AD07-15E77B822590}">
      <dgm:prSet/>
      <dgm:spPr/>
      <dgm:t>
        <a:bodyPr/>
        <a:lstStyle/>
        <a:p>
          <a:endParaRPr lang="en-US" sz="1600"/>
        </a:p>
      </dgm:t>
    </dgm:pt>
    <dgm:pt modelId="{A9C96F91-1137-4A40-AABC-2E3086D25A2F}" type="pres">
      <dgm:prSet presAssocID="{E306B4E5-20D4-4E04-9A85-B910CB059E28}" presName="Name0" presStyleCnt="0">
        <dgm:presLayoutVars>
          <dgm:dir/>
          <dgm:animLvl val="lvl"/>
          <dgm:resizeHandles val="exact"/>
        </dgm:presLayoutVars>
      </dgm:prSet>
      <dgm:spPr/>
    </dgm:pt>
    <dgm:pt modelId="{5C109CED-163D-40D9-91DE-86621A9D9053}" type="pres">
      <dgm:prSet presAssocID="{2B50C8B4-80DB-4E65-A1B3-E30F02FD7916}" presName="Name8" presStyleCnt="0"/>
      <dgm:spPr/>
    </dgm:pt>
    <dgm:pt modelId="{A0036B1A-8111-4A80-8568-87EFA6A42BD8}" type="pres">
      <dgm:prSet presAssocID="{2B50C8B4-80DB-4E65-A1B3-E30F02FD7916}" presName="level" presStyleLbl="node1" presStyleIdx="0" presStyleCnt="3">
        <dgm:presLayoutVars>
          <dgm:chMax val="1"/>
          <dgm:bulletEnabled val="1"/>
        </dgm:presLayoutVars>
      </dgm:prSet>
      <dgm:spPr/>
    </dgm:pt>
    <dgm:pt modelId="{066736E6-C02F-4A8C-A39E-4325C7AB3047}" type="pres">
      <dgm:prSet presAssocID="{2B50C8B4-80DB-4E65-A1B3-E30F02FD7916}" presName="levelTx" presStyleLbl="revTx" presStyleIdx="0" presStyleCnt="0">
        <dgm:presLayoutVars>
          <dgm:chMax val="1"/>
          <dgm:bulletEnabled val="1"/>
        </dgm:presLayoutVars>
      </dgm:prSet>
      <dgm:spPr/>
    </dgm:pt>
    <dgm:pt modelId="{61E154D4-805A-40C2-BBAD-5AAAF3EA0E69}" type="pres">
      <dgm:prSet presAssocID="{9E3338DF-1923-4605-BF22-1683C1885A19}" presName="Name8" presStyleCnt="0"/>
      <dgm:spPr/>
    </dgm:pt>
    <dgm:pt modelId="{511E85DA-4FAF-45B2-8F01-6F09D8216C2C}" type="pres">
      <dgm:prSet presAssocID="{9E3338DF-1923-4605-BF22-1683C1885A19}" presName="level" presStyleLbl="node1" presStyleIdx="1" presStyleCnt="3">
        <dgm:presLayoutVars>
          <dgm:chMax val="1"/>
          <dgm:bulletEnabled val="1"/>
        </dgm:presLayoutVars>
      </dgm:prSet>
      <dgm:spPr/>
    </dgm:pt>
    <dgm:pt modelId="{B4F5E103-4796-4DAA-957C-33C96508CB78}" type="pres">
      <dgm:prSet presAssocID="{9E3338DF-1923-4605-BF22-1683C1885A19}" presName="levelTx" presStyleLbl="revTx" presStyleIdx="0" presStyleCnt="0">
        <dgm:presLayoutVars>
          <dgm:chMax val="1"/>
          <dgm:bulletEnabled val="1"/>
        </dgm:presLayoutVars>
      </dgm:prSet>
      <dgm:spPr/>
    </dgm:pt>
    <dgm:pt modelId="{66875770-68FE-46E5-94B3-10EF57502E14}" type="pres">
      <dgm:prSet presAssocID="{BCD83CF0-4D8C-4217-BA93-D2F7F2EC0AA2}" presName="Name8" presStyleCnt="0"/>
      <dgm:spPr/>
    </dgm:pt>
    <dgm:pt modelId="{765B899A-2433-4C44-902C-A7ED3123D41E}" type="pres">
      <dgm:prSet presAssocID="{BCD83CF0-4D8C-4217-BA93-D2F7F2EC0AA2}" presName="level" presStyleLbl="node1" presStyleIdx="2" presStyleCnt="3">
        <dgm:presLayoutVars>
          <dgm:chMax val="1"/>
          <dgm:bulletEnabled val="1"/>
        </dgm:presLayoutVars>
      </dgm:prSet>
      <dgm:spPr/>
    </dgm:pt>
    <dgm:pt modelId="{BB9A36A3-A697-4BAE-B8A0-C49152E6F4EA}" type="pres">
      <dgm:prSet presAssocID="{BCD83CF0-4D8C-4217-BA93-D2F7F2EC0AA2}" presName="levelTx" presStyleLbl="revTx" presStyleIdx="0" presStyleCnt="0">
        <dgm:presLayoutVars>
          <dgm:chMax val="1"/>
          <dgm:bulletEnabled val="1"/>
        </dgm:presLayoutVars>
      </dgm:prSet>
      <dgm:spPr/>
    </dgm:pt>
  </dgm:ptLst>
  <dgm:cxnLst>
    <dgm:cxn modelId="{95FB4D13-621B-48AE-B996-6E0E9AFAF552}" srcId="{E306B4E5-20D4-4E04-9A85-B910CB059E28}" destId="{BCD83CF0-4D8C-4217-BA93-D2F7F2EC0AA2}" srcOrd="2" destOrd="0" parTransId="{72FCA583-0BE9-4736-BE0A-4518A2D297CE}" sibTransId="{92878B81-F6A3-449E-B1DD-B949BF188684}"/>
    <dgm:cxn modelId="{312C8B13-CA55-478F-8DDF-DD9CE8DC263D}" type="presOf" srcId="{E306B4E5-20D4-4E04-9A85-B910CB059E28}" destId="{A9C96F91-1137-4A40-AABC-2E3086D25A2F}" srcOrd="0" destOrd="0" presId="urn:microsoft.com/office/officeart/2005/8/layout/pyramid1"/>
    <dgm:cxn modelId="{C643431F-012A-4190-9112-14FE3BFB12E3}" type="presOf" srcId="{2B50C8B4-80DB-4E65-A1B3-E30F02FD7916}" destId="{066736E6-C02F-4A8C-A39E-4325C7AB3047}" srcOrd="1" destOrd="0" presId="urn:microsoft.com/office/officeart/2005/8/layout/pyramid1"/>
    <dgm:cxn modelId="{43477D42-A4EB-478E-8B80-F740177DF910}" type="presOf" srcId="{2B50C8B4-80DB-4E65-A1B3-E30F02FD7916}" destId="{A0036B1A-8111-4A80-8568-87EFA6A42BD8}" srcOrd="0" destOrd="0" presId="urn:microsoft.com/office/officeart/2005/8/layout/pyramid1"/>
    <dgm:cxn modelId="{1B8D426F-F27A-4DA0-8D5C-3F38792F69B5}" srcId="{E306B4E5-20D4-4E04-9A85-B910CB059E28}" destId="{2B50C8B4-80DB-4E65-A1B3-E30F02FD7916}" srcOrd="0" destOrd="0" parTransId="{FD6D582C-2DE8-47D5-9507-80E1CEF57166}" sibTransId="{2C80E942-AE9F-4BEF-978F-56045EE84425}"/>
    <dgm:cxn modelId="{769D2055-815D-4B23-9420-FA4A734BE34E}" type="presOf" srcId="{9E3338DF-1923-4605-BF22-1683C1885A19}" destId="{511E85DA-4FAF-45B2-8F01-6F09D8216C2C}" srcOrd="0" destOrd="0" presId="urn:microsoft.com/office/officeart/2005/8/layout/pyramid1"/>
    <dgm:cxn modelId="{5F1CA07D-8AF7-4ABF-AB21-F0829C4D5446}" type="presOf" srcId="{BCD83CF0-4D8C-4217-BA93-D2F7F2EC0AA2}" destId="{765B899A-2433-4C44-902C-A7ED3123D41E}" srcOrd="0" destOrd="0" presId="urn:microsoft.com/office/officeart/2005/8/layout/pyramid1"/>
    <dgm:cxn modelId="{F7B6F782-5EF7-461D-9D87-A643690C9CC3}" type="presOf" srcId="{BCD83CF0-4D8C-4217-BA93-D2F7F2EC0AA2}" destId="{BB9A36A3-A697-4BAE-B8A0-C49152E6F4EA}" srcOrd="1" destOrd="0" presId="urn:microsoft.com/office/officeart/2005/8/layout/pyramid1"/>
    <dgm:cxn modelId="{812478A1-5693-4BC1-B249-D63261A03EDD}" type="presOf" srcId="{9E3338DF-1923-4605-BF22-1683C1885A19}" destId="{B4F5E103-4796-4DAA-957C-33C96508CB78}" srcOrd="1" destOrd="0" presId="urn:microsoft.com/office/officeart/2005/8/layout/pyramid1"/>
    <dgm:cxn modelId="{8E7B4EAA-81F7-4059-AD07-15E77B822590}" srcId="{E306B4E5-20D4-4E04-9A85-B910CB059E28}" destId="{9E3338DF-1923-4605-BF22-1683C1885A19}" srcOrd="1" destOrd="0" parTransId="{49976BEB-105E-4774-98DF-6352A2D0D993}" sibTransId="{C7537BE1-AEA4-4E73-A90C-0D678D1ED40A}"/>
    <dgm:cxn modelId="{BE4B6838-F309-44CB-9802-C82A1F4A3063}" type="presParOf" srcId="{A9C96F91-1137-4A40-AABC-2E3086D25A2F}" destId="{5C109CED-163D-40D9-91DE-86621A9D9053}" srcOrd="0" destOrd="0" presId="urn:microsoft.com/office/officeart/2005/8/layout/pyramid1"/>
    <dgm:cxn modelId="{7D757268-C7E6-4783-9396-FB79EF66D1DE}" type="presParOf" srcId="{5C109CED-163D-40D9-91DE-86621A9D9053}" destId="{A0036B1A-8111-4A80-8568-87EFA6A42BD8}" srcOrd="0" destOrd="0" presId="urn:microsoft.com/office/officeart/2005/8/layout/pyramid1"/>
    <dgm:cxn modelId="{6DC0F98B-4BB0-42B7-A803-CCC546BC30AB}" type="presParOf" srcId="{5C109CED-163D-40D9-91DE-86621A9D9053}" destId="{066736E6-C02F-4A8C-A39E-4325C7AB3047}" srcOrd="1" destOrd="0" presId="urn:microsoft.com/office/officeart/2005/8/layout/pyramid1"/>
    <dgm:cxn modelId="{A16B7336-6D85-4219-999C-8D798EEE395C}" type="presParOf" srcId="{A9C96F91-1137-4A40-AABC-2E3086D25A2F}" destId="{61E154D4-805A-40C2-BBAD-5AAAF3EA0E69}" srcOrd="1" destOrd="0" presId="urn:microsoft.com/office/officeart/2005/8/layout/pyramid1"/>
    <dgm:cxn modelId="{75A1F24F-16D6-4F55-AD8E-395EC410B3B8}" type="presParOf" srcId="{61E154D4-805A-40C2-BBAD-5AAAF3EA0E69}" destId="{511E85DA-4FAF-45B2-8F01-6F09D8216C2C}" srcOrd="0" destOrd="0" presId="urn:microsoft.com/office/officeart/2005/8/layout/pyramid1"/>
    <dgm:cxn modelId="{7F3950EF-3458-459E-8B62-1C548997F484}" type="presParOf" srcId="{61E154D4-805A-40C2-BBAD-5AAAF3EA0E69}" destId="{B4F5E103-4796-4DAA-957C-33C96508CB78}" srcOrd="1" destOrd="0" presId="urn:microsoft.com/office/officeart/2005/8/layout/pyramid1"/>
    <dgm:cxn modelId="{3B2D2155-8A0F-4992-BB69-63C0B317015E}" type="presParOf" srcId="{A9C96F91-1137-4A40-AABC-2E3086D25A2F}" destId="{66875770-68FE-46E5-94B3-10EF57502E14}" srcOrd="2" destOrd="0" presId="urn:microsoft.com/office/officeart/2005/8/layout/pyramid1"/>
    <dgm:cxn modelId="{AD62C1F0-4980-43E9-9903-218431E4A3B6}" type="presParOf" srcId="{66875770-68FE-46E5-94B3-10EF57502E14}" destId="{765B899A-2433-4C44-902C-A7ED3123D41E}" srcOrd="0" destOrd="0" presId="urn:microsoft.com/office/officeart/2005/8/layout/pyramid1"/>
    <dgm:cxn modelId="{A616F707-43EC-438C-9F5F-CCFC2B444377}" type="presParOf" srcId="{66875770-68FE-46E5-94B3-10EF57502E14}" destId="{BB9A36A3-A697-4BAE-B8A0-C49152E6F4EA}"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97F92C-0A77-4E72-8E15-557CA6C72D6E}" type="doc">
      <dgm:prSet loTypeId="urn:microsoft.com/office/officeart/2008/layout/LinedList" loCatId="list" qsTypeId="urn:microsoft.com/office/officeart/2005/8/quickstyle/simple1" qsCatId="simple" csTypeId="urn:microsoft.com/office/officeart/2005/8/colors/colorful3" csCatId="colorful"/>
      <dgm:spPr/>
      <dgm:t>
        <a:bodyPr/>
        <a:lstStyle/>
        <a:p>
          <a:endParaRPr lang="en-US"/>
        </a:p>
      </dgm:t>
    </dgm:pt>
    <dgm:pt modelId="{E1FD7C6C-E51A-4D2B-9DEC-A4D67FD58955}">
      <dgm:prSet/>
      <dgm:spPr/>
      <dgm:t>
        <a:bodyPr/>
        <a:lstStyle/>
        <a:p>
          <a:r>
            <a:rPr lang="en-US" baseline="0"/>
            <a:t>Provisioning app in Microsoft Entra ID that uses a valid OAuth token</a:t>
          </a:r>
          <a:endParaRPr lang="en-US"/>
        </a:p>
      </dgm:t>
    </dgm:pt>
    <dgm:pt modelId="{3AAF2821-B934-4C63-9722-04577FE1B280}" type="parTrans" cxnId="{4AA05761-5E54-4DF3-8D9F-EE38B3E8E2D5}">
      <dgm:prSet/>
      <dgm:spPr/>
      <dgm:t>
        <a:bodyPr/>
        <a:lstStyle/>
        <a:p>
          <a:endParaRPr lang="en-US"/>
        </a:p>
      </dgm:t>
    </dgm:pt>
    <dgm:pt modelId="{A77FBDBE-391E-4CBC-A274-81AC8207F7AA}" type="sibTrans" cxnId="{4AA05761-5E54-4DF3-8D9F-EE38B3E8E2D5}">
      <dgm:prSet/>
      <dgm:spPr/>
      <dgm:t>
        <a:bodyPr/>
        <a:lstStyle/>
        <a:p>
          <a:endParaRPr lang="en-US"/>
        </a:p>
      </dgm:t>
    </dgm:pt>
    <dgm:pt modelId="{3EF91DC5-E415-46E8-A455-A904DCF63914}">
      <dgm:prSet/>
      <dgm:spPr/>
      <dgm:t>
        <a:bodyPr/>
        <a:lstStyle/>
        <a:p>
          <a:r>
            <a:rPr lang="en-US" baseline="0"/>
            <a:t>Admin control through permissions consent</a:t>
          </a:r>
          <a:endParaRPr lang="en-US"/>
        </a:p>
      </dgm:t>
    </dgm:pt>
    <dgm:pt modelId="{A07A683B-9497-47DC-B263-4246CF4C3E82}" type="parTrans" cxnId="{7A5C7AB4-116D-45D7-BC5B-BA86BAB494F6}">
      <dgm:prSet/>
      <dgm:spPr/>
      <dgm:t>
        <a:bodyPr/>
        <a:lstStyle/>
        <a:p>
          <a:endParaRPr lang="en-US"/>
        </a:p>
      </dgm:t>
    </dgm:pt>
    <dgm:pt modelId="{D6294B1A-0210-4A8A-8200-4E771BDC6FC2}" type="sibTrans" cxnId="{7A5C7AB4-116D-45D7-BC5B-BA86BAB494F6}">
      <dgm:prSet/>
      <dgm:spPr/>
      <dgm:t>
        <a:bodyPr/>
        <a:lstStyle/>
        <a:p>
          <a:endParaRPr lang="en-US"/>
        </a:p>
      </dgm:t>
    </dgm:pt>
    <dgm:pt modelId="{E350EA73-2E64-4018-835A-F7C3A41B9434}">
      <dgm:prSet/>
      <dgm:spPr/>
      <dgm:t>
        <a:bodyPr/>
        <a:lstStyle/>
        <a:p>
          <a:r>
            <a:rPr lang="en-US" baseline="0"/>
            <a:t>Graph API endpoint that uses SCIM schema constructs.</a:t>
          </a:r>
          <a:endParaRPr lang="en-US"/>
        </a:p>
      </dgm:t>
    </dgm:pt>
    <dgm:pt modelId="{3A52B731-00BB-4F3C-A4C0-0368EE4AC129}" type="parTrans" cxnId="{A6190A68-F9B9-4BC2-B873-E9BA93092CC9}">
      <dgm:prSet/>
      <dgm:spPr/>
      <dgm:t>
        <a:bodyPr/>
        <a:lstStyle/>
        <a:p>
          <a:endParaRPr lang="en-US"/>
        </a:p>
      </dgm:t>
    </dgm:pt>
    <dgm:pt modelId="{4295B43B-B5A2-4D29-BB20-2DCA975E52E8}" type="sibTrans" cxnId="{A6190A68-F9B9-4BC2-B873-E9BA93092CC9}">
      <dgm:prSet/>
      <dgm:spPr/>
      <dgm:t>
        <a:bodyPr/>
        <a:lstStyle/>
        <a:p>
          <a:endParaRPr lang="en-US"/>
        </a:p>
      </dgm:t>
    </dgm:pt>
    <dgm:pt modelId="{D88C007D-83D1-42C5-8252-7EC095217B56}">
      <dgm:prSet/>
      <dgm:spPr/>
      <dgm:t>
        <a:bodyPr/>
        <a:lstStyle/>
        <a:p>
          <a:r>
            <a:rPr lang="en-US" baseline="0"/>
            <a:t>Can be integrated with multiple data sources</a:t>
          </a:r>
          <a:endParaRPr lang="en-US"/>
        </a:p>
      </dgm:t>
    </dgm:pt>
    <dgm:pt modelId="{2DE63E13-8ADC-4920-A965-83EE1F534315}" type="parTrans" cxnId="{D4D0A9B8-49C0-4DBF-8E57-841116FF342C}">
      <dgm:prSet/>
      <dgm:spPr/>
      <dgm:t>
        <a:bodyPr/>
        <a:lstStyle/>
        <a:p>
          <a:endParaRPr lang="en-US"/>
        </a:p>
      </dgm:t>
    </dgm:pt>
    <dgm:pt modelId="{0322E0B9-172D-4A98-93C8-E497F89FD1D6}" type="sibTrans" cxnId="{D4D0A9B8-49C0-4DBF-8E57-841116FF342C}">
      <dgm:prSet/>
      <dgm:spPr/>
      <dgm:t>
        <a:bodyPr/>
        <a:lstStyle/>
        <a:p>
          <a:endParaRPr lang="en-US"/>
        </a:p>
      </dgm:t>
    </dgm:pt>
    <dgm:pt modelId="{E67434E9-AFAF-411D-80DC-63A686A5B436}">
      <dgm:prSet/>
      <dgm:spPr/>
      <dgm:t>
        <a:bodyPr/>
        <a:lstStyle/>
        <a:p>
          <a:r>
            <a:rPr lang="en-US" baseline="0"/>
            <a:t>Near real-time Incoming bulk request processing </a:t>
          </a:r>
          <a:endParaRPr lang="en-US"/>
        </a:p>
      </dgm:t>
    </dgm:pt>
    <dgm:pt modelId="{41796CA8-60EE-4CA2-86BA-2B0580656FB5}" type="parTrans" cxnId="{A369DE98-98DC-4936-9A78-1CAC0E52516A}">
      <dgm:prSet/>
      <dgm:spPr/>
      <dgm:t>
        <a:bodyPr/>
        <a:lstStyle/>
        <a:p>
          <a:endParaRPr lang="en-US"/>
        </a:p>
      </dgm:t>
    </dgm:pt>
    <dgm:pt modelId="{8DD0A246-19C4-4860-A05B-A15672A7AF8E}" type="sibTrans" cxnId="{A369DE98-98DC-4936-9A78-1CAC0E52516A}">
      <dgm:prSet/>
      <dgm:spPr/>
      <dgm:t>
        <a:bodyPr/>
        <a:lstStyle/>
        <a:p>
          <a:endParaRPr lang="en-US"/>
        </a:p>
      </dgm:t>
    </dgm:pt>
    <dgm:pt modelId="{8504C003-CECE-46FF-A1C9-C78E03BFE9D0}">
      <dgm:prSet/>
      <dgm:spPr/>
      <dgm:t>
        <a:bodyPr/>
        <a:lstStyle/>
        <a:p>
          <a:r>
            <a:rPr lang="en-US" baseline="0"/>
            <a:t>Admins can check progress through provisioning and API logs </a:t>
          </a:r>
          <a:endParaRPr lang="en-US"/>
        </a:p>
      </dgm:t>
    </dgm:pt>
    <dgm:pt modelId="{2AC53BDA-D009-439E-B437-4BEC8A65FA16}" type="parTrans" cxnId="{855F9E03-A220-4BE1-96C4-A2C9E9BC4E62}">
      <dgm:prSet/>
      <dgm:spPr/>
      <dgm:t>
        <a:bodyPr/>
        <a:lstStyle/>
        <a:p>
          <a:endParaRPr lang="en-US"/>
        </a:p>
      </dgm:t>
    </dgm:pt>
    <dgm:pt modelId="{7AA9EB35-B09C-4E39-9C3C-511314F33DD3}" type="sibTrans" cxnId="{855F9E03-A220-4BE1-96C4-A2C9E9BC4E62}">
      <dgm:prSet/>
      <dgm:spPr/>
      <dgm:t>
        <a:bodyPr/>
        <a:lstStyle/>
        <a:p>
          <a:endParaRPr lang="en-US"/>
        </a:p>
      </dgm:t>
    </dgm:pt>
    <dgm:pt modelId="{5FBAF9DB-A1B0-470C-9BEE-F12A452E267A}" type="pres">
      <dgm:prSet presAssocID="{F497F92C-0A77-4E72-8E15-557CA6C72D6E}" presName="vert0" presStyleCnt="0">
        <dgm:presLayoutVars>
          <dgm:dir/>
          <dgm:animOne val="branch"/>
          <dgm:animLvl val="lvl"/>
        </dgm:presLayoutVars>
      </dgm:prSet>
      <dgm:spPr/>
    </dgm:pt>
    <dgm:pt modelId="{387BFA0E-7FDE-409C-9D20-0D35B993D920}" type="pres">
      <dgm:prSet presAssocID="{E1FD7C6C-E51A-4D2B-9DEC-A4D67FD58955}" presName="thickLine" presStyleLbl="alignNode1" presStyleIdx="0" presStyleCnt="6"/>
      <dgm:spPr/>
    </dgm:pt>
    <dgm:pt modelId="{B54962B1-4757-4959-B9E5-FA57775C1324}" type="pres">
      <dgm:prSet presAssocID="{E1FD7C6C-E51A-4D2B-9DEC-A4D67FD58955}" presName="horz1" presStyleCnt="0"/>
      <dgm:spPr/>
    </dgm:pt>
    <dgm:pt modelId="{455B1F9C-F64B-4A0B-BAB7-91835D1E1EE2}" type="pres">
      <dgm:prSet presAssocID="{E1FD7C6C-E51A-4D2B-9DEC-A4D67FD58955}" presName="tx1" presStyleLbl="revTx" presStyleIdx="0" presStyleCnt="6"/>
      <dgm:spPr/>
    </dgm:pt>
    <dgm:pt modelId="{D44455FB-7660-435C-A605-77D77EBB6878}" type="pres">
      <dgm:prSet presAssocID="{E1FD7C6C-E51A-4D2B-9DEC-A4D67FD58955}" presName="vert1" presStyleCnt="0"/>
      <dgm:spPr/>
    </dgm:pt>
    <dgm:pt modelId="{F3C7CA8C-744D-42F8-9565-FC4C7C785FD9}" type="pres">
      <dgm:prSet presAssocID="{3EF91DC5-E415-46E8-A455-A904DCF63914}" presName="thickLine" presStyleLbl="alignNode1" presStyleIdx="1" presStyleCnt="6"/>
      <dgm:spPr/>
    </dgm:pt>
    <dgm:pt modelId="{5A9DC6BE-0257-4D52-9F40-CD34B24854BC}" type="pres">
      <dgm:prSet presAssocID="{3EF91DC5-E415-46E8-A455-A904DCF63914}" presName="horz1" presStyleCnt="0"/>
      <dgm:spPr/>
    </dgm:pt>
    <dgm:pt modelId="{B7341F30-2F2A-490B-8E8C-64AABF676307}" type="pres">
      <dgm:prSet presAssocID="{3EF91DC5-E415-46E8-A455-A904DCF63914}" presName="tx1" presStyleLbl="revTx" presStyleIdx="1" presStyleCnt="6"/>
      <dgm:spPr/>
    </dgm:pt>
    <dgm:pt modelId="{C524FF79-0293-4E16-AED3-7999C59E34A4}" type="pres">
      <dgm:prSet presAssocID="{3EF91DC5-E415-46E8-A455-A904DCF63914}" presName="vert1" presStyleCnt="0"/>
      <dgm:spPr/>
    </dgm:pt>
    <dgm:pt modelId="{6B36D8E3-6197-4D5F-8D5F-C0548C0B89F9}" type="pres">
      <dgm:prSet presAssocID="{E350EA73-2E64-4018-835A-F7C3A41B9434}" presName="thickLine" presStyleLbl="alignNode1" presStyleIdx="2" presStyleCnt="6"/>
      <dgm:spPr/>
    </dgm:pt>
    <dgm:pt modelId="{6522EF72-351E-4A6E-BC0B-84EC35B690A6}" type="pres">
      <dgm:prSet presAssocID="{E350EA73-2E64-4018-835A-F7C3A41B9434}" presName="horz1" presStyleCnt="0"/>
      <dgm:spPr/>
    </dgm:pt>
    <dgm:pt modelId="{B513AE90-C8C2-441E-ABF7-00440CEDC852}" type="pres">
      <dgm:prSet presAssocID="{E350EA73-2E64-4018-835A-F7C3A41B9434}" presName="tx1" presStyleLbl="revTx" presStyleIdx="2" presStyleCnt="6"/>
      <dgm:spPr/>
    </dgm:pt>
    <dgm:pt modelId="{78D8D9AD-3E5B-45BD-869E-DF0299FA9594}" type="pres">
      <dgm:prSet presAssocID="{E350EA73-2E64-4018-835A-F7C3A41B9434}" presName="vert1" presStyleCnt="0"/>
      <dgm:spPr/>
    </dgm:pt>
    <dgm:pt modelId="{EAB8D582-B599-43EB-8697-08D2105F43E3}" type="pres">
      <dgm:prSet presAssocID="{D88C007D-83D1-42C5-8252-7EC095217B56}" presName="thickLine" presStyleLbl="alignNode1" presStyleIdx="3" presStyleCnt="6"/>
      <dgm:spPr/>
    </dgm:pt>
    <dgm:pt modelId="{92B7D5F1-3D28-4D07-A9E3-188F78DEE544}" type="pres">
      <dgm:prSet presAssocID="{D88C007D-83D1-42C5-8252-7EC095217B56}" presName="horz1" presStyleCnt="0"/>
      <dgm:spPr/>
    </dgm:pt>
    <dgm:pt modelId="{BE3839EC-7B6D-4ADA-919C-603F1721C5D3}" type="pres">
      <dgm:prSet presAssocID="{D88C007D-83D1-42C5-8252-7EC095217B56}" presName="tx1" presStyleLbl="revTx" presStyleIdx="3" presStyleCnt="6"/>
      <dgm:spPr/>
    </dgm:pt>
    <dgm:pt modelId="{84A20468-DB0F-4269-B2C3-D2ADCB503F57}" type="pres">
      <dgm:prSet presAssocID="{D88C007D-83D1-42C5-8252-7EC095217B56}" presName="vert1" presStyleCnt="0"/>
      <dgm:spPr/>
    </dgm:pt>
    <dgm:pt modelId="{CF0C03CA-1996-42B7-A01F-955BADD9568B}" type="pres">
      <dgm:prSet presAssocID="{E67434E9-AFAF-411D-80DC-63A686A5B436}" presName="thickLine" presStyleLbl="alignNode1" presStyleIdx="4" presStyleCnt="6"/>
      <dgm:spPr/>
    </dgm:pt>
    <dgm:pt modelId="{796F83DD-22D1-455A-892A-81B413887E0E}" type="pres">
      <dgm:prSet presAssocID="{E67434E9-AFAF-411D-80DC-63A686A5B436}" presName="horz1" presStyleCnt="0"/>
      <dgm:spPr/>
    </dgm:pt>
    <dgm:pt modelId="{39F3979A-BDC1-483D-865F-D830846B7D63}" type="pres">
      <dgm:prSet presAssocID="{E67434E9-AFAF-411D-80DC-63A686A5B436}" presName="tx1" presStyleLbl="revTx" presStyleIdx="4" presStyleCnt="6"/>
      <dgm:spPr/>
    </dgm:pt>
    <dgm:pt modelId="{0CAE0FC0-AFBA-43AE-B6A3-56CFE4782390}" type="pres">
      <dgm:prSet presAssocID="{E67434E9-AFAF-411D-80DC-63A686A5B436}" presName="vert1" presStyleCnt="0"/>
      <dgm:spPr/>
    </dgm:pt>
    <dgm:pt modelId="{08933448-FB5C-4D0D-BFCF-59DEAAC92F75}" type="pres">
      <dgm:prSet presAssocID="{8504C003-CECE-46FF-A1C9-C78E03BFE9D0}" presName="thickLine" presStyleLbl="alignNode1" presStyleIdx="5" presStyleCnt="6"/>
      <dgm:spPr/>
    </dgm:pt>
    <dgm:pt modelId="{CC683128-5E5C-47B6-A92C-B64C2598CB33}" type="pres">
      <dgm:prSet presAssocID="{8504C003-CECE-46FF-A1C9-C78E03BFE9D0}" presName="horz1" presStyleCnt="0"/>
      <dgm:spPr/>
    </dgm:pt>
    <dgm:pt modelId="{2FBBC559-EFAA-4F27-B0E6-2B3F934E237A}" type="pres">
      <dgm:prSet presAssocID="{8504C003-CECE-46FF-A1C9-C78E03BFE9D0}" presName="tx1" presStyleLbl="revTx" presStyleIdx="5" presStyleCnt="6"/>
      <dgm:spPr/>
    </dgm:pt>
    <dgm:pt modelId="{9BCC9496-2374-4E44-BFD9-8C87C2093E36}" type="pres">
      <dgm:prSet presAssocID="{8504C003-CECE-46FF-A1C9-C78E03BFE9D0}" presName="vert1" presStyleCnt="0"/>
      <dgm:spPr/>
    </dgm:pt>
  </dgm:ptLst>
  <dgm:cxnLst>
    <dgm:cxn modelId="{855F9E03-A220-4BE1-96C4-A2C9E9BC4E62}" srcId="{F497F92C-0A77-4E72-8E15-557CA6C72D6E}" destId="{8504C003-CECE-46FF-A1C9-C78E03BFE9D0}" srcOrd="5" destOrd="0" parTransId="{2AC53BDA-D009-439E-B437-4BEC8A65FA16}" sibTransId="{7AA9EB35-B09C-4E39-9C3C-511314F33DD3}"/>
    <dgm:cxn modelId="{F8E46924-7203-4DDE-8E60-6919194DDE0F}" type="presOf" srcId="{D88C007D-83D1-42C5-8252-7EC095217B56}" destId="{BE3839EC-7B6D-4ADA-919C-603F1721C5D3}" srcOrd="0" destOrd="0" presId="urn:microsoft.com/office/officeart/2008/layout/LinedList"/>
    <dgm:cxn modelId="{15E9962B-1C38-4F3A-AD2F-3387A112C367}" type="presOf" srcId="{E1FD7C6C-E51A-4D2B-9DEC-A4D67FD58955}" destId="{455B1F9C-F64B-4A0B-BAB7-91835D1E1EE2}" srcOrd="0" destOrd="0" presId="urn:microsoft.com/office/officeart/2008/layout/LinedList"/>
    <dgm:cxn modelId="{4AA05761-5E54-4DF3-8D9F-EE38B3E8E2D5}" srcId="{F497F92C-0A77-4E72-8E15-557CA6C72D6E}" destId="{E1FD7C6C-E51A-4D2B-9DEC-A4D67FD58955}" srcOrd="0" destOrd="0" parTransId="{3AAF2821-B934-4C63-9722-04577FE1B280}" sibTransId="{A77FBDBE-391E-4CBC-A274-81AC8207F7AA}"/>
    <dgm:cxn modelId="{A6190A68-F9B9-4BC2-B873-E9BA93092CC9}" srcId="{F497F92C-0A77-4E72-8E15-557CA6C72D6E}" destId="{E350EA73-2E64-4018-835A-F7C3A41B9434}" srcOrd="2" destOrd="0" parTransId="{3A52B731-00BB-4F3C-A4C0-0368EE4AC129}" sibTransId="{4295B43B-B5A2-4D29-BB20-2DCA975E52E8}"/>
    <dgm:cxn modelId="{28871B6A-E803-4135-9445-4C8ED2ECAE5C}" type="presOf" srcId="{F497F92C-0A77-4E72-8E15-557CA6C72D6E}" destId="{5FBAF9DB-A1B0-470C-9BEE-F12A452E267A}" srcOrd="0" destOrd="0" presId="urn:microsoft.com/office/officeart/2008/layout/LinedList"/>
    <dgm:cxn modelId="{A369DE98-98DC-4936-9A78-1CAC0E52516A}" srcId="{F497F92C-0A77-4E72-8E15-557CA6C72D6E}" destId="{E67434E9-AFAF-411D-80DC-63A686A5B436}" srcOrd="4" destOrd="0" parTransId="{41796CA8-60EE-4CA2-86BA-2B0580656FB5}" sibTransId="{8DD0A246-19C4-4860-A05B-A15672A7AF8E}"/>
    <dgm:cxn modelId="{EC6D66AF-38B8-4547-ADCB-FC9566F2838C}" type="presOf" srcId="{3EF91DC5-E415-46E8-A455-A904DCF63914}" destId="{B7341F30-2F2A-490B-8E8C-64AABF676307}" srcOrd="0" destOrd="0" presId="urn:microsoft.com/office/officeart/2008/layout/LinedList"/>
    <dgm:cxn modelId="{7A5C7AB4-116D-45D7-BC5B-BA86BAB494F6}" srcId="{F497F92C-0A77-4E72-8E15-557CA6C72D6E}" destId="{3EF91DC5-E415-46E8-A455-A904DCF63914}" srcOrd="1" destOrd="0" parTransId="{A07A683B-9497-47DC-B263-4246CF4C3E82}" sibTransId="{D6294B1A-0210-4A8A-8200-4E771BDC6FC2}"/>
    <dgm:cxn modelId="{D4D0A9B8-49C0-4DBF-8E57-841116FF342C}" srcId="{F497F92C-0A77-4E72-8E15-557CA6C72D6E}" destId="{D88C007D-83D1-42C5-8252-7EC095217B56}" srcOrd="3" destOrd="0" parTransId="{2DE63E13-8ADC-4920-A965-83EE1F534315}" sibTransId="{0322E0B9-172D-4A98-93C8-E497F89FD1D6}"/>
    <dgm:cxn modelId="{73F917D4-DB18-4BF9-AB49-E03AD4C7E164}" type="presOf" srcId="{8504C003-CECE-46FF-A1C9-C78E03BFE9D0}" destId="{2FBBC559-EFAA-4F27-B0E6-2B3F934E237A}" srcOrd="0" destOrd="0" presId="urn:microsoft.com/office/officeart/2008/layout/LinedList"/>
    <dgm:cxn modelId="{A8AE1FD7-8685-4179-9CCB-50A21DB61635}" type="presOf" srcId="{E67434E9-AFAF-411D-80DC-63A686A5B436}" destId="{39F3979A-BDC1-483D-865F-D830846B7D63}" srcOrd="0" destOrd="0" presId="urn:microsoft.com/office/officeart/2008/layout/LinedList"/>
    <dgm:cxn modelId="{AA6C82F2-23D4-40A4-BAA9-65D0E242DBCC}" type="presOf" srcId="{E350EA73-2E64-4018-835A-F7C3A41B9434}" destId="{B513AE90-C8C2-441E-ABF7-00440CEDC852}" srcOrd="0" destOrd="0" presId="urn:microsoft.com/office/officeart/2008/layout/LinedList"/>
    <dgm:cxn modelId="{966DC2C5-03F8-4C8C-9C99-C7CB24D8525C}" type="presParOf" srcId="{5FBAF9DB-A1B0-470C-9BEE-F12A452E267A}" destId="{387BFA0E-7FDE-409C-9D20-0D35B993D920}" srcOrd="0" destOrd="0" presId="urn:microsoft.com/office/officeart/2008/layout/LinedList"/>
    <dgm:cxn modelId="{2041F9D8-9962-4CA9-9CEB-075E8624F65B}" type="presParOf" srcId="{5FBAF9DB-A1B0-470C-9BEE-F12A452E267A}" destId="{B54962B1-4757-4959-B9E5-FA57775C1324}" srcOrd="1" destOrd="0" presId="urn:microsoft.com/office/officeart/2008/layout/LinedList"/>
    <dgm:cxn modelId="{3F326FAD-C4BC-46FB-8874-71DC3BCE960F}" type="presParOf" srcId="{B54962B1-4757-4959-B9E5-FA57775C1324}" destId="{455B1F9C-F64B-4A0B-BAB7-91835D1E1EE2}" srcOrd="0" destOrd="0" presId="urn:microsoft.com/office/officeart/2008/layout/LinedList"/>
    <dgm:cxn modelId="{3CE04796-F0D7-4101-A106-CC263728285F}" type="presParOf" srcId="{B54962B1-4757-4959-B9E5-FA57775C1324}" destId="{D44455FB-7660-435C-A605-77D77EBB6878}" srcOrd="1" destOrd="0" presId="urn:microsoft.com/office/officeart/2008/layout/LinedList"/>
    <dgm:cxn modelId="{CEFF74AB-47C7-4730-BA1B-2C022374E016}" type="presParOf" srcId="{5FBAF9DB-A1B0-470C-9BEE-F12A452E267A}" destId="{F3C7CA8C-744D-42F8-9565-FC4C7C785FD9}" srcOrd="2" destOrd="0" presId="urn:microsoft.com/office/officeart/2008/layout/LinedList"/>
    <dgm:cxn modelId="{ED5906ED-19AF-4324-8C19-738903A3B8A1}" type="presParOf" srcId="{5FBAF9DB-A1B0-470C-9BEE-F12A452E267A}" destId="{5A9DC6BE-0257-4D52-9F40-CD34B24854BC}" srcOrd="3" destOrd="0" presId="urn:microsoft.com/office/officeart/2008/layout/LinedList"/>
    <dgm:cxn modelId="{563D0ABA-BD3E-465A-BA03-E312917FF5B2}" type="presParOf" srcId="{5A9DC6BE-0257-4D52-9F40-CD34B24854BC}" destId="{B7341F30-2F2A-490B-8E8C-64AABF676307}" srcOrd="0" destOrd="0" presId="urn:microsoft.com/office/officeart/2008/layout/LinedList"/>
    <dgm:cxn modelId="{D1DD5671-E847-4B7D-A299-CD8256634398}" type="presParOf" srcId="{5A9DC6BE-0257-4D52-9F40-CD34B24854BC}" destId="{C524FF79-0293-4E16-AED3-7999C59E34A4}" srcOrd="1" destOrd="0" presId="urn:microsoft.com/office/officeart/2008/layout/LinedList"/>
    <dgm:cxn modelId="{185F564B-C4D4-45E1-BCAA-36280EAF610A}" type="presParOf" srcId="{5FBAF9DB-A1B0-470C-9BEE-F12A452E267A}" destId="{6B36D8E3-6197-4D5F-8D5F-C0548C0B89F9}" srcOrd="4" destOrd="0" presId="urn:microsoft.com/office/officeart/2008/layout/LinedList"/>
    <dgm:cxn modelId="{8D5E6066-B549-4D28-92F3-26BF30B846AC}" type="presParOf" srcId="{5FBAF9DB-A1B0-470C-9BEE-F12A452E267A}" destId="{6522EF72-351E-4A6E-BC0B-84EC35B690A6}" srcOrd="5" destOrd="0" presId="urn:microsoft.com/office/officeart/2008/layout/LinedList"/>
    <dgm:cxn modelId="{F4D568AF-91AC-4385-B7CE-9D0FBD3F7986}" type="presParOf" srcId="{6522EF72-351E-4A6E-BC0B-84EC35B690A6}" destId="{B513AE90-C8C2-441E-ABF7-00440CEDC852}" srcOrd="0" destOrd="0" presId="urn:microsoft.com/office/officeart/2008/layout/LinedList"/>
    <dgm:cxn modelId="{9380E4B4-9243-41B7-A656-A56ADB2E0321}" type="presParOf" srcId="{6522EF72-351E-4A6E-BC0B-84EC35B690A6}" destId="{78D8D9AD-3E5B-45BD-869E-DF0299FA9594}" srcOrd="1" destOrd="0" presId="urn:microsoft.com/office/officeart/2008/layout/LinedList"/>
    <dgm:cxn modelId="{0B7D4CF7-ADB6-45E2-9742-F985FC6A3DD8}" type="presParOf" srcId="{5FBAF9DB-A1B0-470C-9BEE-F12A452E267A}" destId="{EAB8D582-B599-43EB-8697-08D2105F43E3}" srcOrd="6" destOrd="0" presId="urn:microsoft.com/office/officeart/2008/layout/LinedList"/>
    <dgm:cxn modelId="{9E51EF4D-C794-400F-91EF-A683B681D023}" type="presParOf" srcId="{5FBAF9DB-A1B0-470C-9BEE-F12A452E267A}" destId="{92B7D5F1-3D28-4D07-A9E3-188F78DEE544}" srcOrd="7" destOrd="0" presId="urn:microsoft.com/office/officeart/2008/layout/LinedList"/>
    <dgm:cxn modelId="{D2A85F66-F463-4370-9445-2D931AE5865B}" type="presParOf" srcId="{92B7D5F1-3D28-4D07-A9E3-188F78DEE544}" destId="{BE3839EC-7B6D-4ADA-919C-603F1721C5D3}" srcOrd="0" destOrd="0" presId="urn:microsoft.com/office/officeart/2008/layout/LinedList"/>
    <dgm:cxn modelId="{2950E4ED-9E7D-4A8F-949C-1A3FF68FA439}" type="presParOf" srcId="{92B7D5F1-3D28-4D07-A9E3-188F78DEE544}" destId="{84A20468-DB0F-4269-B2C3-D2ADCB503F57}" srcOrd="1" destOrd="0" presId="urn:microsoft.com/office/officeart/2008/layout/LinedList"/>
    <dgm:cxn modelId="{307B2715-15DF-4AEE-B811-F6029B13AA05}" type="presParOf" srcId="{5FBAF9DB-A1B0-470C-9BEE-F12A452E267A}" destId="{CF0C03CA-1996-42B7-A01F-955BADD9568B}" srcOrd="8" destOrd="0" presId="urn:microsoft.com/office/officeart/2008/layout/LinedList"/>
    <dgm:cxn modelId="{1BE89F14-C22B-4580-BFA7-9FEE545395A3}" type="presParOf" srcId="{5FBAF9DB-A1B0-470C-9BEE-F12A452E267A}" destId="{796F83DD-22D1-455A-892A-81B413887E0E}" srcOrd="9" destOrd="0" presId="urn:microsoft.com/office/officeart/2008/layout/LinedList"/>
    <dgm:cxn modelId="{48210B90-3873-4B65-8B70-96E9AB741C32}" type="presParOf" srcId="{796F83DD-22D1-455A-892A-81B413887E0E}" destId="{39F3979A-BDC1-483D-865F-D830846B7D63}" srcOrd="0" destOrd="0" presId="urn:microsoft.com/office/officeart/2008/layout/LinedList"/>
    <dgm:cxn modelId="{39407800-5909-4EF8-BFEC-B905338C31CA}" type="presParOf" srcId="{796F83DD-22D1-455A-892A-81B413887E0E}" destId="{0CAE0FC0-AFBA-43AE-B6A3-56CFE4782390}" srcOrd="1" destOrd="0" presId="urn:microsoft.com/office/officeart/2008/layout/LinedList"/>
    <dgm:cxn modelId="{4DD171AE-97AB-403F-8D34-A0352901B701}" type="presParOf" srcId="{5FBAF9DB-A1B0-470C-9BEE-F12A452E267A}" destId="{08933448-FB5C-4D0D-BFCF-59DEAAC92F75}" srcOrd="10" destOrd="0" presId="urn:microsoft.com/office/officeart/2008/layout/LinedList"/>
    <dgm:cxn modelId="{B7FC296A-A7D5-4223-8F57-EDA06DE88B49}" type="presParOf" srcId="{5FBAF9DB-A1B0-470C-9BEE-F12A452E267A}" destId="{CC683128-5E5C-47B6-A92C-B64C2598CB33}" srcOrd="11" destOrd="0" presId="urn:microsoft.com/office/officeart/2008/layout/LinedList"/>
    <dgm:cxn modelId="{6262102D-317F-45F5-A777-A52D5B38B80D}" type="presParOf" srcId="{CC683128-5E5C-47B6-A92C-B64C2598CB33}" destId="{2FBBC559-EFAA-4F27-B0E6-2B3F934E237A}" srcOrd="0" destOrd="0" presId="urn:microsoft.com/office/officeart/2008/layout/LinedList"/>
    <dgm:cxn modelId="{1BD3B343-8AD7-451D-8E5B-D6F589BC50CA}" type="presParOf" srcId="{CC683128-5E5C-47B6-A92C-B64C2598CB33}" destId="{9BCC9496-2374-4E44-BFD9-8C87C2093E3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179E73-D49D-4980-B332-CD81599416CD}"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n-US"/>
        </a:p>
      </dgm:t>
    </dgm:pt>
    <dgm:pt modelId="{45B9362C-17B2-48E2-A83E-6BCBA16117E7}">
      <dgm:prSet phldrT="[Text]" custT="1"/>
      <dgm:spPr/>
      <dgm:t>
        <a:bodyPr/>
        <a:lstStyle/>
        <a:p>
          <a:r>
            <a:rPr lang="en-US" sz="1400" b="1" i="0"/>
            <a:t>Create a consumption-based Azure Logic App</a:t>
          </a:r>
          <a:endParaRPr lang="en-US" sz="1400"/>
        </a:p>
      </dgm:t>
    </dgm:pt>
    <dgm:pt modelId="{83D7DE7A-4CF5-468C-84F4-DD15DDD5751B}" type="parTrans" cxnId="{02ABE6DC-E882-4B43-A421-1DF2440BAAFA}">
      <dgm:prSet/>
      <dgm:spPr/>
      <dgm:t>
        <a:bodyPr/>
        <a:lstStyle/>
        <a:p>
          <a:endParaRPr lang="en-US" sz="1600"/>
        </a:p>
      </dgm:t>
    </dgm:pt>
    <dgm:pt modelId="{FF1D0149-3623-45D4-874F-D85858F2CD0F}" type="sibTrans" cxnId="{02ABE6DC-E882-4B43-A421-1DF2440BAAFA}">
      <dgm:prSet/>
      <dgm:spPr/>
      <dgm:t>
        <a:bodyPr/>
        <a:lstStyle/>
        <a:p>
          <a:endParaRPr lang="en-US" sz="1600"/>
        </a:p>
      </dgm:t>
    </dgm:pt>
    <dgm:pt modelId="{191540CF-104E-4E3C-BE86-66540BCB6FB0}">
      <dgm:prSet phldrT="[Text]" custT="1"/>
      <dgm:spPr/>
      <dgm:t>
        <a:bodyPr/>
        <a:lstStyle/>
        <a:p>
          <a:r>
            <a:rPr lang="en-US" sz="1400" b="1" i="0"/>
            <a:t>Configure the Azure Logic App so its compatible with Lifecycle workflows</a:t>
          </a:r>
          <a:endParaRPr lang="en-US" sz="1400"/>
        </a:p>
      </dgm:t>
    </dgm:pt>
    <dgm:pt modelId="{DBA43FFD-CB0E-4CC6-A5FB-1AFAC574BB33}" type="parTrans" cxnId="{D25E0C60-17E5-4828-92E9-C55C06F54C14}">
      <dgm:prSet/>
      <dgm:spPr/>
      <dgm:t>
        <a:bodyPr/>
        <a:lstStyle/>
        <a:p>
          <a:endParaRPr lang="en-US" sz="1600"/>
        </a:p>
      </dgm:t>
    </dgm:pt>
    <dgm:pt modelId="{F01D7587-5064-4C6D-899A-9D20E76D78FE}" type="sibTrans" cxnId="{D25E0C60-17E5-4828-92E9-C55C06F54C14}">
      <dgm:prSet/>
      <dgm:spPr/>
      <dgm:t>
        <a:bodyPr/>
        <a:lstStyle/>
        <a:p>
          <a:endParaRPr lang="en-US" sz="1600"/>
        </a:p>
      </dgm:t>
    </dgm:pt>
    <dgm:pt modelId="{D5271551-49F9-423D-AFB3-30226952C6E9}">
      <dgm:prSet phldrT="[Text]" custT="1"/>
      <dgm:spPr/>
      <dgm:t>
        <a:bodyPr/>
        <a:lstStyle/>
        <a:p>
          <a:r>
            <a:rPr lang="en-US" sz="1400" b="1" i="0"/>
            <a:t>Build your custom business logic within your Azure Logic App</a:t>
          </a:r>
          <a:endParaRPr lang="en-US" sz="1400"/>
        </a:p>
      </dgm:t>
    </dgm:pt>
    <dgm:pt modelId="{264832CA-F58F-416F-A44F-1F9A6103EF62}" type="parTrans" cxnId="{89FED896-8BF8-4C6D-84A4-4C616876A6C1}">
      <dgm:prSet/>
      <dgm:spPr/>
      <dgm:t>
        <a:bodyPr/>
        <a:lstStyle/>
        <a:p>
          <a:endParaRPr lang="en-US" sz="1600"/>
        </a:p>
      </dgm:t>
    </dgm:pt>
    <dgm:pt modelId="{4377643D-B646-45E6-B729-0E89763932A4}" type="sibTrans" cxnId="{89FED896-8BF8-4C6D-84A4-4C616876A6C1}">
      <dgm:prSet/>
      <dgm:spPr/>
      <dgm:t>
        <a:bodyPr/>
        <a:lstStyle/>
        <a:p>
          <a:endParaRPr lang="en-US" sz="1600"/>
        </a:p>
      </dgm:t>
    </dgm:pt>
    <dgm:pt modelId="{0A916C8B-963B-43DE-BFFB-D81520C847BA}">
      <dgm:prSet phldrT="[Text]" custT="1"/>
      <dgm:spPr/>
      <dgm:t>
        <a:bodyPr/>
        <a:lstStyle/>
        <a:p>
          <a:r>
            <a:rPr lang="en-US" sz="1400" b="1" i="0"/>
            <a:t>Create a lifecycle workflow </a:t>
          </a:r>
          <a:r>
            <a:rPr lang="en-US" sz="1400" b="1" i="0" err="1"/>
            <a:t>customTaskExtension</a:t>
          </a:r>
          <a:r>
            <a:rPr lang="en-US" sz="1400" b="1" i="0"/>
            <a:t> which holds necessary information about the Azure Logic App</a:t>
          </a:r>
          <a:endParaRPr lang="en-US" sz="1400"/>
        </a:p>
      </dgm:t>
    </dgm:pt>
    <dgm:pt modelId="{BF3DA43B-EAB4-42CB-99AA-48AA718FF0A8}" type="parTrans" cxnId="{CE0DFF73-B944-4DEE-A623-B3D3190143D1}">
      <dgm:prSet/>
      <dgm:spPr/>
      <dgm:t>
        <a:bodyPr/>
        <a:lstStyle/>
        <a:p>
          <a:endParaRPr lang="en-US" sz="1600"/>
        </a:p>
      </dgm:t>
    </dgm:pt>
    <dgm:pt modelId="{699047B6-1952-4AD0-9588-1A2BD58685B8}" type="sibTrans" cxnId="{CE0DFF73-B944-4DEE-A623-B3D3190143D1}">
      <dgm:prSet/>
      <dgm:spPr/>
      <dgm:t>
        <a:bodyPr/>
        <a:lstStyle/>
        <a:p>
          <a:endParaRPr lang="en-US" sz="1600"/>
        </a:p>
      </dgm:t>
    </dgm:pt>
    <dgm:pt modelId="{455D3AEE-1A1A-4DC5-9FAB-8D6BF5716A8E}">
      <dgm:prSet phldrT="[Text]" custT="1"/>
      <dgm:spPr/>
      <dgm:t>
        <a:bodyPr/>
        <a:lstStyle/>
        <a:p>
          <a:r>
            <a:rPr lang="en-US" sz="1400" b="1" i="0"/>
            <a:t>Update or create a Lifecycle workflow with the “Run a custom task extension” task, referencing your created customTaskExtension</a:t>
          </a:r>
          <a:endParaRPr lang="en-US" sz="1400"/>
        </a:p>
      </dgm:t>
    </dgm:pt>
    <dgm:pt modelId="{88F14E17-0123-4320-96A3-BF13F069C58C}" type="parTrans" cxnId="{F77D56A3-78A4-43BF-B3B9-43D0FA7AE24A}">
      <dgm:prSet/>
      <dgm:spPr/>
      <dgm:t>
        <a:bodyPr/>
        <a:lstStyle/>
        <a:p>
          <a:endParaRPr lang="en-US" sz="1600"/>
        </a:p>
      </dgm:t>
    </dgm:pt>
    <dgm:pt modelId="{AFFA70F3-D34B-4A78-B611-C292B1299198}" type="sibTrans" cxnId="{F77D56A3-78A4-43BF-B3B9-43D0FA7AE24A}">
      <dgm:prSet/>
      <dgm:spPr/>
      <dgm:t>
        <a:bodyPr/>
        <a:lstStyle/>
        <a:p>
          <a:endParaRPr lang="en-US" sz="1600"/>
        </a:p>
      </dgm:t>
    </dgm:pt>
    <dgm:pt modelId="{25A8018F-169C-4E28-8EF4-C94A667EFEBD}" type="pres">
      <dgm:prSet presAssocID="{3A179E73-D49D-4980-B332-CD81599416CD}" presName="Name0" presStyleCnt="0">
        <dgm:presLayoutVars>
          <dgm:chMax val="7"/>
          <dgm:chPref val="7"/>
          <dgm:dir/>
        </dgm:presLayoutVars>
      </dgm:prSet>
      <dgm:spPr/>
    </dgm:pt>
    <dgm:pt modelId="{BE842E26-1C0A-4F45-9BF5-D0CE96FA96B8}" type="pres">
      <dgm:prSet presAssocID="{3A179E73-D49D-4980-B332-CD81599416CD}" presName="Name1" presStyleCnt="0"/>
      <dgm:spPr/>
    </dgm:pt>
    <dgm:pt modelId="{04184C23-0A58-4827-A58B-51F2EFDB7F6F}" type="pres">
      <dgm:prSet presAssocID="{3A179E73-D49D-4980-B332-CD81599416CD}" presName="cycle" presStyleCnt="0"/>
      <dgm:spPr/>
    </dgm:pt>
    <dgm:pt modelId="{1031592B-4C2F-4AD9-944A-60A68E648DFA}" type="pres">
      <dgm:prSet presAssocID="{3A179E73-D49D-4980-B332-CD81599416CD}" presName="srcNode" presStyleLbl="node1" presStyleIdx="0" presStyleCnt="5"/>
      <dgm:spPr/>
    </dgm:pt>
    <dgm:pt modelId="{3C9781B7-B949-47C5-84ED-44D066FD8AC1}" type="pres">
      <dgm:prSet presAssocID="{3A179E73-D49D-4980-B332-CD81599416CD}" presName="conn" presStyleLbl="parChTrans1D2" presStyleIdx="0" presStyleCnt="1"/>
      <dgm:spPr/>
    </dgm:pt>
    <dgm:pt modelId="{84A1AF05-8E90-41D3-B383-B7191141389B}" type="pres">
      <dgm:prSet presAssocID="{3A179E73-D49D-4980-B332-CD81599416CD}" presName="extraNode" presStyleLbl="node1" presStyleIdx="0" presStyleCnt="5"/>
      <dgm:spPr/>
    </dgm:pt>
    <dgm:pt modelId="{AED13A64-11E4-4A3D-BF27-9C9B15F18B0D}" type="pres">
      <dgm:prSet presAssocID="{3A179E73-D49D-4980-B332-CD81599416CD}" presName="dstNode" presStyleLbl="node1" presStyleIdx="0" presStyleCnt="5"/>
      <dgm:spPr/>
    </dgm:pt>
    <dgm:pt modelId="{C3D82AC7-5C51-41B8-8A6C-666B97C85332}" type="pres">
      <dgm:prSet presAssocID="{45B9362C-17B2-48E2-A83E-6BCBA16117E7}" presName="text_1" presStyleLbl="node1" presStyleIdx="0" presStyleCnt="5">
        <dgm:presLayoutVars>
          <dgm:bulletEnabled val="1"/>
        </dgm:presLayoutVars>
      </dgm:prSet>
      <dgm:spPr/>
    </dgm:pt>
    <dgm:pt modelId="{FCE043BD-677A-44FD-AB6F-AF62BE5A02AB}" type="pres">
      <dgm:prSet presAssocID="{45B9362C-17B2-48E2-A83E-6BCBA16117E7}" presName="accent_1" presStyleCnt="0"/>
      <dgm:spPr/>
    </dgm:pt>
    <dgm:pt modelId="{F0E81378-327D-4C84-B40D-D18B6FCC0C1D}" type="pres">
      <dgm:prSet presAssocID="{45B9362C-17B2-48E2-A83E-6BCBA16117E7}" presName="accentRepeatNode" presStyleLbl="solidFgAcc1" presStyleIdx="0" presStyleCnt="5"/>
      <dgm:spPr/>
    </dgm:pt>
    <dgm:pt modelId="{2E412C29-8A41-45DE-B4B8-06F4F6939DBF}" type="pres">
      <dgm:prSet presAssocID="{191540CF-104E-4E3C-BE86-66540BCB6FB0}" presName="text_2" presStyleLbl="node1" presStyleIdx="1" presStyleCnt="5">
        <dgm:presLayoutVars>
          <dgm:bulletEnabled val="1"/>
        </dgm:presLayoutVars>
      </dgm:prSet>
      <dgm:spPr/>
    </dgm:pt>
    <dgm:pt modelId="{26A10949-D8FC-466A-8161-8F63009607C7}" type="pres">
      <dgm:prSet presAssocID="{191540CF-104E-4E3C-BE86-66540BCB6FB0}" presName="accent_2" presStyleCnt="0"/>
      <dgm:spPr/>
    </dgm:pt>
    <dgm:pt modelId="{17DAB105-AFBB-4675-B28C-086DD16087AC}" type="pres">
      <dgm:prSet presAssocID="{191540CF-104E-4E3C-BE86-66540BCB6FB0}" presName="accentRepeatNode" presStyleLbl="solidFgAcc1" presStyleIdx="1" presStyleCnt="5"/>
      <dgm:spPr/>
    </dgm:pt>
    <dgm:pt modelId="{0D340D7F-0BA0-4A0C-B886-021F7CA77B18}" type="pres">
      <dgm:prSet presAssocID="{D5271551-49F9-423D-AFB3-30226952C6E9}" presName="text_3" presStyleLbl="node1" presStyleIdx="2" presStyleCnt="5">
        <dgm:presLayoutVars>
          <dgm:bulletEnabled val="1"/>
        </dgm:presLayoutVars>
      </dgm:prSet>
      <dgm:spPr/>
    </dgm:pt>
    <dgm:pt modelId="{0B9B9604-412B-44E9-87A4-D88BDCF13EB7}" type="pres">
      <dgm:prSet presAssocID="{D5271551-49F9-423D-AFB3-30226952C6E9}" presName="accent_3" presStyleCnt="0"/>
      <dgm:spPr/>
    </dgm:pt>
    <dgm:pt modelId="{9FEDDF77-374A-4CD0-93A6-9A1545BD1A6A}" type="pres">
      <dgm:prSet presAssocID="{D5271551-49F9-423D-AFB3-30226952C6E9}" presName="accentRepeatNode" presStyleLbl="solidFgAcc1" presStyleIdx="2" presStyleCnt="5"/>
      <dgm:spPr/>
    </dgm:pt>
    <dgm:pt modelId="{5BBD53C6-34F6-413F-B511-40096C09A27B}" type="pres">
      <dgm:prSet presAssocID="{0A916C8B-963B-43DE-BFFB-D81520C847BA}" presName="text_4" presStyleLbl="node1" presStyleIdx="3" presStyleCnt="5">
        <dgm:presLayoutVars>
          <dgm:bulletEnabled val="1"/>
        </dgm:presLayoutVars>
      </dgm:prSet>
      <dgm:spPr/>
    </dgm:pt>
    <dgm:pt modelId="{E7AEE523-C806-4361-A7A9-1F67E616B1DE}" type="pres">
      <dgm:prSet presAssocID="{0A916C8B-963B-43DE-BFFB-D81520C847BA}" presName="accent_4" presStyleCnt="0"/>
      <dgm:spPr/>
    </dgm:pt>
    <dgm:pt modelId="{E252EED6-764D-433F-B57E-384C84463A96}" type="pres">
      <dgm:prSet presAssocID="{0A916C8B-963B-43DE-BFFB-D81520C847BA}" presName="accentRepeatNode" presStyleLbl="solidFgAcc1" presStyleIdx="3" presStyleCnt="5"/>
      <dgm:spPr/>
    </dgm:pt>
    <dgm:pt modelId="{70AFFC8F-D6B9-4D40-9533-FCFA424A7960}" type="pres">
      <dgm:prSet presAssocID="{455D3AEE-1A1A-4DC5-9FAB-8D6BF5716A8E}" presName="text_5" presStyleLbl="node1" presStyleIdx="4" presStyleCnt="5">
        <dgm:presLayoutVars>
          <dgm:bulletEnabled val="1"/>
        </dgm:presLayoutVars>
      </dgm:prSet>
      <dgm:spPr/>
    </dgm:pt>
    <dgm:pt modelId="{6F81BC4E-8778-46C7-9BCE-BC49C20B2E85}" type="pres">
      <dgm:prSet presAssocID="{455D3AEE-1A1A-4DC5-9FAB-8D6BF5716A8E}" presName="accent_5" presStyleCnt="0"/>
      <dgm:spPr/>
    </dgm:pt>
    <dgm:pt modelId="{996A6B28-65C4-4A26-906F-535CD9C4891D}" type="pres">
      <dgm:prSet presAssocID="{455D3AEE-1A1A-4DC5-9FAB-8D6BF5716A8E}" presName="accentRepeatNode" presStyleLbl="solidFgAcc1" presStyleIdx="4" presStyleCnt="5"/>
      <dgm:spPr/>
    </dgm:pt>
  </dgm:ptLst>
  <dgm:cxnLst>
    <dgm:cxn modelId="{9E08EF0C-FA05-4211-8930-6A1E9BF24B52}" type="presOf" srcId="{FF1D0149-3623-45D4-874F-D85858F2CD0F}" destId="{3C9781B7-B949-47C5-84ED-44D066FD8AC1}" srcOrd="0" destOrd="0" presId="urn:microsoft.com/office/officeart/2008/layout/VerticalCurvedList"/>
    <dgm:cxn modelId="{CE8BA118-1EA8-48D2-B6B3-CFF2844CE765}" type="presOf" srcId="{0A916C8B-963B-43DE-BFFB-D81520C847BA}" destId="{5BBD53C6-34F6-413F-B511-40096C09A27B}" srcOrd="0" destOrd="0" presId="urn:microsoft.com/office/officeart/2008/layout/VerticalCurvedList"/>
    <dgm:cxn modelId="{D25E0C60-17E5-4828-92E9-C55C06F54C14}" srcId="{3A179E73-D49D-4980-B332-CD81599416CD}" destId="{191540CF-104E-4E3C-BE86-66540BCB6FB0}" srcOrd="1" destOrd="0" parTransId="{DBA43FFD-CB0E-4CC6-A5FB-1AFAC574BB33}" sibTransId="{F01D7587-5064-4C6D-899A-9D20E76D78FE}"/>
    <dgm:cxn modelId="{87BA2A4D-34A6-4097-819F-CB3941A61A1F}" type="presOf" srcId="{3A179E73-D49D-4980-B332-CD81599416CD}" destId="{25A8018F-169C-4E28-8EF4-C94A667EFEBD}" srcOrd="0" destOrd="0" presId="urn:microsoft.com/office/officeart/2008/layout/VerticalCurvedList"/>
    <dgm:cxn modelId="{4102134F-C211-46E2-8B2D-DB746A907FBF}" type="presOf" srcId="{191540CF-104E-4E3C-BE86-66540BCB6FB0}" destId="{2E412C29-8A41-45DE-B4B8-06F4F6939DBF}" srcOrd="0" destOrd="0" presId="urn:microsoft.com/office/officeart/2008/layout/VerticalCurvedList"/>
    <dgm:cxn modelId="{CE0DFF73-B944-4DEE-A623-B3D3190143D1}" srcId="{3A179E73-D49D-4980-B332-CD81599416CD}" destId="{0A916C8B-963B-43DE-BFFB-D81520C847BA}" srcOrd="3" destOrd="0" parTransId="{BF3DA43B-EAB4-42CB-99AA-48AA718FF0A8}" sibTransId="{699047B6-1952-4AD0-9588-1A2BD58685B8}"/>
    <dgm:cxn modelId="{01FF1577-D6CF-488E-8949-3342EAECE8CC}" type="presOf" srcId="{455D3AEE-1A1A-4DC5-9FAB-8D6BF5716A8E}" destId="{70AFFC8F-D6B9-4D40-9533-FCFA424A7960}" srcOrd="0" destOrd="0" presId="urn:microsoft.com/office/officeart/2008/layout/VerticalCurvedList"/>
    <dgm:cxn modelId="{22409F77-2B21-460C-BB3A-240A690B5F27}" type="presOf" srcId="{D5271551-49F9-423D-AFB3-30226952C6E9}" destId="{0D340D7F-0BA0-4A0C-B886-021F7CA77B18}" srcOrd="0" destOrd="0" presId="urn:microsoft.com/office/officeart/2008/layout/VerticalCurvedList"/>
    <dgm:cxn modelId="{89FED896-8BF8-4C6D-84A4-4C616876A6C1}" srcId="{3A179E73-D49D-4980-B332-CD81599416CD}" destId="{D5271551-49F9-423D-AFB3-30226952C6E9}" srcOrd="2" destOrd="0" parTransId="{264832CA-F58F-416F-A44F-1F9A6103EF62}" sibTransId="{4377643D-B646-45E6-B729-0E89763932A4}"/>
    <dgm:cxn modelId="{F77D56A3-78A4-43BF-B3B9-43D0FA7AE24A}" srcId="{3A179E73-D49D-4980-B332-CD81599416CD}" destId="{455D3AEE-1A1A-4DC5-9FAB-8D6BF5716A8E}" srcOrd="4" destOrd="0" parTransId="{88F14E17-0123-4320-96A3-BF13F069C58C}" sibTransId="{AFFA70F3-D34B-4A78-B611-C292B1299198}"/>
    <dgm:cxn modelId="{67E742CD-B740-4628-A54A-3EF7E913F9DA}" type="presOf" srcId="{45B9362C-17B2-48E2-A83E-6BCBA16117E7}" destId="{C3D82AC7-5C51-41B8-8A6C-666B97C85332}" srcOrd="0" destOrd="0" presId="urn:microsoft.com/office/officeart/2008/layout/VerticalCurvedList"/>
    <dgm:cxn modelId="{02ABE6DC-E882-4B43-A421-1DF2440BAAFA}" srcId="{3A179E73-D49D-4980-B332-CD81599416CD}" destId="{45B9362C-17B2-48E2-A83E-6BCBA16117E7}" srcOrd="0" destOrd="0" parTransId="{83D7DE7A-4CF5-468C-84F4-DD15DDD5751B}" sibTransId="{FF1D0149-3623-45D4-874F-D85858F2CD0F}"/>
    <dgm:cxn modelId="{09E18156-F168-4233-B918-BB36B884E4A4}" type="presParOf" srcId="{25A8018F-169C-4E28-8EF4-C94A667EFEBD}" destId="{BE842E26-1C0A-4F45-9BF5-D0CE96FA96B8}" srcOrd="0" destOrd="0" presId="urn:microsoft.com/office/officeart/2008/layout/VerticalCurvedList"/>
    <dgm:cxn modelId="{8A02BC9C-D043-4F15-B066-CB6538706FE7}" type="presParOf" srcId="{BE842E26-1C0A-4F45-9BF5-D0CE96FA96B8}" destId="{04184C23-0A58-4827-A58B-51F2EFDB7F6F}" srcOrd="0" destOrd="0" presId="urn:microsoft.com/office/officeart/2008/layout/VerticalCurvedList"/>
    <dgm:cxn modelId="{2F9291AF-9438-4C04-B0C1-822C3D287218}" type="presParOf" srcId="{04184C23-0A58-4827-A58B-51F2EFDB7F6F}" destId="{1031592B-4C2F-4AD9-944A-60A68E648DFA}" srcOrd="0" destOrd="0" presId="urn:microsoft.com/office/officeart/2008/layout/VerticalCurvedList"/>
    <dgm:cxn modelId="{9F3F6565-7F38-47C4-897A-B43269FD3149}" type="presParOf" srcId="{04184C23-0A58-4827-A58B-51F2EFDB7F6F}" destId="{3C9781B7-B949-47C5-84ED-44D066FD8AC1}" srcOrd="1" destOrd="0" presId="urn:microsoft.com/office/officeart/2008/layout/VerticalCurvedList"/>
    <dgm:cxn modelId="{B2D2F494-7EDD-42CF-A4F3-1C6B2B0984D8}" type="presParOf" srcId="{04184C23-0A58-4827-A58B-51F2EFDB7F6F}" destId="{84A1AF05-8E90-41D3-B383-B7191141389B}" srcOrd="2" destOrd="0" presId="urn:microsoft.com/office/officeart/2008/layout/VerticalCurvedList"/>
    <dgm:cxn modelId="{A748C0A8-B6D5-4A3D-B462-EF375738526F}" type="presParOf" srcId="{04184C23-0A58-4827-A58B-51F2EFDB7F6F}" destId="{AED13A64-11E4-4A3D-BF27-9C9B15F18B0D}" srcOrd="3" destOrd="0" presId="urn:microsoft.com/office/officeart/2008/layout/VerticalCurvedList"/>
    <dgm:cxn modelId="{DE1D8D8E-357D-4FCE-86D8-95E0A42525EC}" type="presParOf" srcId="{BE842E26-1C0A-4F45-9BF5-D0CE96FA96B8}" destId="{C3D82AC7-5C51-41B8-8A6C-666B97C85332}" srcOrd="1" destOrd="0" presId="urn:microsoft.com/office/officeart/2008/layout/VerticalCurvedList"/>
    <dgm:cxn modelId="{F00D30CC-AA9A-4A23-AE4C-D60C376AD101}" type="presParOf" srcId="{BE842E26-1C0A-4F45-9BF5-D0CE96FA96B8}" destId="{FCE043BD-677A-44FD-AB6F-AF62BE5A02AB}" srcOrd="2" destOrd="0" presId="urn:microsoft.com/office/officeart/2008/layout/VerticalCurvedList"/>
    <dgm:cxn modelId="{3416D0BB-2F2C-4021-A7FB-4B4F4ADC9FCC}" type="presParOf" srcId="{FCE043BD-677A-44FD-AB6F-AF62BE5A02AB}" destId="{F0E81378-327D-4C84-B40D-D18B6FCC0C1D}" srcOrd="0" destOrd="0" presId="urn:microsoft.com/office/officeart/2008/layout/VerticalCurvedList"/>
    <dgm:cxn modelId="{FAAAE0A1-5DB6-47FE-9C5E-BF1D12C2E63F}" type="presParOf" srcId="{BE842E26-1C0A-4F45-9BF5-D0CE96FA96B8}" destId="{2E412C29-8A41-45DE-B4B8-06F4F6939DBF}" srcOrd="3" destOrd="0" presId="urn:microsoft.com/office/officeart/2008/layout/VerticalCurvedList"/>
    <dgm:cxn modelId="{9BB7A528-9A31-4A8D-A39F-4C168B7784C9}" type="presParOf" srcId="{BE842E26-1C0A-4F45-9BF5-D0CE96FA96B8}" destId="{26A10949-D8FC-466A-8161-8F63009607C7}" srcOrd="4" destOrd="0" presId="urn:microsoft.com/office/officeart/2008/layout/VerticalCurvedList"/>
    <dgm:cxn modelId="{EE924E47-7362-42DD-8E60-7F27AFB24462}" type="presParOf" srcId="{26A10949-D8FC-466A-8161-8F63009607C7}" destId="{17DAB105-AFBB-4675-B28C-086DD16087AC}" srcOrd="0" destOrd="0" presId="urn:microsoft.com/office/officeart/2008/layout/VerticalCurvedList"/>
    <dgm:cxn modelId="{CFE730BC-9B11-45CA-9A53-5D7C17D34865}" type="presParOf" srcId="{BE842E26-1C0A-4F45-9BF5-D0CE96FA96B8}" destId="{0D340D7F-0BA0-4A0C-B886-021F7CA77B18}" srcOrd="5" destOrd="0" presId="urn:microsoft.com/office/officeart/2008/layout/VerticalCurvedList"/>
    <dgm:cxn modelId="{3ECDB77A-5294-41E3-8EF2-F2F80BCB0988}" type="presParOf" srcId="{BE842E26-1C0A-4F45-9BF5-D0CE96FA96B8}" destId="{0B9B9604-412B-44E9-87A4-D88BDCF13EB7}" srcOrd="6" destOrd="0" presId="urn:microsoft.com/office/officeart/2008/layout/VerticalCurvedList"/>
    <dgm:cxn modelId="{2A8B1D05-5050-439B-8738-374B6A741917}" type="presParOf" srcId="{0B9B9604-412B-44E9-87A4-D88BDCF13EB7}" destId="{9FEDDF77-374A-4CD0-93A6-9A1545BD1A6A}" srcOrd="0" destOrd="0" presId="urn:microsoft.com/office/officeart/2008/layout/VerticalCurvedList"/>
    <dgm:cxn modelId="{1ECE803C-30E8-4C4C-8A34-B6B5020848D8}" type="presParOf" srcId="{BE842E26-1C0A-4F45-9BF5-D0CE96FA96B8}" destId="{5BBD53C6-34F6-413F-B511-40096C09A27B}" srcOrd="7" destOrd="0" presId="urn:microsoft.com/office/officeart/2008/layout/VerticalCurvedList"/>
    <dgm:cxn modelId="{43D550BF-396C-403B-8000-D8DB5ED2D7F8}" type="presParOf" srcId="{BE842E26-1C0A-4F45-9BF5-D0CE96FA96B8}" destId="{E7AEE523-C806-4361-A7A9-1F67E616B1DE}" srcOrd="8" destOrd="0" presId="urn:microsoft.com/office/officeart/2008/layout/VerticalCurvedList"/>
    <dgm:cxn modelId="{7D622591-52F4-4A49-B64C-9A9F848976C6}" type="presParOf" srcId="{E7AEE523-C806-4361-A7A9-1F67E616B1DE}" destId="{E252EED6-764D-433F-B57E-384C84463A96}" srcOrd="0" destOrd="0" presId="urn:microsoft.com/office/officeart/2008/layout/VerticalCurvedList"/>
    <dgm:cxn modelId="{3594BC77-D55E-4E2F-9AA0-6EC7495EF214}" type="presParOf" srcId="{BE842E26-1C0A-4F45-9BF5-D0CE96FA96B8}" destId="{70AFFC8F-D6B9-4D40-9533-FCFA424A7960}" srcOrd="9" destOrd="0" presId="urn:microsoft.com/office/officeart/2008/layout/VerticalCurvedList"/>
    <dgm:cxn modelId="{66B7EF2B-F6DB-4D0E-AB93-C535B31FED75}" type="presParOf" srcId="{BE842E26-1C0A-4F45-9BF5-D0CE96FA96B8}" destId="{6F81BC4E-8778-46C7-9BCE-BC49C20B2E85}" srcOrd="10" destOrd="0" presId="urn:microsoft.com/office/officeart/2008/layout/VerticalCurvedList"/>
    <dgm:cxn modelId="{DAAE0100-24FE-447A-AE26-1B79F4ADE825}" type="presParOf" srcId="{6F81BC4E-8778-46C7-9BCE-BC49C20B2E85}" destId="{996A6B28-65C4-4A26-906F-535CD9C4891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036B1A-8111-4A80-8568-87EFA6A42BD8}">
      <dsp:nvSpPr>
        <dsp:cNvPr id="0" name=""/>
        <dsp:cNvSpPr/>
      </dsp:nvSpPr>
      <dsp:spPr>
        <a:xfrm>
          <a:off x="2272486" y="0"/>
          <a:ext cx="2272486" cy="1555207"/>
        </a:xfrm>
        <a:prstGeom prst="trapezoid">
          <a:avLst>
            <a:gd name="adj" fmla="val 73061"/>
          </a:avLst>
        </a:prstGeom>
        <a:solidFill>
          <a:schemeClr val="accent1">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Advanced customizations</a:t>
          </a:r>
        </a:p>
      </dsp:txBody>
      <dsp:txXfrm>
        <a:off x="2272486" y="0"/>
        <a:ext cx="2272486" cy="1555207"/>
      </dsp:txXfrm>
    </dsp:sp>
    <dsp:sp modelId="{511E85DA-4FAF-45B2-8F01-6F09D8216C2C}">
      <dsp:nvSpPr>
        <dsp:cNvPr id="0" name=""/>
        <dsp:cNvSpPr/>
      </dsp:nvSpPr>
      <dsp:spPr>
        <a:xfrm>
          <a:off x="1136243" y="1555207"/>
          <a:ext cx="4544972" cy="1555207"/>
        </a:xfrm>
        <a:prstGeom prst="trapezoid">
          <a:avLst>
            <a:gd name="adj" fmla="val 73061"/>
          </a:avLst>
        </a:prstGeom>
        <a:solidFill>
          <a:schemeClr val="accent1">
            <a:alpha val="90000"/>
            <a:hueOff val="0"/>
            <a:satOff val="0"/>
            <a:lumOff val="0"/>
            <a:alphaOff val="-2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a:t>Customization</a:t>
          </a:r>
        </a:p>
      </dsp:txBody>
      <dsp:txXfrm>
        <a:off x="1931613" y="1555207"/>
        <a:ext cx="2954231" cy="1555207"/>
      </dsp:txXfrm>
    </dsp:sp>
    <dsp:sp modelId="{765B899A-2433-4C44-902C-A7ED3123D41E}">
      <dsp:nvSpPr>
        <dsp:cNvPr id="0" name=""/>
        <dsp:cNvSpPr/>
      </dsp:nvSpPr>
      <dsp:spPr>
        <a:xfrm>
          <a:off x="0" y="3110414"/>
          <a:ext cx="6817458" cy="1555207"/>
        </a:xfrm>
        <a:prstGeom prst="trapezoid">
          <a:avLst>
            <a:gd name="adj" fmla="val 73061"/>
          </a:avLst>
        </a:prstGeom>
        <a:solidFill>
          <a:schemeClr val="accent1">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a:t>Core capabilities</a:t>
          </a:r>
        </a:p>
      </dsp:txBody>
      <dsp:txXfrm>
        <a:off x="1193055" y="3110414"/>
        <a:ext cx="4431347" cy="1555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BFA0E-7FDE-409C-9D20-0D35B993D920}">
      <dsp:nvSpPr>
        <dsp:cNvPr id="0" name=""/>
        <dsp:cNvSpPr/>
      </dsp:nvSpPr>
      <dsp:spPr>
        <a:xfrm>
          <a:off x="0" y="2360"/>
          <a:ext cx="5219700"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5B1F9C-F64B-4A0B-BAB7-91835D1E1EE2}">
      <dsp:nvSpPr>
        <dsp:cNvPr id="0" name=""/>
        <dsp:cNvSpPr/>
      </dsp:nvSpPr>
      <dsp:spPr>
        <a:xfrm>
          <a:off x="0" y="2360"/>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Provisioning app in Microsoft Entra ID that uses a valid OAuth token</a:t>
          </a:r>
          <a:endParaRPr lang="en-US" sz="2100" kern="1200"/>
        </a:p>
      </dsp:txBody>
      <dsp:txXfrm>
        <a:off x="0" y="2360"/>
        <a:ext cx="5219700" cy="804869"/>
      </dsp:txXfrm>
    </dsp:sp>
    <dsp:sp modelId="{F3C7CA8C-744D-42F8-9565-FC4C7C785FD9}">
      <dsp:nvSpPr>
        <dsp:cNvPr id="0" name=""/>
        <dsp:cNvSpPr/>
      </dsp:nvSpPr>
      <dsp:spPr>
        <a:xfrm>
          <a:off x="0" y="807229"/>
          <a:ext cx="5219700" cy="0"/>
        </a:xfrm>
        <a:prstGeom prst="line">
          <a:avLst/>
        </a:prstGeom>
        <a:solidFill>
          <a:schemeClr val="accent3">
            <a:hueOff val="-1440000"/>
            <a:satOff val="-15430"/>
            <a:lumOff val="3530"/>
            <a:alphaOff val="0"/>
          </a:schemeClr>
        </a:solidFill>
        <a:ln w="10795" cap="flat" cmpd="sng" algn="ctr">
          <a:solidFill>
            <a:schemeClr val="accent3">
              <a:hueOff val="-1440000"/>
              <a:satOff val="-15430"/>
              <a:lumOff val="35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341F30-2F2A-490B-8E8C-64AABF676307}">
      <dsp:nvSpPr>
        <dsp:cNvPr id="0" name=""/>
        <dsp:cNvSpPr/>
      </dsp:nvSpPr>
      <dsp:spPr>
        <a:xfrm>
          <a:off x="0" y="807229"/>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Admin control through permissions consent</a:t>
          </a:r>
          <a:endParaRPr lang="en-US" sz="2100" kern="1200"/>
        </a:p>
      </dsp:txBody>
      <dsp:txXfrm>
        <a:off x="0" y="807229"/>
        <a:ext cx="5219700" cy="804869"/>
      </dsp:txXfrm>
    </dsp:sp>
    <dsp:sp modelId="{6B36D8E3-6197-4D5F-8D5F-C0548C0B89F9}">
      <dsp:nvSpPr>
        <dsp:cNvPr id="0" name=""/>
        <dsp:cNvSpPr/>
      </dsp:nvSpPr>
      <dsp:spPr>
        <a:xfrm>
          <a:off x="0" y="1612099"/>
          <a:ext cx="5219700" cy="0"/>
        </a:xfrm>
        <a:prstGeom prst="line">
          <a:avLst/>
        </a:prstGeom>
        <a:solidFill>
          <a:schemeClr val="accent3">
            <a:hueOff val="-2880000"/>
            <a:satOff val="-30859"/>
            <a:lumOff val="7059"/>
            <a:alphaOff val="0"/>
          </a:schemeClr>
        </a:solidFill>
        <a:ln w="10795" cap="flat" cmpd="sng" algn="ctr">
          <a:solidFill>
            <a:schemeClr val="accent3">
              <a:hueOff val="-2880000"/>
              <a:satOff val="-30859"/>
              <a:lumOff val="705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13AE90-C8C2-441E-ABF7-00440CEDC852}">
      <dsp:nvSpPr>
        <dsp:cNvPr id="0" name=""/>
        <dsp:cNvSpPr/>
      </dsp:nvSpPr>
      <dsp:spPr>
        <a:xfrm>
          <a:off x="0" y="1612099"/>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Graph API endpoint that uses SCIM schema constructs.</a:t>
          </a:r>
          <a:endParaRPr lang="en-US" sz="2100" kern="1200"/>
        </a:p>
      </dsp:txBody>
      <dsp:txXfrm>
        <a:off x="0" y="1612099"/>
        <a:ext cx="5219700" cy="804869"/>
      </dsp:txXfrm>
    </dsp:sp>
    <dsp:sp modelId="{EAB8D582-B599-43EB-8697-08D2105F43E3}">
      <dsp:nvSpPr>
        <dsp:cNvPr id="0" name=""/>
        <dsp:cNvSpPr/>
      </dsp:nvSpPr>
      <dsp:spPr>
        <a:xfrm>
          <a:off x="0" y="2416969"/>
          <a:ext cx="5219700" cy="0"/>
        </a:xfrm>
        <a:prstGeom prst="line">
          <a:avLst/>
        </a:prstGeom>
        <a:solidFill>
          <a:schemeClr val="accent3">
            <a:hueOff val="-4320000"/>
            <a:satOff val="-46289"/>
            <a:lumOff val="10589"/>
            <a:alphaOff val="0"/>
          </a:schemeClr>
        </a:solidFill>
        <a:ln w="10795" cap="flat" cmpd="sng" algn="ctr">
          <a:solidFill>
            <a:schemeClr val="accent3">
              <a:hueOff val="-4320000"/>
              <a:satOff val="-46289"/>
              <a:lumOff val="1058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3839EC-7B6D-4ADA-919C-603F1721C5D3}">
      <dsp:nvSpPr>
        <dsp:cNvPr id="0" name=""/>
        <dsp:cNvSpPr/>
      </dsp:nvSpPr>
      <dsp:spPr>
        <a:xfrm>
          <a:off x="0" y="2416969"/>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Can be integrated with multiple data sources</a:t>
          </a:r>
          <a:endParaRPr lang="en-US" sz="2100" kern="1200"/>
        </a:p>
      </dsp:txBody>
      <dsp:txXfrm>
        <a:off x="0" y="2416969"/>
        <a:ext cx="5219700" cy="804869"/>
      </dsp:txXfrm>
    </dsp:sp>
    <dsp:sp modelId="{CF0C03CA-1996-42B7-A01F-955BADD9568B}">
      <dsp:nvSpPr>
        <dsp:cNvPr id="0" name=""/>
        <dsp:cNvSpPr/>
      </dsp:nvSpPr>
      <dsp:spPr>
        <a:xfrm>
          <a:off x="0" y="3221838"/>
          <a:ext cx="5219700" cy="0"/>
        </a:xfrm>
        <a:prstGeom prst="line">
          <a:avLst/>
        </a:prstGeom>
        <a:solidFill>
          <a:schemeClr val="accent3">
            <a:hueOff val="-5760000"/>
            <a:satOff val="-61718"/>
            <a:lumOff val="14118"/>
            <a:alphaOff val="0"/>
          </a:schemeClr>
        </a:solidFill>
        <a:ln w="10795" cap="flat" cmpd="sng" algn="ctr">
          <a:solidFill>
            <a:schemeClr val="accent3">
              <a:hueOff val="-5760000"/>
              <a:satOff val="-61718"/>
              <a:lumOff val="1411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F3979A-BDC1-483D-865F-D830846B7D63}">
      <dsp:nvSpPr>
        <dsp:cNvPr id="0" name=""/>
        <dsp:cNvSpPr/>
      </dsp:nvSpPr>
      <dsp:spPr>
        <a:xfrm>
          <a:off x="0" y="3221838"/>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Near real-time Incoming bulk request processing </a:t>
          </a:r>
          <a:endParaRPr lang="en-US" sz="2100" kern="1200"/>
        </a:p>
      </dsp:txBody>
      <dsp:txXfrm>
        <a:off x="0" y="3221838"/>
        <a:ext cx="5219700" cy="804869"/>
      </dsp:txXfrm>
    </dsp:sp>
    <dsp:sp modelId="{08933448-FB5C-4D0D-BFCF-59DEAAC92F75}">
      <dsp:nvSpPr>
        <dsp:cNvPr id="0" name=""/>
        <dsp:cNvSpPr/>
      </dsp:nvSpPr>
      <dsp:spPr>
        <a:xfrm>
          <a:off x="0" y="4026708"/>
          <a:ext cx="5219700" cy="0"/>
        </a:xfrm>
        <a:prstGeom prst="line">
          <a:avLst/>
        </a:prstGeom>
        <a:solidFill>
          <a:schemeClr val="accent3">
            <a:hueOff val="-7200000"/>
            <a:satOff val="-77148"/>
            <a:lumOff val="17648"/>
            <a:alphaOff val="0"/>
          </a:schemeClr>
        </a:solidFill>
        <a:ln w="10795" cap="flat" cmpd="sng" algn="ctr">
          <a:solidFill>
            <a:schemeClr val="accent3">
              <a:hueOff val="-7200000"/>
              <a:satOff val="-77148"/>
              <a:lumOff val="1764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BBC559-EFAA-4F27-B0E6-2B3F934E237A}">
      <dsp:nvSpPr>
        <dsp:cNvPr id="0" name=""/>
        <dsp:cNvSpPr/>
      </dsp:nvSpPr>
      <dsp:spPr>
        <a:xfrm>
          <a:off x="0" y="4026708"/>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Admins can check progress through provisioning and API logs </a:t>
          </a:r>
          <a:endParaRPr lang="en-US" sz="2100" kern="1200"/>
        </a:p>
      </dsp:txBody>
      <dsp:txXfrm>
        <a:off x="0" y="4026708"/>
        <a:ext cx="5219700" cy="8048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781B7-B949-47C5-84ED-44D066FD8AC1}">
      <dsp:nvSpPr>
        <dsp:cNvPr id="0" name=""/>
        <dsp:cNvSpPr/>
      </dsp:nvSpPr>
      <dsp:spPr>
        <a:xfrm>
          <a:off x="-5164919" y="-791151"/>
          <a:ext cx="6150628" cy="6150628"/>
        </a:xfrm>
        <a:prstGeom prst="blockArc">
          <a:avLst>
            <a:gd name="adj1" fmla="val 18900000"/>
            <a:gd name="adj2" fmla="val 2700000"/>
            <a:gd name="adj3" fmla="val 351"/>
          </a:avLst>
        </a:pr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D82AC7-5C51-41B8-8A6C-666B97C85332}">
      <dsp:nvSpPr>
        <dsp:cNvPr id="0" name=""/>
        <dsp:cNvSpPr/>
      </dsp:nvSpPr>
      <dsp:spPr>
        <a:xfrm>
          <a:off x="431140" y="285428"/>
          <a:ext cx="7043277" cy="571223"/>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kern="1200"/>
            <a:t>Create a consumption-based Azure Logic App</a:t>
          </a:r>
          <a:endParaRPr lang="en-US" sz="1400" kern="1200"/>
        </a:p>
      </dsp:txBody>
      <dsp:txXfrm>
        <a:off x="431140" y="285428"/>
        <a:ext cx="7043277" cy="571223"/>
      </dsp:txXfrm>
    </dsp:sp>
    <dsp:sp modelId="{F0E81378-327D-4C84-B40D-D18B6FCC0C1D}">
      <dsp:nvSpPr>
        <dsp:cNvPr id="0" name=""/>
        <dsp:cNvSpPr/>
      </dsp:nvSpPr>
      <dsp:spPr>
        <a:xfrm>
          <a:off x="74126" y="214026"/>
          <a:ext cx="714029" cy="714029"/>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412C29-8A41-45DE-B4B8-06F4F6939DBF}">
      <dsp:nvSpPr>
        <dsp:cNvPr id="0" name=""/>
        <dsp:cNvSpPr/>
      </dsp:nvSpPr>
      <dsp:spPr>
        <a:xfrm>
          <a:off x="840462" y="1141989"/>
          <a:ext cx="6633955" cy="571223"/>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kern="1200"/>
            <a:t>Configure the Azure Logic App so its compatible with Lifecycle workflows</a:t>
          </a:r>
          <a:endParaRPr lang="en-US" sz="1400" kern="1200"/>
        </a:p>
      </dsp:txBody>
      <dsp:txXfrm>
        <a:off x="840462" y="1141989"/>
        <a:ext cx="6633955" cy="571223"/>
      </dsp:txXfrm>
    </dsp:sp>
    <dsp:sp modelId="{17DAB105-AFBB-4675-B28C-086DD16087AC}">
      <dsp:nvSpPr>
        <dsp:cNvPr id="0" name=""/>
        <dsp:cNvSpPr/>
      </dsp:nvSpPr>
      <dsp:spPr>
        <a:xfrm>
          <a:off x="483448" y="1070586"/>
          <a:ext cx="714029" cy="714029"/>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340D7F-0BA0-4A0C-B886-021F7CA77B18}">
      <dsp:nvSpPr>
        <dsp:cNvPr id="0" name=""/>
        <dsp:cNvSpPr/>
      </dsp:nvSpPr>
      <dsp:spPr>
        <a:xfrm>
          <a:off x="966091" y="1998550"/>
          <a:ext cx="6508326" cy="571223"/>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kern="1200"/>
            <a:t>Build your custom business logic within your Azure Logic App</a:t>
          </a:r>
          <a:endParaRPr lang="en-US" sz="1400" kern="1200"/>
        </a:p>
      </dsp:txBody>
      <dsp:txXfrm>
        <a:off x="966091" y="1998550"/>
        <a:ext cx="6508326" cy="571223"/>
      </dsp:txXfrm>
    </dsp:sp>
    <dsp:sp modelId="{9FEDDF77-374A-4CD0-93A6-9A1545BD1A6A}">
      <dsp:nvSpPr>
        <dsp:cNvPr id="0" name=""/>
        <dsp:cNvSpPr/>
      </dsp:nvSpPr>
      <dsp:spPr>
        <a:xfrm>
          <a:off x="609077" y="1927147"/>
          <a:ext cx="714029" cy="714029"/>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BD53C6-34F6-413F-B511-40096C09A27B}">
      <dsp:nvSpPr>
        <dsp:cNvPr id="0" name=""/>
        <dsp:cNvSpPr/>
      </dsp:nvSpPr>
      <dsp:spPr>
        <a:xfrm>
          <a:off x="840462" y="2855111"/>
          <a:ext cx="6633955" cy="571223"/>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kern="1200"/>
            <a:t>Create a lifecycle workflow </a:t>
          </a:r>
          <a:r>
            <a:rPr lang="en-US" sz="1400" b="1" i="0" kern="1200" err="1"/>
            <a:t>customTaskExtension</a:t>
          </a:r>
          <a:r>
            <a:rPr lang="en-US" sz="1400" b="1" i="0" kern="1200"/>
            <a:t> which holds necessary information about the Azure Logic App</a:t>
          </a:r>
          <a:endParaRPr lang="en-US" sz="1400" kern="1200"/>
        </a:p>
      </dsp:txBody>
      <dsp:txXfrm>
        <a:off x="840462" y="2855111"/>
        <a:ext cx="6633955" cy="571223"/>
      </dsp:txXfrm>
    </dsp:sp>
    <dsp:sp modelId="{E252EED6-764D-433F-B57E-384C84463A96}">
      <dsp:nvSpPr>
        <dsp:cNvPr id="0" name=""/>
        <dsp:cNvSpPr/>
      </dsp:nvSpPr>
      <dsp:spPr>
        <a:xfrm>
          <a:off x="483448" y="2783708"/>
          <a:ext cx="714029" cy="714029"/>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AFFC8F-D6B9-4D40-9533-FCFA424A7960}">
      <dsp:nvSpPr>
        <dsp:cNvPr id="0" name=""/>
        <dsp:cNvSpPr/>
      </dsp:nvSpPr>
      <dsp:spPr>
        <a:xfrm>
          <a:off x="431140" y="3711672"/>
          <a:ext cx="7043277" cy="571223"/>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kern="1200"/>
            <a:t>Update or create a Lifecycle workflow with the “Run a custom task extension” task, referencing your created customTaskExtension</a:t>
          </a:r>
          <a:endParaRPr lang="en-US" sz="1400" kern="1200"/>
        </a:p>
      </dsp:txBody>
      <dsp:txXfrm>
        <a:off x="431140" y="3711672"/>
        <a:ext cx="7043277" cy="571223"/>
      </dsp:txXfrm>
    </dsp:sp>
    <dsp:sp modelId="{996A6B28-65C4-4A26-906F-535CD9C4891D}">
      <dsp:nvSpPr>
        <dsp:cNvPr id="0" name=""/>
        <dsp:cNvSpPr/>
      </dsp:nvSpPr>
      <dsp:spPr>
        <a:xfrm>
          <a:off x="74126" y="3640269"/>
          <a:ext cx="714029" cy="714029"/>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1/24/2024 11:47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1/24/2024 11:42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earn.microsoft.com/en-us/graph/api/synchronization-synchronizationjob-post-bulkupload" TargetMode="External"/><Relationship Id="rId2" Type="http://schemas.openxmlformats.org/officeDocument/2006/relationships/slide" Target="../slides/slide37.xml"/><Relationship Id="rId1" Type="http://schemas.openxmlformats.org/officeDocument/2006/relationships/notesMaster" Target="../notesMasters/notesMaster1.xml"/><Relationship Id="rId5" Type="http://schemas.openxmlformats.org/officeDocument/2006/relationships/hyperlink" Target="https://learn.microsoft.com/en-us/graph/api/resources/provisioningobjectsummary" TargetMode="External"/><Relationship Id="rId4" Type="http://schemas.openxmlformats.org/officeDocument/2006/relationships/hyperlink" Target="https://learn.microsoft.com/en-us/azure/active-directory/reports-monitoring/concept-provisioning-logs"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earn.microsoft.com/en-us/graph/api/synchronization-synchronizationjob-post-bulkupload"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azure/active-directory/app-provisioning/on-premises-migrate-microsoft-identity-manager"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echcommunity.microsoft.com/t5/microsoft-entra-azure-ad-blog/microsoft-entra-id-governance-entitlement-management-new/ba-p/2466929"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learn.microsoft.com/en-us/azure/active-directory/governance/trigger-custom-task" TargetMode="External"/><Relationship Id="rId5" Type="http://schemas.openxmlformats.org/officeDocument/2006/relationships/hyperlink" Target="https://techcommunity.microsoft.com/t5/microsoft-entra-azure-ad-blog/lifecycle-workflows-is-now-generally-available/ba-p/2466931" TargetMode="External"/><Relationship Id="rId4" Type="http://schemas.openxmlformats.org/officeDocument/2006/relationships/hyperlink" Target="https://www.microsoft.com/security/business/microsoft-entra-pricing"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1/24/2024 11:42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509125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1/24/2024 11:42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48844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704279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1/24/2024 11:42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639504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E6E6E6"/>
                </a:solidFill>
                <a:effectLst/>
                <a:latin typeface="Segoe UI" panose="020B0502040204020203" pitchFamily="34" charset="0"/>
              </a:rPr>
              <a:t>Key features of API-driven inbound user provisioning</a:t>
            </a:r>
          </a:p>
          <a:p>
            <a:pPr algn="l">
              <a:buFont typeface="Arial" panose="020B0604020202020204" pitchFamily="34" charset="0"/>
              <a:buChar char="•"/>
            </a:pPr>
            <a:r>
              <a:rPr lang="en-US" b="0" i="0">
                <a:solidFill>
                  <a:srgbClr val="E6E6E6"/>
                </a:solidFill>
                <a:effectLst/>
                <a:latin typeface="Segoe UI" panose="020B0502040204020203" pitchFamily="34" charset="0"/>
              </a:rPr>
              <a:t>Delivered as a provisioning app that that exposes an </a:t>
            </a:r>
            <a:r>
              <a:rPr lang="en-US" b="0" i="1">
                <a:solidFill>
                  <a:srgbClr val="E6E6E6"/>
                </a:solidFill>
                <a:effectLst/>
                <a:latin typeface="Segoe UI" panose="020B0502040204020203" pitchFamily="34" charset="0"/>
              </a:rPr>
              <a:t>asynchronous</a:t>
            </a:r>
            <a:r>
              <a:rPr lang="en-US" b="0" i="0">
                <a:solidFill>
                  <a:srgbClr val="E6E6E6"/>
                </a:solidFill>
                <a:effectLst/>
                <a:latin typeface="Segoe UI" panose="020B0502040204020203" pitchFamily="34" charset="0"/>
              </a:rPr>
              <a:t> Microsoft Graph provisioning </a:t>
            </a:r>
            <a:r>
              <a:rPr lang="en-US" b="0" i="0" u="none" strike="noStrike">
                <a:solidFill>
                  <a:srgbClr val="E6E6E6"/>
                </a:solidFill>
                <a:effectLst/>
                <a:latin typeface="Segoe UI" panose="020B0502040204020203" pitchFamily="34" charset="0"/>
                <a:hlinkClick r:id="rId3"/>
              </a:rPr>
              <a:t>/</a:t>
            </a:r>
            <a:r>
              <a:rPr lang="en-US" b="0" i="0" u="none" strike="noStrike" err="1">
                <a:solidFill>
                  <a:srgbClr val="E6E6E6"/>
                </a:solidFill>
                <a:effectLst/>
                <a:latin typeface="Segoe UI" panose="020B0502040204020203" pitchFamily="34" charset="0"/>
                <a:hlinkClick r:id="rId3"/>
              </a:rPr>
              <a:t>bulkUpload</a:t>
            </a:r>
            <a:r>
              <a:rPr lang="en-US" b="0" i="0">
                <a:solidFill>
                  <a:srgbClr val="E6E6E6"/>
                </a:solidFill>
                <a:effectLst/>
                <a:latin typeface="Segoe UI" panose="020B0502040204020203" pitchFamily="34" charset="0"/>
              </a:rPr>
              <a:t> API endpoint accessed using valid OAuth token.</a:t>
            </a:r>
          </a:p>
          <a:p>
            <a:pPr algn="l">
              <a:buFont typeface="Arial" panose="020B0604020202020204" pitchFamily="34" charset="0"/>
              <a:buChar char="•"/>
            </a:pPr>
            <a:r>
              <a:rPr lang="en-US" b="0" i="0">
                <a:solidFill>
                  <a:srgbClr val="E6E6E6"/>
                </a:solidFill>
                <a:effectLst/>
                <a:latin typeface="Segoe UI" panose="020B0502040204020203" pitchFamily="34" charset="0"/>
              </a:rPr>
              <a:t>Tenant admins must grant API clients interacting with this provisioning app the Graph permission </a:t>
            </a:r>
            <a:r>
              <a:rPr lang="en-US" b="0" i="0" err="1">
                <a:solidFill>
                  <a:srgbClr val="E6E6E6"/>
                </a:solidFill>
                <a:effectLst/>
                <a:latin typeface="Segoe UI" panose="020B0502040204020203" pitchFamily="34" charset="0"/>
              </a:rPr>
              <a:t>SynchronizationData-User.Upload</a:t>
            </a:r>
            <a:r>
              <a:rPr lang="en-US" b="0" i="0">
                <a:solidFill>
                  <a:srgbClr val="E6E6E6"/>
                </a:solidFill>
                <a:effectLst/>
                <a:latin typeface="Segoe UI" panose="020B0502040204020203" pitchFamily="34" charset="0"/>
              </a:rPr>
              <a:t>.</a:t>
            </a:r>
          </a:p>
          <a:p>
            <a:pPr algn="l">
              <a:buFont typeface="Arial" panose="020B0604020202020204" pitchFamily="34" charset="0"/>
              <a:buChar char="•"/>
            </a:pPr>
            <a:r>
              <a:rPr lang="en-US" b="0" i="0">
                <a:solidFill>
                  <a:srgbClr val="E6E6E6"/>
                </a:solidFill>
                <a:effectLst/>
                <a:latin typeface="Segoe UI" panose="020B0502040204020203" pitchFamily="34" charset="0"/>
              </a:rPr>
              <a:t>The Graph API endpoint accepts valid bulk request payloads using SCIM schema constructs.</a:t>
            </a:r>
          </a:p>
          <a:p>
            <a:pPr algn="l">
              <a:buFont typeface="Arial" panose="020B0604020202020204" pitchFamily="34" charset="0"/>
              <a:buChar char="•"/>
            </a:pPr>
            <a:r>
              <a:rPr lang="en-US" b="0" i="0">
                <a:solidFill>
                  <a:srgbClr val="E6E6E6"/>
                </a:solidFill>
                <a:effectLst/>
                <a:latin typeface="Segoe UI" panose="020B0502040204020203" pitchFamily="34" charset="0"/>
              </a:rPr>
              <a:t>With SCIM schema extensions, you can send any attribute in the bulk request payload.</a:t>
            </a:r>
          </a:p>
          <a:p>
            <a:pPr algn="l">
              <a:buFont typeface="Arial" panose="020B0604020202020204" pitchFamily="34" charset="0"/>
              <a:buChar char="•"/>
            </a:pPr>
            <a:r>
              <a:rPr lang="en-US" b="0" i="0">
                <a:solidFill>
                  <a:srgbClr val="E6E6E6"/>
                </a:solidFill>
                <a:effectLst/>
                <a:latin typeface="Segoe UI" panose="020B0502040204020203" pitchFamily="34" charset="0"/>
              </a:rPr>
              <a:t>The rate limit for the inbound provisioning API is 40 bulk upload requests per second. Each bulk request can contain a maximum of 50 user records, thereby supporting an upload rate of 2000 records per second.</a:t>
            </a:r>
          </a:p>
          <a:p>
            <a:pPr algn="l">
              <a:buFont typeface="Arial" panose="020B0604020202020204" pitchFamily="34" charset="0"/>
              <a:buChar char="•"/>
            </a:pPr>
            <a:r>
              <a:rPr lang="en-US" b="0" i="0">
                <a:solidFill>
                  <a:srgbClr val="E6E6E6"/>
                </a:solidFill>
                <a:effectLst/>
                <a:latin typeface="Segoe UI" panose="020B0502040204020203" pitchFamily="34" charset="0"/>
              </a:rPr>
              <a:t>Each API endpoint is associated with a specific provisioning app in Azure AD. You can integrate multiple data sources by creating a provisioning app for each data source.</a:t>
            </a:r>
          </a:p>
          <a:p>
            <a:pPr algn="l">
              <a:buFont typeface="Arial" panose="020B0604020202020204" pitchFamily="34" charset="0"/>
              <a:buChar char="•"/>
            </a:pPr>
            <a:r>
              <a:rPr lang="en-US" b="0" i="0">
                <a:solidFill>
                  <a:srgbClr val="E6E6E6"/>
                </a:solidFill>
                <a:effectLst/>
                <a:latin typeface="Segoe UI" panose="020B0502040204020203" pitchFamily="34" charset="0"/>
              </a:rPr>
              <a:t>Incoming bulk request payloads are processed in near real-time.</a:t>
            </a:r>
          </a:p>
          <a:p>
            <a:pPr algn="l">
              <a:buFont typeface="Arial" panose="020B0604020202020204" pitchFamily="34" charset="0"/>
              <a:buChar char="•"/>
            </a:pPr>
            <a:r>
              <a:rPr lang="en-US" b="0" i="0">
                <a:solidFill>
                  <a:srgbClr val="E6E6E6"/>
                </a:solidFill>
                <a:effectLst/>
                <a:latin typeface="Segoe UI" panose="020B0502040204020203" pitchFamily="34" charset="0"/>
              </a:rPr>
              <a:t>Admins can check provisioning progress by viewing the </a:t>
            </a:r>
            <a:r>
              <a:rPr lang="en-US" b="0" i="0" u="none" strike="noStrike">
                <a:solidFill>
                  <a:srgbClr val="E6E6E6"/>
                </a:solidFill>
                <a:effectLst/>
                <a:latin typeface="Segoe UI" panose="020B0502040204020203" pitchFamily="34" charset="0"/>
                <a:hlinkClick r:id="rId4"/>
              </a:rPr>
              <a:t>provisioning logs</a:t>
            </a:r>
            <a:r>
              <a:rPr lang="en-US" b="0" i="0">
                <a:solidFill>
                  <a:srgbClr val="E6E6E6"/>
                </a:solidFill>
                <a:effectLst/>
                <a:latin typeface="Segoe UI" panose="020B0502040204020203" pitchFamily="34" charset="0"/>
              </a:rPr>
              <a:t>.</a:t>
            </a:r>
          </a:p>
          <a:p>
            <a:pPr algn="l">
              <a:buFont typeface="Arial" panose="020B0604020202020204" pitchFamily="34" charset="0"/>
              <a:buChar char="•"/>
            </a:pPr>
            <a:r>
              <a:rPr lang="en-US" b="0" i="0">
                <a:solidFill>
                  <a:srgbClr val="E6E6E6"/>
                </a:solidFill>
                <a:effectLst/>
                <a:latin typeface="Segoe UI" panose="020B0502040204020203" pitchFamily="34" charset="0"/>
              </a:rPr>
              <a:t>API clients can track progress by querying </a:t>
            </a:r>
            <a:r>
              <a:rPr lang="en-US" b="0" i="0" u="none" strike="noStrike">
                <a:solidFill>
                  <a:srgbClr val="E6E6E6"/>
                </a:solidFill>
                <a:effectLst/>
                <a:latin typeface="Segoe UI" panose="020B0502040204020203" pitchFamily="34" charset="0"/>
                <a:hlinkClick r:id="rId5"/>
              </a:rPr>
              <a:t>provisioning logs API</a:t>
            </a:r>
            <a:r>
              <a:rPr lang="en-US" b="0" i="0">
                <a:solidFill>
                  <a:srgbClr val="E6E6E6"/>
                </a:solidFill>
                <a:effectLst/>
                <a:latin typeface="Segoe UI" panose="020B0502040204020203" pitchFamily="34" charset="0"/>
              </a:rPr>
              <a: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023011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E6E6E6"/>
                </a:solidFill>
                <a:effectLst/>
                <a:latin typeface="Segoe UI" panose="020B0502040204020203" pitchFamily="34" charset="0"/>
              </a:rPr>
              <a:t>Steps of the workflow</a:t>
            </a:r>
          </a:p>
          <a:p>
            <a:pPr algn="l">
              <a:buFont typeface="+mj-lt"/>
              <a:buAutoNum type="arabicPeriod"/>
            </a:pPr>
            <a:r>
              <a:rPr lang="en-US" b="0" i="0">
                <a:solidFill>
                  <a:srgbClr val="E6E6E6"/>
                </a:solidFill>
                <a:effectLst/>
                <a:latin typeface="Segoe UI" panose="020B0502040204020203" pitchFamily="34" charset="0"/>
              </a:rPr>
              <a:t>IT Admin configures an API-driven inbound user provisioning app from the Microsoft Entra Enterprise App gallery.</a:t>
            </a:r>
          </a:p>
          <a:p>
            <a:pPr algn="l">
              <a:buFont typeface="+mj-lt"/>
              <a:buAutoNum type="arabicPeriod"/>
            </a:pPr>
            <a:r>
              <a:rPr lang="en-US" b="0" i="0">
                <a:solidFill>
                  <a:srgbClr val="E6E6E6"/>
                </a:solidFill>
                <a:effectLst/>
                <a:latin typeface="Segoe UI" panose="020B0502040204020203" pitchFamily="34" charset="0"/>
              </a:rPr>
              <a:t>IT Admin provides endpoint access details to the API developer/partner/system integrator.</a:t>
            </a:r>
          </a:p>
          <a:p>
            <a:pPr algn="l">
              <a:buFont typeface="+mj-lt"/>
              <a:buAutoNum type="arabicPeriod"/>
            </a:pPr>
            <a:r>
              <a:rPr lang="en-US" b="0" i="0">
                <a:solidFill>
                  <a:srgbClr val="E6E6E6"/>
                </a:solidFill>
                <a:effectLst/>
                <a:latin typeface="Segoe UI" panose="020B0502040204020203" pitchFamily="34" charset="0"/>
              </a:rPr>
              <a:t>The API developer/partner/system integrator builds an API client to send authoritative identity data to Azure AD.</a:t>
            </a:r>
          </a:p>
          <a:p>
            <a:pPr algn="l">
              <a:buFont typeface="+mj-lt"/>
              <a:buAutoNum type="arabicPeriod"/>
            </a:pPr>
            <a:r>
              <a:rPr lang="en-US" b="0" i="0">
                <a:solidFill>
                  <a:srgbClr val="E6E6E6"/>
                </a:solidFill>
                <a:effectLst/>
                <a:latin typeface="Segoe UI" panose="020B0502040204020203" pitchFamily="34" charset="0"/>
              </a:rPr>
              <a:t>The API client reads identity data from the authoritative source.</a:t>
            </a:r>
          </a:p>
          <a:p>
            <a:pPr algn="l">
              <a:buFont typeface="+mj-lt"/>
              <a:buAutoNum type="arabicPeriod"/>
            </a:pPr>
            <a:r>
              <a:rPr lang="en-US" b="0" i="0">
                <a:solidFill>
                  <a:srgbClr val="E6E6E6"/>
                </a:solidFill>
                <a:effectLst/>
                <a:latin typeface="Segoe UI" panose="020B0502040204020203" pitchFamily="34" charset="0"/>
              </a:rPr>
              <a:t>The API client sends a POST request to provisioning </a:t>
            </a:r>
            <a:r>
              <a:rPr lang="en-US" b="0" i="0" u="none" strike="noStrike">
                <a:solidFill>
                  <a:srgbClr val="E6E6E6"/>
                </a:solidFill>
                <a:effectLst/>
                <a:latin typeface="Segoe UI" panose="020B0502040204020203" pitchFamily="34" charset="0"/>
                <a:hlinkClick r:id="rId3"/>
              </a:rPr>
              <a:t>/</a:t>
            </a:r>
            <a:r>
              <a:rPr lang="en-US" b="0" i="0" u="none" strike="noStrike" err="1">
                <a:solidFill>
                  <a:srgbClr val="E6E6E6"/>
                </a:solidFill>
                <a:effectLst/>
                <a:latin typeface="Segoe UI" panose="020B0502040204020203" pitchFamily="34" charset="0"/>
                <a:hlinkClick r:id="rId3"/>
              </a:rPr>
              <a:t>bulkUpload</a:t>
            </a:r>
            <a:r>
              <a:rPr lang="en-US" b="0" i="0">
                <a:solidFill>
                  <a:srgbClr val="E6E6E6"/>
                </a:solidFill>
                <a:effectLst/>
                <a:latin typeface="Segoe UI" panose="020B0502040204020203" pitchFamily="34" charset="0"/>
              </a:rPr>
              <a:t> API endpoint associated with the provisioning app.</a:t>
            </a:r>
            <a:r>
              <a:rPr lang="en-US" b="1" i="0">
                <a:solidFill>
                  <a:srgbClr val="E6E6E6"/>
                </a:solidFill>
                <a:effectLst/>
                <a:latin typeface="Segoe UI" panose="020B0502040204020203" pitchFamily="34" charset="0"/>
              </a:rPr>
              <a:t> Note</a:t>
            </a:r>
          </a:p>
          <a:p>
            <a:pPr algn="l">
              <a:buFont typeface="+mj-lt"/>
              <a:buAutoNum type="arabicPeriod"/>
            </a:pPr>
            <a:r>
              <a:rPr lang="en-US" b="0" i="0">
                <a:solidFill>
                  <a:srgbClr val="E6E6E6"/>
                </a:solidFill>
                <a:effectLst/>
                <a:latin typeface="Segoe UI" panose="020B0502040204020203" pitchFamily="34" charset="0"/>
              </a:rPr>
              <a:t>The API client doesn't need to perform any comparisons between the source attributes and the target attribute values to determine what operation (create/update/enable/disable) to invoke. This is automatically handled by the provisioning service. The API client simply uploads the identity data read from the source system by packaging it as bulk request using SCIM schema constructs.</a:t>
            </a:r>
          </a:p>
          <a:p>
            <a:pPr algn="l">
              <a:buFont typeface="+mj-lt"/>
              <a:buAutoNum type="arabicPeriod"/>
            </a:pPr>
            <a:r>
              <a:rPr lang="en-US" b="0" i="0">
                <a:solidFill>
                  <a:srgbClr val="E6E6E6"/>
                </a:solidFill>
                <a:effectLst/>
                <a:latin typeface="Segoe UI" panose="020B0502040204020203" pitchFamily="34" charset="0"/>
              </a:rPr>
              <a:t>If successful, an Accepted 202 Status is returned.</a:t>
            </a:r>
          </a:p>
          <a:p>
            <a:pPr algn="l">
              <a:buFont typeface="+mj-lt"/>
              <a:buAutoNum type="arabicPeriod"/>
            </a:pPr>
            <a:r>
              <a:rPr lang="en-US" b="0" i="0">
                <a:solidFill>
                  <a:srgbClr val="E6E6E6"/>
                </a:solidFill>
                <a:effectLst/>
                <a:latin typeface="Segoe UI" panose="020B0502040204020203" pitchFamily="34" charset="0"/>
              </a:rPr>
              <a:t>The Azure AD Provisioning Service processes the data received, applies the attribute mapping rules and completes user provisioning.</a:t>
            </a:r>
          </a:p>
          <a:p>
            <a:pPr algn="l">
              <a:buFont typeface="+mj-lt"/>
              <a:buAutoNum type="arabicPeriod"/>
            </a:pPr>
            <a:r>
              <a:rPr lang="en-US" b="0" i="0">
                <a:solidFill>
                  <a:srgbClr val="E6E6E6"/>
                </a:solidFill>
                <a:effectLst/>
                <a:latin typeface="Segoe UI" panose="020B0502040204020203" pitchFamily="34" charset="0"/>
              </a:rPr>
              <a:t>Depending on the provisioning app configured, the user is provisioned either into on-premises Active Directory (for hybrid users) or Azure AD (for cloud-only users).</a:t>
            </a:r>
          </a:p>
          <a:p>
            <a:pPr algn="l">
              <a:buFont typeface="+mj-lt"/>
              <a:buAutoNum type="arabicPeriod"/>
            </a:pPr>
            <a:r>
              <a:rPr lang="en-US" b="0" i="0">
                <a:solidFill>
                  <a:srgbClr val="E6E6E6"/>
                </a:solidFill>
                <a:effectLst/>
                <a:latin typeface="Segoe UI" panose="020B0502040204020203" pitchFamily="34" charset="0"/>
              </a:rPr>
              <a:t>The API Client then queries the provisioning logs API endpoint for the status of each record sent.</a:t>
            </a:r>
          </a:p>
          <a:p>
            <a:pPr algn="l">
              <a:buFont typeface="+mj-lt"/>
              <a:buAutoNum type="arabicPeriod"/>
            </a:pPr>
            <a:r>
              <a:rPr lang="en-US" b="0" i="0">
                <a:solidFill>
                  <a:srgbClr val="E6E6E6"/>
                </a:solidFill>
                <a:effectLst/>
                <a:latin typeface="Segoe UI" panose="020B0502040204020203" pitchFamily="34" charset="0"/>
              </a:rPr>
              <a:t>If the processing of any record fails, the API client can check the error details and include records corresponding to the failed operations in the next bulk request (step 5).</a:t>
            </a:r>
          </a:p>
          <a:p>
            <a:pPr algn="l">
              <a:buFont typeface="+mj-lt"/>
              <a:buAutoNum type="arabicPeriod"/>
            </a:pPr>
            <a:r>
              <a:rPr lang="en-US" b="0" i="0">
                <a:solidFill>
                  <a:srgbClr val="E6E6E6"/>
                </a:solidFill>
                <a:effectLst/>
                <a:latin typeface="Segoe UI" panose="020B0502040204020203" pitchFamily="34" charset="0"/>
              </a:rPr>
              <a:t>At any time, the IT Admin can check the status of the provisioning job and view events in the provisioning logs.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4259405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help with the offboarding piece with the API-driven provisioning, there are a few options depending on </a:t>
            </a:r>
          </a:p>
          <a:p>
            <a:endParaRPr lang="en-US"/>
          </a:p>
          <a:p>
            <a:endParaRPr lang="en-US"/>
          </a:p>
          <a:p>
            <a:r>
              <a:rPr lang="en-US"/>
              <a:t>Lifecycle Workflows are explained later in this document </a:t>
            </a:r>
          </a:p>
        </p:txBody>
      </p:sp>
      <p:sp>
        <p:nvSpPr>
          <p:cNvPr id="4" name="Slide Number Placeholder 3"/>
          <p:cNvSpPr>
            <a:spLocks noGrp="1"/>
          </p:cNvSpPr>
          <p:nvPr>
            <p:ph type="sldNum" sz="quarter" idx="5"/>
          </p:nvPr>
        </p:nvSpPr>
        <p:spPr/>
        <p:txBody>
          <a:bodyPr/>
          <a:lstStyle/>
          <a:p>
            <a:fld id="{29AF0092-1D56-4EB5-AA25-B656444AD02F}" type="slidenum">
              <a:rPr lang="en-US" smtClean="0"/>
              <a:t>44</a:t>
            </a:fld>
            <a:endParaRPr lang="en-US"/>
          </a:p>
        </p:txBody>
      </p:sp>
    </p:spTree>
    <p:extLst>
      <p:ext uri="{BB962C8B-B14F-4D97-AF65-F5344CB8AC3E}">
        <p14:creationId xmlns:p14="http://schemas.microsoft.com/office/powerpoint/2010/main" val="3730168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037641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take a look at the </a:t>
            </a:r>
            <a:r>
              <a:rPr lang="en-US" dirty="0" err="1"/>
              <a:t>Inboud</a:t>
            </a:r>
            <a:r>
              <a:rPr lang="en-US" dirty="0"/>
              <a:t> App </a:t>
            </a:r>
            <a:r>
              <a:rPr lang="en-US" dirty="0" err="1"/>
              <a:t>provisionoing</a:t>
            </a:r>
            <a:r>
              <a:rPr lang="en-US" dirty="0"/>
              <a:t> piece , once we have those users in Microsoft </a:t>
            </a:r>
            <a:r>
              <a:rPr lang="en-US" dirty="0" err="1"/>
              <a:t>Entra</a:t>
            </a:r>
            <a:r>
              <a:rPr lang="en-US" dirty="0"/>
              <a:t> ID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954945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943242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Reference: https://docs.microsoft.com/en-us/azure/active-directory/app-provisioning/user-provisioning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4048478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1/24/2024 11:42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679170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SCIM compliant or SQL or LDAP data store.</a:t>
            </a:r>
          </a:p>
          <a:p>
            <a:r>
              <a:rPr lang="en-US"/>
              <a:t>Explicit direction to reuse MIM connectors</a:t>
            </a:r>
          </a:p>
          <a:p>
            <a:r>
              <a:rPr lang="en-US"/>
              <a:t>If you have a MIM connector to an app on prem you can reuse for this provisioning approach, and it will work</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hlinkClick r:id="rId3"/>
              </a:rPr>
              <a:t>https://docs.microsoft.com/azure/active-directory/app-provisioning/on-premises-migrate-microsoft-identity-manager</a:t>
            </a:r>
            <a:r>
              <a:rPr kumimoji="0" lang="en-US" sz="900" b="0" i="0" u="none" strike="noStrike" kern="1200" cap="none" spc="0" normalizeH="0" baseline="0" noProof="0">
                <a:ln>
                  <a:noFill/>
                </a:ln>
                <a:solidFill>
                  <a:srgbClr val="000000"/>
                </a:solidFill>
                <a:effectLst/>
                <a:uLnTx/>
                <a:uFillTx/>
                <a:latin typeface="Segoe UI"/>
                <a:ea typeface="+mn-ea"/>
                <a:cs typeface="Segoe UI"/>
              </a:rPr>
              <a:t> </a:t>
            </a:r>
            <a:r>
              <a:rPr kumimoji="0" lang="en-US" sz="900" b="0" i="0" u="none" strike="noStrike" kern="1200" cap="none" spc="0" normalizeH="0" baseline="0" noProof="0">
                <a:ln>
                  <a:noFill/>
                </a:ln>
                <a:solidFill>
                  <a:srgbClr val="000000"/>
                </a:solidFill>
                <a:effectLst/>
                <a:uLnTx/>
                <a:uFillTx/>
                <a:latin typeface="Segoe UI"/>
                <a:ea typeface="+mn-ea"/>
                <a:cs typeface="+mn-cs"/>
              </a:rPr>
              <a:t> </a:t>
            </a:r>
          </a:p>
          <a:p>
            <a:endParaRPr lang="en-US"/>
          </a:p>
          <a:p>
            <a:endParaRPr lang="en-NL"/>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1592128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solidFill>
                  <a:schemeClr val="accent2"/>
                </a:solidFill>
              </a:rPr>
              <a:t>Pre-defined workflow templates </a:t>
            </a:r>
            <a:r>
              <a:rPr lang="en-US" sz="900"/>
              <a:t>for most </a:t>
            </a:r>
            <a:r>
              <a:rPr lang="en-US" sz="900" b="1">
                <a:solidFill>
                  <a:schemeClr val="accent2"/>
                </a:solidFill>
              </a:rPr>
              <a:t>common</a:t>
            </a:r>
            <a:r>
              <a:rPr lang="en-US" sz="900"/>
              <a:t> user </a:t>
            </a:r>
            <a:r>
              <a:rPr lang="en-US" sz="900" b="1">
                <a:solidFill>
                  <a:schemeClr val="accent2"/>
                </a:solidFill>
              </a:rPr>
              <a:t>tasks</a:t>
            </a:r>
            <a:r>
              <a:rPr lang="en-US" sz="900"/>
              <a:t>.</a:t>
            </a:r>
          </a:p>
          <a:p>
            <a:endParaRPr lang="en-US" sz="900"/>
          </a:p>
          <a:p>
            <a:r>
              <a:rPr lang="en-US" sz="900" b="1">
                <a:solidFill>
                  <a:schemeClr val="accent2"/>
                </a:solidFill>
              </a:rPr>
              <a:t>Automatic trigger</a:t>
            </a:r>
            <a:r>
              <a:rPr lang="en-US" sz="900">
                <a:solidFill>
                  <a:schemeClr val="accent2"/>
                </a:solidFill>
              </a:rPr>
              <a:t> </a:t>
            </a:r>
            <a:r>
              <a:rPr lang="en-US" sz="900"/>
              <a:t>based on </a:t>
            </a:r>
            <a:r>
              <a:rPr lang="en-US" sz="900" b="1">
                <a:solidFill>
                  <a:schemeClr val="accent2"/>
                </a:solidFill>
              </a:rPr>
              <a:t>attribute state changes </a:t>
            </a:r>
            <a:r>
              <a:rPr lang="en-US" sz="900"/>
              <a:t>of user.</a:t>
            </a:r>
          </a:p>
          <a:p>
            <a:endParaRPr lang="en-US" sz="900"/>
          </a:p>
          <a:p>
            <a:r>
              <a:rPr lang="en-US" sz="900"/>
              <a:t>Custom policies for triggering </a:t>
            </a:r>
            <a:r>
              <a:rPr lang="en-US" sz="900" b="1">
                <a:solidFill>
                  <a:schemeClr val="accent2"/>
                </a:solidFill>
              </a:rPr>
              <a:t>workflows based </a:t>
            </a:r>
            <a:r>
              <a:rPr lang="en-US" sz="900"/>
              <a:t>on pre-defined or custom </a:t>
            </a:r>
            <a:r>
              <a:rPr lang="en-US" sz="900" b="1">
                <a:solidFill>
                  <a:schemeClr val="accent2"/>
                </a:solidFill>
              </a:rPr>
              <a:t>user states</a:t>
            </a:r>
            <a:r>
              <a:rPr lang="en-US" sz="900"/>
              <a:t>.</a:t>
            </a:r>
          </a:p>
          <a:p>
            <a:endParaRPr lang="en-US" sz="900" b="1">
              <a:solidFill>
                <a:schemeClr val="accent2"/>
              </a:solidFill>
            </a:endParaRPr>
          </a:p>
          <a:p>
            <a:r>
              <a:rPr lang="en-US" sz="900" b="1">
                <a:solidFill>
                  <a:schemeClr val="accent2"/>
                </a:solidFill>
              </a:rPr>
              <a:t>Extensibility</a:t>
            </a:r>
            <a:r>
              <a:rPr lang="en-US" sz="900"/>
              <a:t> and </a:t>
            </a:r>
            <a:r>
              <a:rPr lang="en-US" sz="900" b="1">
                <a:solidFill>
                  <a:schemeClr val="accent2"/>
                </a:solidFill>
              </a:rPr>
              <a:t>flexibility</a:t>
            </a:r>
            <a:r>
              <a:rPr lang="en-US" sz="900"/>
              <a:t> with Logic Apps</a:t>
            </a:r>
          </a:p>
          <a:p>
            <a:endParaRPr lang="en-US"/>
          </a:p>
          <a:p>
            <a:endParaRPr lang="en-US"/>
          </a:p>
          <a:p>
            <a:pPr algn="l">
              <a:lnSpc>
                <a:spcPct val="90000"/>
              </a:lnSpc>
            </a:pPr>
            <a:r>
              <a:rPr lang="en-US"/>
              <a:t>On-premises apps include</a:t>
            </a:r>
            <a:br>
              <a:rPr lang="en-US"/>
            </a:br>
            <a:r>
              <a:rPr lang="en-US" sz="900"/>
              <a:t>SAML, OpenID Connect, Kerberos, Header-based </a:t>
            </a:r>
            <a:r>
              <a:rPr lang="en-US" sz="900" err="1"/>
              <a:t>authN,SCIM</a:t>
            </a:r>
            <a:r>
              <a:rPr lang="en-US" sz="900"/>
              <a:t>-based apps</a:t>
            </a:r>
          </a:p>
          <a:p>
            <a:pPr algn="l">
              <a:lnSpc>
                <a:spcPct val="90000"/>
              </a:lnSpc>
            </a:pPr>
            <a:r>
              <a:rPr lang="en-US" sz="900"/>
              <a:t>Directories: AD LDS, 389, Apache, IBM Tivoli, </a:t>
            </a:r>
            <a:r>
              <a:rPr lang="en-US" sz="900" err="1"/>
              <a:t>Isode</a:t>
            </a:r>
            <a:r>
              <a:rPr lang="en-US" sz="900"/>
              <a:t>, NetIQ, Novell, </a:t>
            </a:r>
          </a:p>
          <a:p>
            <a:pPr algn="l">
              <a:lnSpc>
                <a:spcPct val="90000"/>
              </a:lnSpc>
            </a:pPr>
            <a:r>
              <a:rPr lang="en-US" sz="900"/>
              <a:t>                   </a:t>
            </a:r>
            <a:r>
              <a:rPr lang="en-US" sz="900" err="1"/>
              <a:t>OpenDJ</a:t>
            </a:r>
            <a:r>
              <a:rPr lang="en-US" sz="900"/>
              <a:t>, </a:t>
            </a:r>
            <a:r>
              <a:rPr lang="en-US" sz="900" err="1"/>
              <a:t>OpenDS</a:t>
            </a:r>
            <a:r>
              <a:rPr lang="en-US" sz="900"/>
              <a:t>, Oracle, </a:t>
            </a:r>
            <a:r>
              <a:rPr lang="en-US" sz="900" err="1"/>
              <a:t>RadiantOne</a:t>
            </a:r>
            <a:r>
              <a:rPr lang="en-US" sz="900"/>
              <a:t>…</a:t>
            </a:r>
          </a:p>
          <a:p>
            <a:pPr algn="l">
              <a:lnSpc>
                <a:spcPct val="90000"/>
              </a:lnSpc>
            </a:pPr>
            <a:r>
              <a:rPr lang="en-US" sz="900"/>
              <a:t>Databases: IBM DB2, Oracle, MySQL, SQL Server…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661088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option to automate the Lifecycle is possible through lifecycle workflows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424915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781012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927583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discuss the first step of the journey from our Identity lifecycle approach:  Onboarding users into our Microsoft Entra ID directory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8309504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a:t>Tasks for departing employees are also time-consuming and inefficient. Here’s where Microsoft Entra ID Governance Lifecycle Workflows can help, with customizable workflow templates for common termination tasks that can be scheduled and also run on-demand.  IT admins and users can experience a seamless offboarding process.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845189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1/24/2024 11:42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7583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1/24/2024 11:42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5814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2322130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5900" marR="161925">
              <a:spcAft>
                <a:spcPts val="600"/>
              </a:spcAft>
            </a:pPr>
            <a:r>
              <a:rPr lang="en-US" sz="1800">
                <a:solidFill>
                  <a:srgbClr val="000000"/>
                </a:solidFill>
                <a:effectLst/>
                <a:latin typeface="Segoe UI Light" panose="020B0502040204020203" pitchFamily="34" charset="0"/>
                <a:ea typeface="Yu Mincho" panose="02020400000000000000" pitchFamily="18" charset="-128"/>
              </a:rPr>
              <a:t>The </a:t>
            </a:r>
            <a:r>
              <a:rPr lang="en-US" sz="1800" u="sng">
                <a:solidFill>
                  <a:srgbClr val="0070C0"/>
                </a:solidFill>
                <a:effectLst/>
                <a:latin typeface="Segoe UI Light" panose="020B0502040204020203" pitchFamily="34" charset="0"/>
                <a:ea typeface="Yu Mincho" panose="02020400000000000000" pitchFamily="18" charset="-128"/>
                <a:cs typeface="Segoe UI Light" panose="020B0502040204020203" pitchFamily="34" charset="0"/>
                <a:hlinkClick r:id="rId3"/>
              </a:rPr>
              <a:t>following governance features went GA</a:t>
            </a:r>
            <a:r>
              <a:rPr lang="en-US" sz="1800">
                <a:solidFill>
                  <a:srgbClr val="000000"/>
                </a:solidFill>
                <a:effectLst/>
                <a:latin typeface="Segoe UI Light" panose="020B0502040204020203" pitchFamily="34" charset="0"/>
                <a:ea typeface="Yu Mincho" panose="02020400000000000000" pitchFamily="18" charset="-128"/>
              </a:rPr>
              <a:t> and are </a:t>
            </a:r>
            <a:r>
              <a:rPr lang="en-US" sz="1800">
                <a:solidFill>
                  <a:srgbClr val="000000"/>
                </a:solidFill>
                <a:effectLst/>
                <a:latin typeface="Segoe UI Light" panose="020B0502040204020203" pitchFamily="34" charset="0"/>
                <a:ea typeface="Segoe UI Light" panose="020B0502040204020203" pitchFamily="34" charset="0"/>
              </a:rPr>
              <a:t>part of the </a:t>
            </a:r>
            <a:r>
              <a:rPr lang="en-US" sz="1800" u="sng">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hlinkClick r:id="rId4"/>
              </a:rPr>
              <a:t>Microsoft Entra ID Governance SKU</a:t>
            </a:r>
            <a:r>
              <a:rPr lang="en-US" sz="1800" u="sng">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rPr>
              <a:t>:</a:t>
            </a:r>
            <a:endParaRPr lang="de-DE" sz="1800">
              <a:effectLst/>
              <a:latin typeface="Segoe UI Light" panose="020B0502040204020203" pitchFamily="34" charset="0"/>
              <a:ea typeface="Yu Mincho" panose="02020400000000000000" pitchFamily="18" charset="-128"/>
            </a:endParaRPr>
          </a:p>
          <a:p>
            <a:pPr marL="342900" lvl="0" indent="-342900">
              <a:spcAft>
                <a:spcPts val="450"/>
              </a:spcAft>
              <a:buSzPts val="1100"/>
              <a:buFont typeface="Symbol" panose="05050102010706020507" pitchFamily="18" charset="2"/>
              <a:buChar char=""/>
            </a:pPr>
            <a:r>
              <a:rPr lang="en-US" sz="1800" b="1" u="sng">
                <a:solidFill>
                  <a:srgbClr val="000000"/>
                </a:solidFill>
                <a:effectLst/>
                <a:latin typeface="Segoe UI Light" panose="020B0502040204020203" pitchFamily="34" charset="0"/>
                <a:ea typeface="Yu Mincho" panose="02020400000000000000" pitchFamily="18" charset="-128"/>
                <a:cs typeface="Segoe UI Light" panose="020B0502040204020203" pitchFamily="34" charset="0"/>
                <a:hlinkClick r:id="rId5"/>
              </a:rPr>
              <a:t>Lifecycle workflows (LCW)</a:t>
            </a:r>
            <a:r>
              <a:rPr lang="en-US" sz="1800">
                <a:solidFill>
                  <a:srgbClr val="000000"/>
                </a:solidFill>
                <a:effectLst/>
                <a:latin typeface="Segoe UI Light" panose="020B0502040204020203" pitchFamily="34" charset="0"/>
                <a:ea typeface="Segoe UI Light" panose="020B0502040204020203" pitchFamily="34" charset="0"/>
              </a:rPr>
              <a:t> – Enables you to use custom workflows to automate identity lifecycle management tasks for your Microsoft Entra ID users by managing your joiner, mover, and leaver lifecycle processes. With LCW, you can leverage Microsoft Entra ID to confidently deploy workflows to configure out-of-the-box actions to onboard and offboard your employees.</a:t>
            </a:r>
          </a:p>
          <a:p>
            <a:pPr marL="342900" lvl="0" indent="-342900">
              <a:spcAft>
                <a:spcPts val="450"/>
              </a:spcAft>
              <a:buSzPts val="1100"/>
              <a:buFont typeface="Symbol" panose="05050102010706020507" pitchFamily="18" charset="2"/>
              <a:buChar char=""/>
            </a:pPr>
            <a:r>
              <a:rPr lang="en-US" sz="1800" b="1" i="0" u="none" strike="noStrike" kern="1200">
                <a:solidFill>
                  <a:srgbClr val="000000"/>
                </a:solidFill>
                <a:effectLst/>
                <a:latin typeface="Segoe UI" panose="020B0502040204020203" pitchFamily="34" charset="0"/>
                <a:hlinkClick r:id="rId6"/>
              </a:rPr>
              <a:t>LCW + Custom Extensions (Logic Apps)</a:t>
            </a:r>
            <a:r>
              <a:rPr lang="en-US" sz="1800" b="1" i="0" u="none" strike="noStrike" kern="1200">
                <a:solidFill>
                  <a:srgbClr val="000000"/>
                </a:solidFill>
                <a:effectLst/>
                <a:latin typeface="Segoe UI" panose="020B0502040204020203" pitchFamily="34" charset="0"/>
              </a:rPr>
              <a:t> </a:t>
            </a:r>
            <a:r>
              <a:rPr lang="en-US" sz="1800" b="0" i="0" u="none" strike="noStrike" kern="1200">
                <a:solidFill>
                  <a:srgbClr val="000000"/>
                </a:solidFill>
                <a:effectLst/>
                <a:latin typeface="Segoe UI" panose="020B0502040204020203" pitchFamily="34" charset="0"/>
              </a:rPr>
              <a:t>- Lifecycle Workflows can be used to trigger custom tasks via an extension to Azure Logic Apps.</a:t>
            </a:r>
            <a:endParaRPr lang="de-DE" sz="1800" b="0" i="0" u="none" strike="noStrike">
              <a:effectLst/>
              <a:latin typeface="Arial" panose="020B0604020202020204" pitchFamily="34" charset="0"/>
            </a:endParaRPr>
          </a:p>
          <a:p>
            <a:pPr marL="342900" lvl="0" indent="-342900">
              <a:spcAft>
                <a:spcPts val="450"/>
              </a:spcAft>
              <a:buSzPts val="1100"/>
              <a:buFont typeface="Symbol" panose="05050102010706020507" pitchFamily="18" charset="2"/>
              <a:buChar char=""/>
            </a:pPr>
            <a:endParaRPr lang="de-DE" sz="1800">
              <a:solidFill>
                <a:srgbClr val="000000"/>
              </a:solidFill>
              <a:effectLst/>
              <a:latin typeface="Segoe UI Light" panose="020B0502040204020203" pitchFamily="34" charset="0"/>
              <a:ea typeface="Yu Mincho" panose="02020400000000000000" pitchFamily="18" charset="-128"/>
            </a:endParaRPr>
          </a:p>
        </p:txBody>
      </p:sp>
      <p:sp>
        <p:nvSpPr>
          <p:cNvPr id="4" name="Slide Number Placeholder 3"/>
          <p:cNvSpPr>
            <a:spLocks noGrp="1"/>
          </p:cNvSpPr>
          <p:nvPr>
            <p:ph type="sldNum" sz="quarter" idx="5"/>
          </p:nvPr>
        </p:nvSpPr>
        <p:spPr/>
        <p:txBody>
          <a:bodyPr/>
          <a:lstStyle/>
          <a:p>
            <a:fld id="{5B88503A-40A3-4BE8-9D3C-6E9A1DC61B3F}" type="slidenum">
              <a:rPr lang="en-DE" smtClean="0"/>
              <a:t>12</a:t>
            </a:fld>
            <a:endParaRPr lang="en-DE"/>
          </a:p>
        </p:txBody>
      </p:sp>
    </p:spTree>
    <p:extLst>
      <p:ext uri="{BB962C8B-B14F-4D97-AF65-F5344CB8AC3E}">
        <p14:creationId xmlns:p14="http://schemas.microsoft.com/office/powerpoint/2010/main" val="1233859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1/24/2024 11:42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02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5DB"/>
                </a:solidFill>
                <a:effectLst/>
                <a:latin typeface="Söhne"/>
              </a:rPr>
              <a:t>These modern identity management solutions offer a range of benefits, including:</a:t>
            </a:r>
          </a:p>
          <a:p>
            <a:pPr algn="l">
              <a:buFont typeface="+mj-lt"/>
              <a:buAutoNum type="arabicPeriod"/>
            </a:pPr>
            <a:r>
              <a:rPr lang="en-US" b="1" i="0">
                <a:solidFill>
                  <a:srgbClr val="D1D5DB"/>
                </a:solidFill>
                <a:effectLst/>
                <a:latin typeface="Söhne"/>
              </a:rPr>
              <a:t>Automated Provisioning</a:t>
            </a:r>
            <a:r>
              <a:rPr lang="en-US" b="0" i="0">
                <a:solidFill>
                  <a:srgbClr val="D1D5DB"/>
                </a:solidFill>
                <a:effectLst/>
                <a:latin typeface="Söhne"/>
              </a:rPr>
              <a:t>: With the implementation of automated workflows, the system can automatically create and update employee profiles, significantly reducing the need for manual intervention. This ensures that new employees are swiftly granted access to the necessary resources, and updates to existing employee profiles are accurately reflected in the identity provider.</a:t>
            </a:r>
          </a:p>
          <a:p>
            <a:pPr algn="l">
              <a:buFont typeface="+mj-lt"/>
              <a:buAutoNum type="arabicPeriod"/>
            </a:pPr>
            <a:r>
              <a:rPr lang="en-US" b="1" i="0">
                <a:solidFill>
                  <a:srgbClr val="D1D5DB"/>
                </a:solidFill>
                <a:effectLst/>
                <a:latin typeface="Söhne"/>
              </a:rPr>
              <a:t>Efficient Access Management</a:t>
            </a:r>
            <a:r>
              <a:rPr lang="en-US" b="0" i="0">
                <a:solidFill>
                  <a:srgbClr val="D1D5DB"/>
                </a:solidFill>
                <a:effectLst/>
                <a:latin typeface="Söhne"/>
              </a:rPr>
              <a:t>: By utilizing role-based access control and permissions, the IT staff can easily assign the appropriate access rights to employees based on their job roles and responsibilities. This enables precise access provisioning, minimizing the risk of data breaches caused by over-privileged accounts.</a:t>
            </a:r>
          </a:p>
          <a:p>
            <a:pPr algn="l">
              <a:buFont typeface="+mj-lt"/>
              <a:buAutoNum type="arabicPeriod"/>
            </a:pPr>
            <a:r>
              <a:rPr lang="en-US" b="1" i="0">
                <a:solidFill>
                  <a:srgbClr val="D1D5DB"/>
                </a:solidFill>
                <a:effectLst/>
                <a:latin typeface="Söhne"/>
              </a:rPr>
              <a:t>Centralized Identity Governance</a:t>
            </a:r>
            <a:r>
              <a:rPr lang="en-US" b="0" i="0">
                <a:solidFill>
                  <a:srgbClr val="D1D5DB"/>
                </a:solidFill>
                <a:effectLst/>
                <a:latin typeface="Söhne"/>
              </a:rPr>
              <a:t>: A centralized identity management system allows for better visibility and control over all employee identities. IT staff can efficiently monitor access privileges and ensure compliance with security policies and regulations.</a:t>
            </a:r>
          </a:p>
          <a:p>
            <a:pPr algn="l">
              <a:buFont typeface="+mj-lt"/>
              <a:buAutoNum type="arabicPeriod"/>
            </a:pPr>
            <a:r>
              <a:rPr lang="en-US" b="1" i="0">
                <a:solidFill>
                  <a:srgbClr val="D1D5DB"/>
                </a:solidFill>
                <a:effectLst/>
                <a:latin typeface="Söhne"/>
              </a:rPr>
              <a:t>Self-Service Capabilities</a:t>
            </a:r>
            <a:r>
              <a:rPr lang="en-US" b="0" i="0">
                <a:solidFill>
                  <a:srgbClr val="D1D5DB"/>
                </a:solidFill>
                <a:effectLst/>
                <a:latin typeface="Söhne"/>
              </a:rPr>
              <a:t>: Modern identity management solutions often provide self-service options for employees to manage certain aspects of their identity, such as password resets and profile updates. This empowers employees, reduces the burden on IT support, and improves overall productivity.</a:t>
            </a:r>
          </a:p>
          <a:p>
            <a:pPr algn="l">
              <a:buFont typeface="+mj-lt"/>
              <a:buAutoNum type="arabicPeriod"/>
            </a:pPr>
            <a:r>
              <a:rPr lang="en-US" b="1" i="0">
                <a:solidFill>
                  <a:srgbClr val="D1D5DB"/>
                </a:solidFill>
                <a:effectLst/>
                <a:latin typeface="Söhne"/>
              </a:rPr>
              <a:t>Audit and Reporting</a:t>
            </a:r>
            <a:r>
              <a:rPr lang="en-US" b="0" i="0">
                <a:solidFill>
                  <a:srgbClr val="D1D5DB"/>
                </a:solidFill>
                <a:effectLst/>
                <a:latin typeface="Söhne"/>
              </a:rPr>
              <a:t>: Comprehensive logging and reporting features in these solutions enable IT staff to track access changes, review user activity, and generate compliance reports. This ensures transparency and accountability within the organization.</a:t>
            </a:r>
          </a:p>
          <a:p>
            <a:pPr algn="l">
              <a:buFont typeface="+mj-lt"/>
              <a:buAutoNum type="arabicPeriod"/>
            </a:pPr>
            <a:r>
              <a:rPr lang="en-US" b="1" i="0">
                <a:solidFill>
                  <a:srgbClr val="D1D5DB"/>
                </a:solidFill>
                <a:effectLst/>
                <a:latin typeface="Söhne"/>
              </a:rPr>
              <a:t>Integration with HR Systems</a:t>
            </a:r>
            <a:r>
              <a:rPr lang="en-US" b="0" i="0">
                <a:solidFill>
                  <a:srgbClr val="D1D5DB"/>
                </a:solidFill>
                <a:effectLst/>
                <a:latin typeface="Söhne"/>
              </a:rPr>
              <a:t>: Integrating the identity management system with HR databases ensures that employee data is always up-to-date. When an employee joins, moves within, or leaves the organization, their identity status is automatically synced, ensuring accurate access control.</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559386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Decision chart, we want to avoid causing issues in production for a POC , Explain customer that ideally they should use a test instance of HR Data as well as Microsoft Entra ID , if this is not possible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681428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discuss the first step of the journey from our Identity lifecycle approach:  Onboarding users into our Microsoft Entra ID directory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830950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Microsoft Entra ID provisioning service offering, customers can now setup HR-driven user provisioning from SAP SuccessFactors, so that whenever an identity is created/updated/enabled/disabled in SuccessFactors, that change can flow downstream to your corporate directory servers and to all your enterprise SaaS apps. One of the key advantages of this solution is that it is completely cloud-native, what that means is that all the heavy lifting work of running the provisioning job, applying attribute mappings and managing the service execution is all handled in Azure AD. You don’t need to deploy any on-premises identity management software. It provides out of the box support for several HR scenarios right from future hire provisioning to terminations. Once the identity is created in Microsoft Entra ID, your enterprise SaaS apps connected to Microsoft Entra ID will automatically get the data received from SuccessFactors. </a:t>
            </a:r>
          </a:p>
          <a:p>
            <a:r>
              <a:rPr lang="en-US"/>
              <a:t>There is also a Writeback mode, that allows your IT admins to writeback IT managed attributes like email and phone number to SAP SuccessFactors. And all these capabilities are available through Microsoft Entra ID P1 / M365 E3 license.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987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1/24/2024 11:42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76735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948274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8124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82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889296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17172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15257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72073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457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1414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88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303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8440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051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6565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9162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82933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37486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3629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80398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62356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4017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obj">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DFB9-0135-D867-DF64-B0472A3950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C6BED2-32E9-91D9-9CFD-7DFA1D1EEC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B692AD-A7BD-D52E-88EC-85FE72CA5E0D}"/>
              </a:ext>
            </a:extLst>
          </p:cNvPr>
          <p:cNvSpPr>
            <a:spLocks noGrp="1"/>
          </p:cNvSpPr>
          <p:nvPr>
            <p:ph type="dt" sz="half" idx="10"/>
          </p:nvPr>
        </p:nvSpPr>
        <p:spPr/>
        <p:txBody>
          <a:bodyPr/>
          <a:lstStyle/>
          <a:p>
            <a:fld id="{8A66B8C4-9A03-4D4D-900E-BBA5DDB946BF}" type="datetimeFigureOut">
              <a:rPr lang="en-US" smtClean="0"/>
              <a:t>1/24/2024</a:t>
            </a:fld>
            <a:endParaRPr lang="en-US"/>
          </a:p>
        </p:txBody>
      </p:sp>
      <p:sp>
        <p:nvSpPr>
          <p:cNvPr id="5" name="Footer Placeholder 4">
            <a:extLst>
              <a:ext uri="{FF2B5EF4-FFF2-40B4-BE49-F238E27FC236}">
                <a16:creationId xmlns:a16="http://schemas.microsoft.com/office/drawing/2014/main" id="{F7E1514E-34FE-F7BC-2A29-E27E295917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F27F37-606E-D86E-B30F-2187FA7713B0}"/>
              </a:ext>
            </a:extLst>
          </p:cNvPr>
          <p:cNvSpPr>
            <a:spLocks noGrp="1"/>
          </p:cNvSpPr>
          <p:nvPr>
            <p:ph type="sldNum" sz="quarter" idx="12"/>
          </p:nvPr>
        </p:nvSpPr>
        <p:spPr/>
        <p:txBody>
          <a:bodyPr/>
          <a:lstStyle/>
          <a:p>
            <a:fld id="{FBF1FEC6-CFFC-4B6B-9825-23DD23D44515}" type="slidenum">
              <a:rPr lang="en-US" smtClean="0"/>
              <a:t>‹#›</a:t>
            </a:fld>
            <a:endParaRPr lang="en-US"/>
          </a:p>
        </p:txBody>
      </p:sp>
    </p:spTree>
    <p:extLst>
      <p:ext uri="{BB962C8B-B14F-4D97-AF65-F5344CB8AC3E}">
        <p14:creationId xmlns:p14="http://schemas.microsoft.com/office/powerpoint/2010/main" val="2776160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667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5212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theme" Target="../theme/theme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8" r:id="rId2"/>
    <p:sldLayoutId id="2147485220" r:id="rId3"/>
    <p:sldLayoutId id="2147485219" r:id="rId4"/>
    <p:sldLayoutId id="2147485216" r:id="rId5"/>
    <p:sldLayoutId id="2147485215" r:id="rId6"/>
    <p:sldLayoutId id="2147485217" r:id="rId7"/>
    <p:sldLayoutId id="2147485190" r:id="rId8"/>
    <p:sldLayoutId id="2147485197" r:id="rId9"/>
    <p:sldLayoutId id="2147485195" r:id="rId10"/>
    <p:sldLayoutId id="2147485196" r:id="rId11"/>
    <p:sldLayoutId id="2147485221" r:id="rId12"/>
    <p:sldLayoutId id="2147485222" r:id="rId13"/>
    <p:sldLayoutId id="2147484610" r:id="rId14"/>
    <p:sldLayoutId id="2147485203" r:id="rId15"/>
    <p:sldLayoutId id="2147485202" r:id="rId16"/>
    <p:sldLayoutId id="2147484710" r:id="rId17"/>
    <p:sldLayoutId id="2147484240" r:id="rId18"/>
    <p:sldLayoutId id="2147484910" r:id="rId19"/>
    <p:sldLayoutId id="2147484911" r:id="rId20"/>
    <p:sldLayoutId id="2147485050" r:id="rId21"/>
    <p:sldLayoutId id="2147485165" r:id="rId22"/>
    <p:sldLayoutId id="2147484941" r:id="rId23"/>
    <p:sldLayoutId id="2147484942" r:id="rId24"/>
    <p:sldLayoutId id="2147485162" r:id="rId25"/>
    <p:sldLayoutId id="2147484639" r:id="rId26"/>
    <p:sldLayoutId id="2147484943" r:id="rId27"/>
    <p:sldLayoutId id="2147484603" r:id="rId28"/>
    <p:sldLayoutId id="2147484833" r:id="rId29"/>
    <p:sldLayoutId id="2147484834" r:id="rId30"/>
    <p:sldLayoutId id="2147484835" r:id="rId31"/>
    <p:sldLayoutId id="2147484922" r:id="rId32"/>
    <p:sldLayoutId id="2147484923" r:id="rId33"/>
    <p:sldLayoutId id="2147484924" r:id="rId34"/>
    <p:sldLayoutId id="2147484839" r:id="rId35"/>
    <p:sldLayoutId id="2147484840" r:id="rId36"/>
    <p:sldLayoutId id="2147484841" r:id="rId37"/>
    <p:sldLayoutId id="2147484842" r:id="rId38"/>
    <p:sldLayoutId id="2147484843" r:id="rId39"/>
    <p:sldLayoutId id="2147484938" r:id="rId40"/>
    <p:sldLayoutId id="2147484939" r:id="rId41"/>
    <p:sldLayoutId id="2147484940" r:id="rId42"/>
    <p:sldLayoutId id="2147485161" r:id="rId43"/>
    <p:sldLayoutId id="2147485152" r:id="rId44"/>
    <p:sldLayoutId id="2147485153" r:id="rId45"/>
    <p:sldLayoutId id="2147485154" r:id="rId46"/>
    <p:sldLayoutId id="2147484944" r:id="rId47"/>
    <p:sldLayoutId id="2147484945" r:id="rId48"/>
    <p:sldLayoutId id="2147485137" r:id="rId49"/>
    <p:sldLayoutId id="2147485138" r:id="rId50"/>
    <p:sldLayoutId id="2147485139" r:id="rId51"/>
    <p:sldLayoutId id="2147485140" r:id="rId52"/>
    <p:sldLayoutId id="2147485141" r:id="rId53"/>
    <p:sldLayoutId id="2147485142" r:id="rId54"/>
    <p:sldLayoutId id="2147485212" r:id="rId55"/>
    <p:sldLayoutId id="2147485213" r:id="rId56"/>
    <p:sldLayoutId id="2147485214" r:id="rId57"/>
    <p:sldLayoutId id="2147484249" r:id="rId58"/>
    <p:sldLayoutId id="2147484640" r:id="rId59"/>
    <p:sldLayoutId id="2147485198" r:id="rId60"/>
    <p:sldLayoutId id="2147485227" r:id="rId61"/>
    <p:sldLayoutId id="2147485228" r:id="rId62"/>
    <p:sldLayoutId id="2147484584" r:id="rId63"/>
    <p:sldLayoutId id="2147485225" r:id="rId64"/>
    <p:sldLayoutId id="2147485226" r:id="rId65"/>
    <p:sldLayoutId id="2147485199" r:id="rId66"/>
    <p:sldLayoutId id="2147484583" r:id="rId67"/>
    <p:sldLayoutId id="2147485223" r:id="rId68"/>
    <p:sldLayoutId id="2147485224" r:id="rId69"/>
    <p:sldLayoutId id="2147485206" r:id="rId70"/>
    <p:sldLayoutId id="2147485207" r:id="rId71"/>
    <p:sldLayoutId id="2147485208" r:id="rId72"/>
    <p:sldLayoutId id="2147485209" r:id="rId73"/>
    <p:sldLayoutId id="2147485210" r:id="rId74"/>
    <p:sldLayoutId id="2147485211" r:id="rId75"/>
    <p:sldLayoutId id="2147484671" r:id="rId76"/>
    <p:sldLayoutId id="2147484673" r:id="rId77"/>
    <p:sldLayoutId id="2147485204" r:id="rId78"/>
    <p:sldLayoutId id="2147485205" r:id="rId79"/>
    <p:sldLayoutId id="2147484299" r:id="rId80"/>
    <p:sldLayoutId id="2147484263" r:id="rId81"/>
    <p:sldLayoutId id="2147485229" r:id="rId82"/>
    <p:sldLayoutId id="2147485230" r:id="rId83"/>
    <p:sldLayoutId id="2147485231" r:id="rId84"/>
    <p:sldLayoutId id="2147485232" r:id="rId85"/>
    <p:sldLayoutId id="2147485233" r:id="rId86"/>
    <p:sldLayoutId id="2147485234" r:id="rId87"/>
    <p:sldLayoutId id="2147485235" r:id="rId88"/>
    <p:sldLayoutId id="2147485236" r:id="rId89"/>
    <p:sldLayoutId id="2147485237" r:id="rId90"/>
    <p:sldLayoutId id="2147485238" r:id="rId9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8" Type="http://schemas.openxmlformats.org/officeDocument/2006/relationships/hyperlink" Target="https://learn.microsoft.com/en-us/azure/active-directory/governance/licensing-fundamentals#features-by-license" TargetMode="External"/><Relationship Id="rId3" Type="http://schemas.openxmlformats.org/officeDocument/2006/relationships/hyperlink" Target="https://techcommunity.microsoft.com/t5/microsoft-entra-azure-ad-blog/lifecycle-workflows-is-now-generally-available/ba-p/2466931" TargetMode="External"/><Relationship Id="rId7" Type="http://schemas.openxmlformats.org/officeDocument/2006/relationships/hyperlink" Target="https://learn.microsoft.com/en-us/azure/active-directory/app-provisioning/user-provisioning"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hyperlink" Target="https://learn.microsoft.com/en-us/azure/active-directory/app-provisioning/inbound-provisioning-api-concepts" TargetMode="External"/><Relationship Id="rId5" Type="http://schemas.openxmlformats.org/officeDocument/2006/relationships/hyperlink" Target="https://microsoft.sharepoint-df.com/teams/CxEIAMBUv-team/Shared%20Documents/General/IGA/POC/First%20Run%20(only%20for%20reference)" TargetMode="External"/><Relationship Id="rId4" Type="http://schemas.openxmlformats.org/officeDocument/2006/relationships/hyperlink" Target="https://learn.microsoft.com/en-us/azure/active-directory/governance/trigger-custom-task"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slide" Target="slide35.xml"/></Relationships>
</file>

<file path=ppt/slides/_rels/slide1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jpe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notesSlide" Target="../notesSlides/notesSlide7.xml"/><Relationship Id="rId16" Type="http://schemas.openxmlformats.org/officeDocument/2006/relationships/image" Target="../media/image46.png"/><Relationship Id="rId1" Type="http://schemas.openxmlformats.org/officeDocument/2006/relationships/slideLayout" Target="../slideLayouts/slideLayout26.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hyperlink" Target="https://en.wikipedia.org/wiki/Workday,_Inc." TargetMode="External"/><Relationship Id="rId10" Type="http://schemas.openxmlformats.org/officeDocument/2006/relationships/image" Target="../media/image54.emf"/><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83.xml"/><Relationship Id="rId5" Type="http://schemas.openxmlformats.org/officeDocument/2006/relationships/image" Target="../media/image46.png"/><Relationship Id="rId4" Type="http://schemas.openxmlformats.org/officeDocument/2006/relationships/hyperlink" Target="https://en.wikipedia.org/wiki/Workday,_Inc."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6.xml"/></Relationships>
</file>

<file path=ppt/slides/_rels/slide26.xml.rels><?xml version="1.0" encoding="UTF-8" standalone="yes"?>
<Relationships xmlns="http://schemas.openxmlformats.org/package/2006/relationships"><Relationship Id="rId8" Type="http://schemas.openxmlformats.org/officeDocument/2006/relationships/hyperlink" Target="https://learn.microsoft.com/en-us/azure/active-directory/saas-apps/workday-writeback-tutorial#enable-and-launch-user-provisioning" TargetMode="External"/><Relationship Id="rId3" Type="http://schemas.openxmlformats.org/officeDocument/2006/relationships/hyperlink" Target="https://learn.microsoft.com/en-us/azure/active-directory/app-provisioning/plan-cloud-hr-provision#design-the-azure-ad-connect-provisioning-agent-deployment-topology" TargetMode="External"/><Relationship Id="rId7" Type="http://schemas.openxmlformats.org/officeDocument/2006/relationships/hyperlink" Target="https://learn.microsoft.com/en-us/azure/active-directory/saas-apps/workday-writeback-tutorial" TargetMode="External"/><Relationship Id="rId2" Type="http://schemas.openxmlformats.org/officeDocument/2006/relationships/hyperlink" Target="https://learn.microsoft.com/en-us/azure/active-directory/app-provisioning/plan-cloud-hr-provision#select-cloud-hr-provisioning-connector-apps" TargetMode="External"/><Relationship Id="rId1" Type="http://schemas.openxmlformats.org/officeDocument/2006/relationships/slideLayout" Target="../slideLayouts/slideLayout86.xml"/><Relationship Id="rId6" Type="http://schemas.openxmlformats.org/officeDocument/2006/relationships/hyperlink" Target="https://learn.microsoft.com/en-us/azure/active-directory/saas-apps/workday-inbound-cloud-only-tutorial#part-2-configure-workday-and-azure-ad-attribute-mappings" TargetMode="External"/><Relationship Id="rId5" Type="http://schemas.openxmlformats.org/officeDocument/2006/relationships/hyperlink" Target="https://learn.microsoft.com/en-us/azure/active-directory/saas-apps/workday-inbound-cloud-only-tutorial#part-1-adding-the-azure-ad-provisioning-connector-app-and-creating-the-connection-to-workday" TargetMode="External"/><Relationship Id="rId4" Type="http://schemas.openxmlformats.org/officeDocument/2006/relationships/hyperlink" Target="https://learn.microsoft.com/en-us/azure/active-directory/saas-apps/workday-inbound-tutorial#configure-integration-system-user-in-workday" TargetMode="External"/></Relationships>
</file>

<file path=ppt/slides/_rels/slide27.xml.rels><?xml version="1.0" encoding="UTF-8" standalone="yes"?>
<Relationships xmlns="http://schemas.openxmlformats.org/package/2006/relationships"><Relationship Id="rId8" Type="http://schemas.openxmlformats.org/officeDocument/2006/relationships/hyperlink" Target="https://learn.microsoft.com/en-us/azure/active-directory/saas-apps/sap-successfactors-writeback-tutorial" TargetMode="External"/><Relationship Id="rId3" Type="http://schemas.openxmlformats.org/officeDocument/2006/relationships/hyperlink" Target="https://learn.microsoft.com/en-us/azure/active-directory/app-provisioning/plan-cloud-hr-provision#design-the-azure-ad-connect-provisioning-agent-deployment-topology" TargetMode="External"/><Relationship Id="rId7" Type="http://schemas.openxmlformats.org/officeDocument/2006/relationships/hyperlink" Target="https://learn.microsoft.com/en-us/azure/active-directory/saas-apps/sap-successfactors-inbound-provisioning-cloud-only-tutorial#part-2-configure-attribute-mappings" TargetMode="External"/><Relationship Id="rId2" Type="http://schemas.openxmlformats.org/officeDocument/2006/relationships/hyperlink" Target="https://learn.microsoft.com/en-us/azure/active-directory/app-provisioning/plan-cloud-hr-provision#select-cloud-hr-provisioning-connector-apps" TargetMode="External"/><Relationship Id="rId1" Type="http://schemas.openxmlformats.org/officeDocument/2006/relationships/slideLayout" Target="../slideLayouts/slideLayout86.xml"/><Relationship Id="rId6" Type="http://schemas.openxmlformats.org/officeDocument/2006/relationships/hyperlink" Target="https://learn.microsoft.com/en-us/azure/active-directory/saas-apps/sap-successfactors-inbound-provisioning-cloud-only-tutorial#part-1-add-the-provisioning-connector-app-and-configure-connectivity-to-successfactors" TargetMode="External"/><Relationship Id="rId5" Type="http://schemas.openxmlformats.org/officeDocument/2006/relationships/hyperlink" Target="https://learn.microsoft.com/en-us/azure/active-directory/saas-apps/sap-successfactors-inbound-provisioning-cloud-only-tutorial#create-an-api-permissions-role" TargetMode="External"/><Relationship Id="rId4" Type="http://schemas.openxmlformats.org/officeDocument/2006/relationships/hyperlink" Target="https://learn.microsoft.com/en-us/azure/active-directory/saas-apps/sap-successfactors-inbound-provisioning-cloud-only-tutorial#createidentify-api-user-account-in-successfactors" TargetMode="External"/><Relationship Id="rId9" Type="http://schemas.openxmlformats.org/officeDocument/2006/relationships/hyperlink" Target="https://learn.microsoft.com/en-us/azure/active-directory/saas-apps/sap-successfactors-writeback-tutorial#enable-and-launch-user-provisionin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58.png"/><Relationship Id="rId7" Type="http://schemas.microsoft.com/office/2007/relationships/hdphoto" Target="../media/hdphoto1.wdp"/><Relationship Id="rId2" Type="http://schemas.openxmlformats.org/officeDocument/2006/relationships/image" Target="../media/image57.jpeg"/><Relationship Id="rId1" Type="http://schemas.openxmlformats.org/officeDocument/2006/relationships/slideLayout" Target="../slideLayouts/slideLayout87.xml"/><Relationship Id="rId6" Type="http://schemas.openxmlformats.org/officeDocument/2006/relationships/image" Target="../media/image60.png"/><Relationship Id="rId5" Type="http://schemas.openxmlformats.org/officeDocument/2006/relationships/image" Target="../media/image59.emf"/><Relationship Id="rId4" Type="http://schemas.openxmlformats.org/officeDocument/2006/relationships/hyperlink" Target="https://en.wikipedia.org/wiki/Workday,_Inc." TargetMode="Externa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svg"/><Relationship Id="rId3" Type="http://schemas.openxmlformats.org/officeDocument/2006/relationships/image" Target="../media/image61.png"/><Relationship Id="rId7" Type="http://schemas.openxmlformats.org/officeDocument/2006/relationships/image" Target="../media/image65.svg"/><Relationship Id="rId12" Type="http://schemas.openxmlformats.org/officeDocument/2006/relationships/image" Target="../media/image70.png"/><Relationship Id="rId17" Type="http://schemas.openxmlformats.org/officeDocument/2006/relationships/image" Target="../media/image75.svg"/><Relationship Id="rId2" Type="http://schemas.openxmlformats.org/officeDocument/2006/relationships/notesSlide" Target="../notesSlides/notesSlide11.xml"/><Relationship Id="rId16" Type="http://schemas.openxmlformats.org/officeDocument/2006/relationships/image" Target="../media/image74.png"/><Relationship Id="rId1" Type="http://schemas.openxmlformats.org/officeDocument/2006/relationships/slideLayout" Target="../slideLayouts/slideLayout19.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63.svg"/><Relationship Id="rId15" Type="http://schemas.openxmlformats.org/officeDocument/2006/relationships/image" Target="../media/image73.sv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svg"/><Relationship Id="rId14" Type="http://schemas.openxmlformats.org/officeDocument/2006/relationships/image" Target="../media/image7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8" Type="http://schemas.openxmlformats.org/officeDocument/2006/relationships/hyperlink" Target="https://learn.microsoft.com/en-us/azure/active-directory/saas-apps/workday-inbound-tutorial#part-4-configure-attribute-mappings" TargetMode="External"/><Relationship Id="rId3" Type="http://schemas.openxmlformats.org/officeDocument/2006/relationships/hyperlink" Target="https://learn.microsoft.com/en-us/azure/active-directory/app-provisioning/plan-cloud-hr-provision#design-the-azure-ad-connect-provisioning-agent-deployment-topology" TargetMode="External"/><Relationship Id="rId7" Type="http://schemas.openxmlformats.org/officeDocument/2006/relationships/hyperlink" Target="https://learn.microsoft.com/en-us/azure/active-directory/saas-apps/workday-inbound-tutorial#part-3-in-the-provisioning-app-configure-connectivity-to-workday-and-active-directory" TargetMode="External"/><Relationship Id="rId2" Type="http://schemas.openxmlformats.org/officeDocument/2006/relationships/hyperlink" Target="https://learn.microsoft.com/en-us/azure/active-directory/app-provisioning/plan-cloud-hr-provision#select-cloud-hr-provisioning-connector-apps" TargetMode="External"/><Relationship Id="rId1" Type="http://schemas.openxmlformats.org/officeDocument/2006/relationships/slideLayout" Target="../slideLayouts/slideLayout86.xml"/><Relationship Id="rId6" Type="http://schemas.openxmlformats.org/officeDocument/2006/relationships/hyperlink" Target="https://learn.microsoft.com/en-us/azure/active-directory/saas-apps/workday-inbound-tutorial#part-2-install-and-configure-on-premises-provisioning-agents" TargetMode="External"/><Relationship Id="rId5" Type="http://schemas.openxmlformats.org/officeDocument/2006/relationships/hyperlink" Target="https://learn.microsoft.com/en-us/azure/active-directory/saas-apps/workday-inbound-tutorial#part-1-add-the-provisioning-connector-app-and-download-the-provisioning-agent" TargetMode="External"/><Relationship Id="rId4" Type="http://schemas.openxmlformats.org/officeDocument/2006/relationships/hyperlink" Target="https://learn.microsoft.com/en-us/azure/active-directory/saas-apps/workday-inbound-tutorial#configure-integration-system-user-in-workday" TargetMode="External"/><Relationship Id="rId9" Type="http://schemas.openxmlformats.org/officeDocument/2006/relationships/hyperlink" Target="https://learn.microsoft.com/en-us/azure/active-directory/saas-apps/workday-inbound-tutorial#enable-and-launch-user-provisioning"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learn.microsoft.com/en-us/azure/active-directory/saas-apps/sap-successfactors-inbound-provisioning-tutorial#part-4-configure-attribute-mappings" TargetMode="External"/><Relationship Id="rId3" Type="http://schemas.openxmlformats.org/officeDocument/2006/relationships/hyperlink" Target="https://learn.microsoft.com/en-us/azure/active-directory/app-provisioning/plan-cloud-hr-provision#design-the-azure-ad-connect-provisioning-agent-deployment-topology" TargetMode="External"/><Relationship Id="rId7" Type="http://schemas.openxmlformats.org/officeDocument/2006/relationships/hyperlink" Target="https://learn.microsoft.com/en-us/azure/active-directory/saas-apps/sap-successfactors-inbound-provisioning-tutorial#part-3-in-the-provisioning-app-configure-connectivity-to-successfactors-and-active-directory" TargetMode="External"/><Relationship Id="rId2" Type="http://schemas.openxmlformats.org/officeDocument/2006/relationships/hyperlink" Target="https://learn.microsoft.com/en-us/azure/active-directory/app-provisioning/plan-cloud-hr-provision#select-cloud-hr-provisioning-connector-apps" TargetMode="External"/><Relationship Id="rId1" Type="http://schemas.openxmlformats.org/officeDocument/2006/relationships/slideLayout" Target="../slideLayouts/slideLayout86.xml"/><Relationship Id="rId6" Type="http://schemas.openxmlformats.org/officeDocument/2006/relationships/hyperlink" Target="https://learn.microsoft.com/en-us/azure/active-directory/saas-apps/sap-successfactors-inbound-provisioning-tutorial#part-2-install-and-configure-on-premises-provisioning-agents" TargetMode="External"/><Relationship Id="rId5" Type="http://schemas.openxmlformats.org/officeDocument/2006/relationships/hyperlink" Target="https://learn.microsoft.com/en-us/azure/active-directory/saas-apps/sap-successfactors-inbound-provisioning-tutorial#part-1-add-the-provisioning-connector-app-and-download-the-provisioning-agent" TargetMode="External"/><Relationship Id="rId4" Type="http://schemas.openxmlformats.org/officeDocument/2006/relationships/hyperlink" Target="https://learn.microsoft.com/en-us/azure/active-directory/saas-apps/workday-inbound-tutorial#configure-integration-system-user-in-workday" TargetMode="External"/><Relationship Id="rId9" Type="http://schemas.openxmlformats.org/officeDocument/2006/relationships/hyperlink" Target="https://learn.microsoft.com/en-us/azure/active-directory/saas-apps/sap-successfactors-inbound-provisioning-tutorial#enable-and-launch-user-provisioning"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hyperlink" Target="https://learn.microsoft.com/en-us/azure/active-directory/governance/licensing-fundamentals#starting-a-trial" TargetMode="External"/><Relationship Id="rId2" Type="http://schemas.openxmlformats.org/officeDocument/2006/relationships/notesSlide" Target="../notesSlides/notesSlide1.xml"/><Relationship Id="rId1" Type="http://schemas.openxmlformats.org/officeDocument/2006/relationships/slideLayout" Target="../slideLayouts/slideLayout82.xml"/></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0.png"/><Relationship Id="rId18" Type="http://schemas.openxmlformats.org/officeDocument/2006/relationships/image" Target="../media/image95.svg"/><Relationship Id="rId3" Type="http://schemas.openxmlformats.org/officeDocument/2006/relationships/image" Target="../media/image82.png"/><Relationship Id="rId21" Type="http://schemas.openxmlformats.org/officeDocument/2006/relationships/image" Target="../media/image43.emf"/><Relationship Id="rId7" Type="http://schemas.openxmlformats.org/officeDocument/2006/relationships/image" Target="../media/image54.emf"/><Relationship Id="rId12" Type="http://schemas.openxmlformats.org/officeDocument/2006/relationships/image" Target="../media/image89.svg"/><Relationship Id="rId17" Type="http://schemas.openxmlformats.org/officeDocument/2006/relationships/image" Target="../media/image94.png"/><Relationship Id="rId2" Type="http://schemas.openxmlformats.org/officeDocument/2006/relationships/notesSlide" Target="../notesSlides/notesSlide15.xml"/><Relationship Id="rId16" Type="http://schemas.openxmlformats.org/officeDocument/2006/relationships/image" Target="../media/image93.svg"/><Relationship Id="rId20" Type="http://schemas.openxmlformats.org/officeDocument/2006/relationships/image" Target="../media/image97.svg"/><Relationship Id="rId1" Type="http://schemas.openxmlformats.org/officeDocument/2006/relationships/slideLayout" Target="../slideLayouts/slideLayout89.xml"/><Relationship Id="rId6" Type="http://schemas.openxmlformats.org/officeDocument/2006/relationships/image" Target="../media/image85.svg"/><Relationship Id="rId11" Type="http://schemas.openxmlformats.org/officeDocument/2006/relationships/image" Target="../media/image88.png"/><Relationship Id="rId5" Type="http://schemas.openxmlformats.org/officeDocument/2006/relationships/image" Target="../media/image84.png"/><Relationship Id="rId15" Type="http://schemas.openxmlformats.org/officeDocument/2006/relationships/image" Target="../media/image92.png"/><Relationship Id="rId23" Type="http://schemas.openxmlformats.org/officeDocument/2006/relationships/image" Target="../media/image99.svg"/><Relationship Id="rId10" Type="http://schemas.openxmlformats.org/officeDocument/2006/relationships/image" Target="../media/image46.png"/><Relationship Id="rId19" Type="http://schemas.openxmlformats.org/officeDocument/2006/relationships/image" Target="../media/image96.png"/><Relationship Id="rId4" Type="http://schemas.openxmlformats.org/officeDocument/2006/relationships/image" Target="../media/image83.svg"/><Relationship Id="rId9" Type="http://schemas.openxmlformats.org/officeDocument/2006/relationships/image" Target="../media/image87.svg"/><Relationship Id="rId14" Type="http://schemas.openxmlformats.org/officeDocument/2006/relationships/image" Target="../media/image91.svg"/><Relationship Id="rId22" Type="http://schemas.openxmlformats.org/officeDocument/2006/relationships/image" Target="../media/image98.png"/></Relationships>
</file>

<file path=ppt/slides/_rels/slide45.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hyperlink" Target="https://learn.microsoft.com/en-us/azure/active-directory/app-provisioning/inbound-provisioning-api-configure-app#configure-api-driven-inbound-provisioning-to-on-premises-ad" TargetMode="External"/><Relationship Id="rId7" Type="http://schemas.openxmlformats.org/officeDocument/2006/relationships/hyperlink" Target="https://learn.microsoft.com/en-us/azure/active-directory/app-provisioning/inbound-provisioning-api-custom-attributes" TargetMode="External"/><Relationship Id="rId2" Type="http://schemas.openxmlformats.org/officeDocument/2006/relationships/hyperlink" Target="https://learn.microsoft.com/en-us/azure/active-directory/app-provisioning/inbound-provisioning-api-configure-app#create-your-api-driven-provisioning-app" TargetMode="External"/><Relationship Id="rId1" Type="http://schemas.openxmlformats.org/officeDocument/2006/relationships/slideLayout" Target="../slideLayouts/slideLayout86.xml"/><Relationship Id="rId6" Type="http://schemas.openxmlformats.org/officeDocument/2006/relationships/hyperlink" Target="https://learn.microsoft.com/en-us/azure/active-directory/app-provisioning/customize-application-attributes" TargetMode="External"/><Relationship Id="rId5" Type="http://schemas.openxmlformats.org/officeDocument/2006/relationships/hyperlink" Target="https://learn.microsoft.com/en-us/azure/active-directory/app-provisioning/inbound-provisioning-api-grant-access" TargetMode="External"/><Relationship Id="rId4" Type="http://schemas.openxmlformats.org/officeDocument/2006/relationships/hyperlink" Target="https://learn.microsoft.com/en-us/azure/active-directory/app-provisioning/inbound-provisioning-api-configure-app#configure-api-driven-inbound-provisioning-to-azure-ad"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learn.microsoft.com/en-us/azure/active-directory/app-provisioning/inbound-provisioning-api-faqs" TargetMode="External"/><Relationship Id="rId3" Type="http://schemas.openxmlformats.org/officeDocument/2006/relationships/hyperlink" Target="https://learn.microsoft.com/en-us/azure/active-directory/app-provisioning/inbound-provisioning-api-curl-tutorial" TargetMode="External"/><Relationship Id="rId7" Type="http://schemas.openxmlformats.org/officeDocument/2006/relationships/hyperlink" Target="https://learn.microsoft.com/en-us/azure/active-directory/app-provisioning/inbound-provisioning-api-logic-apps" TargetMode="External"/><Relationship Id="rId2" Type="http://schemas.openxmlformats.org/officeDocument/2006/relationships/notesSlide" Target="../notesSlides/notesSlide16.xml"/><Relationship Id="rId1" Type="http://schemas.openxmlformats.org/officeDocument/2006/relationships/slideLayout" Target="../slideLayouts/slideLayout82.xml"/><Relationship Id="rId6" Type="http://schemas.openxmlformats.org/officeDocument/2006/relationships/hyperlink" Target="https://learn.microsoft.com/en-us/azure/active-directory/app-provisioning/inbound-provisioning-api-powershell" TargetMode="External"/><Relationship Id="rId5" Type="http://schemas.openxmlformats.org/officeDocument/2006/relationships/hyperlink" Target="https://learn.microsoft.com/en-us/azure/active-directory/app-provisioning/inbound-provisioning-api-graph-explorer" TargetMode="External"/><Relationship Id="rId4" Type="http://schemas.openxmlformats.org/officeDocument/2006/relationships/hyperlink" Target="https://learn.microsoft.com/en-us/azure/active-directory/app-provisioning/inbound-provisioning-api-postman" TargetMode="External"/></Relationships>
</file>

<file path=ppt/slides/_rels/slide47.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svg"/><Relationship Id="rId18" Type="http://schemas.openxmlformats.org/officeDocument/2006/relationships/image" Target="../media/image111.png"/><Relationship Id="rId3" Type="http://schemas.openxmlformats.org/officeDocument/2006/relationships/image" Target="../media/image43.emf"/><Relationship Id="rId21" Type="http://schemas.openxmlformats.org/officeDocument/2006/relationships/image" Target="../media/image46.pn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0.png"/><Relationship Id="rId2" Type="http://schemas.openxmlformats.org/officeDocument/2006/relationships/notesSlide" Target="../notesSlides/notesSlide17.xml"/><Relationship Id="rId16" Type="http://schemas.openxmlformats.org/officeDocument/2006/relationships/image" Target="../media/image109.svg"/><Relationship Id="rId20" Type="http://schemas.openxmlformats.org/officeDocument/2006/relationships/image" Target="../media/image113.jpeg"/><Relationship Id="rId1" Type="http://schemas.openxmlformats.org/officeDocument/2006/relationships/slideLayout" Target="../slideLayouts/slideLayout19.xml"/><Relationship Id="rId6" Type="http://schemas.openxmlformats.org/officeDocument/2006/relationships/image" Target="../media/image100.png"/><Relationship Id="rId11" Type="http://schemas.openxmlformats.org/officeDocument/2006/relationships/image" Target="../media/image105.emf"/><Relationship Id="rId5" Type="http://schemas.openxmlformats.org/officeDocument/2006/relationships/image" Target="../media/image45.svg"/><Relationship Id="rId15" Type="http://schemas.openxmlformats.org/officeDocument/2006/relationships/image" Target="../media/image108.png"/><Relationship Id="rId10" Type="http://schemas.openxmlformats.org/officeDocument/2006/relationships/image" Target="../media/image104.emf"/><Relationship Id="rId19" Type="http://schemas.openxmlformats.org/officeDocument/2006/relationships/image" Target="../media/image112.png"/><Relationship Id="rId4" Type="http://schemas.openxmlformats.org/officeDocument/2006/relationships/image" Target="../media/image44.png"/><Relationship Id="rId9" Type="http://schemas.openxmlformats.org/officeDocument/2006/relationships/image" Target="../media/image103.emf"/><Relationship Id="rId14" Type="http://schemas.openxmlformats.org/officeDocument/2006/relationships/image" Target="../media/image54.emf"/></Relationships>
</file>

<file path=ppt/slides/_rels/slide4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xml"/><Relationship Id="rId1" Type="http://schemas.openxmlformats.org/officeDocument/2006/relationships/slideLayout" Target="../slideLayouts/slideLayout26.xml"/><Relationship Id="rId5" Type="http://schemas.openxmlformats.org/officeDocument/2006/relationships/image" Target="../media/image47.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19.xml"/><Relationship Id="rId1" Type="http://schemas.openxmlformats.org/officeDocument/2006/relationships/slideLayout" Target="../slideLayouts/slideLayout9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90.xml"/></Relationships>
</file>

<file path=ppt/slides/_rels/slide51.xml.rels><?xml version="1.0" encoding="UTF-8" standalone="yes"?>
<Relationships xmlns="http://schemas.openxmlformats.org/package/2006/relationships"><Relationship Id="rId2" Type="http://schemas.openxmlformats.org/officeDocument/2006/relationships/hyperlink" Target="https://learn.microsoft.com/en-us/azure/active-directory/app-provisioning/use-scim-to-provision-users-and-groups" TargetMode="External"/><Relationship Id="rId1" Type="http://schemas.openxmlformats.org/officeDocument/2006/relationships/slideLayout" Target="../slideLayouts/slideLayout48.xml"/></Relationships>
</file>

<file path=ppt/slides/_rels/slide52.xml.rels><?xml version="1.0" encoding="UTF-8" standalone="yes"?>
<Relationships xmlns="http://schemas.openxmlformats.org/package/2006/relationships"><Relationship Id="rId3" Type="http://schemas.openxmlformats.org/officeDocument/2006/relationships/hyperlink" Target="https://learn.microsoft.com/en-us/azure/active-directory/saas-apps/salesforce-provisioning-tutorial" TargetMode="External"/><Relationship Id="rId7" Type="http://schemas.openxmlformats.org/officeDocument/2006/relationships/hyperlink" Target="https://learn.microsoft.com/en-us/azure/active-directory/saas-apps/zoom-provisioning-tutorial" TargetMode="External"/><Relationship Id="rId2" Type="http://schemas.openxmlformats.org/officeDocument/2006/relationships/hyperlink" Target="https://learn.microsoft.com/en-us/azure/active-directory/saas-apps/servicenow-provisioning-tutorial" TargetMode="External"/><Relationship Id="rId1" Type="http://schemas.openxmlformats.org/officeDocument/2006/relationships/slideLayout" Target="../slideLayouts/slideLayout86.xml"/><Relationship Id="rId6" Type="http://schemas.openxmlformats.org/officeDocument/2006/relationships/hyperlink" Target="https://learn.microsoft.com/en-us/azure/active-directory/saas-apps/workplace-by-facebook-provisioning-tutorial" TargetMode="External"/><Relationship Id="rId5" Type="http://schemas.openxmlformats.org/officeDocument/2006/relationships/hyperlink" Target="https://learn.microsoft.com/en-us/azure/active-directory/saas-apps/cisco-webex-provisioning-tutorial" TargetMode="External"/><Relationship Id="rId4" Type="http://schemas.openxmlformats.org/officeDocument/2006/relationships/hyperlink" Target="https://learn.microsoft.com/en-us/azure/active-directory/saas-apps/box-userprovisioning-tutorial"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104.emf"/><Relationship Id="rId13" Type="http://schemas.openxmlformats.org/officeDocument/2006/relationships/image" Target="../media/image123.emf"/><Relationship Id="rId3" Type="http://schemas.openxmlformats.org/officeDocument/2006/relationships/image" Target="../media/image54.emf"/><Relationship Id="rId7" Type="http://schemas.openxmlformats.org/officeDocument/2006/relationships/image" Target="../media/image103.emf"/><Relationship Id="rId12" Type="http://schemas.openxmlformats.org/officeDocument/2006/relationships/image" Target="../media/image122.png"/><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119.svg"/><Relationship Id="rId11" Type="http://schemas.openxmlformats.org/officeDocument/2006/relationships/image" Target="../media/image121.svg"/><Relationship Id="rId5" Type="http://schemas.openxmlformats.org/officeDocument/2006/relationships/image" Target="../media/image118.png"/><Relationship Id="rId15" Type="http://schemas.openxmlformats.org/officeDocument/2006/relationships/hyperlink" Target="https://learn.microsoft.com/en-us/azure/active-directory/app-provisioning/on-premises-scim-provisioning" TargetMode="External"/><Relationship Id="rId10" Type="http://schemas.openxmlformats.org/officeDocument/2006/relationships/image" Target="../media/image120.png"/><Relationship Id="rId4" Type="http://schemas.openxmlformats.org/officeDocument/2006/relationships/image" Target="../media/image46.png"/><Relationship Id="rId9" Type="http://schemas.openxmlformats.org/officeDocument/2006/relationships/image" Target="../media/image105.emf"/><Relationship Id="rId14" Type="http://schemas.openxmlformats.org/officeDocument/2006/relationships/image" Target="../media/image124.png"/></Relationships>
</file>

<file path=ppt/slides/_rels/slide5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129.jpeg"/><Relationship Id="rId3" Type="http://schemas.openxmlformats.org/officeDocument/2006/relationships/image" Target="../media/image54.emf"/><Relationship Id="rId7" Type="http://schemas.openxmlformats.org/officeDocument/2006/relationships/image" Target="../media/image97.svg"/><Relationship Id="rId12" Type="http://schemas.openxmlformats.org/officeDocument/2006/relationships/image" Target="../media/image128.jpeg"/><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image" Target="../media/image96.png"/><Relationship Id="rId11" Type="http://schemas.openxmlformats.org/officeDocument/2006/relationships/image" Target="../media/image127.jpeg"/><Relationship Id="rId5" Type="http://schemas.openxmlformats.org/officeDocument/2006/relationships/image" Target="../media/image95.svg"/><Relationship Id="rId10" Type="http://schemas.openxmlformats.org/officeDocument/2006/relationships/image" Target="../media/image126.svg"/><Relationship Id="rId4" Type="http://schemas.openxmlformats.org/officeDocument/2006/relationships/image" Target="../media/image94.png"/><Relationship Id="rId9" Type="http://schemas.openxmlformats.org/officeDocument/2006/relationships/image" Target="../media/image125.png"/><Relationship Id="rId14" Type="http://schemas.openxmlformats.org/officeDocument/2006/relationships/image" Target="../media/image46.png"/></Relationships>
</file>

<file path=ppt/slides/_rels/slide55.xml.rels><?xml version="1.0" encoding="UTF-8" standalone="yes"?>
<Relationships xmlns="http://schemas.openxmlformats.org/package/2006/relationships"><Relationship Id="rId2" Type="http://schemas.openxmlformats.org/officeDocument/2006/relationships/hyperlink" Target="https://learn.microsoft.com/en-us/azure/active-directory/governance/how-to-lifecycle-workflow-sync-attributes" TargetMode="Externa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43.emf"/><Relationship Id="rId7" Type="http://schemas.openxmlformats.org/officeDocument/2006/relationships/image" Target="../media/image130.pn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33.svg"/><Relationship Id="rId7" Type="http://schemas.openxmlformats.org/officeDocument/2006/relationships/image" Target="../media/image136.svg"/><Relationship Id="rId2" Type="http://schemas.openxmlformats.org/officeDocument/2006/relationships/image" Target="../media/image132.png"/><Relationship Id="rId1" Type="http://schemas.openxmlformats.org/officeDocument/2006/relationships/slideLayout" Target="../slideLayouts/slideLayout21.xml"/><Relationship Id="rId6" Type="http://schemas.openxmlformats.org/officeDocument/2006/relationships/image" Target="../media/image135.png"/><Relationship Id="rId5" Type="http://schemas.openxmlformats.org/officeDocument/2006/relationships/image" Target="../media/image134.svg"/><Relationship Id="rId4" Type="http://schemas.openxmlformats.org/officeDocument/2006/relationships/image" Target="../media/image44.png"/><Relationship Id="rId9" Type="http://schemas.openxmlformats.org/officeDocument/2006/relationships/image" Target="../media/image138.emf"/></Relationships>
</file>

<file path=ppt/slides/_rels/slide58.xml.rels><?xml version="1.0" encoding="UTF-8" standalone="yes"?>
<Relationships xmlns="http://schemas.openxmlformats.org/package/2006/relationships"><Relationship Id="rId8" Type="http://schemas.openxmlformats.org/officeDocument/2006/relationships/image" Target="../media/image142.svg"/><Relationship Id="rId13" Type="http://schemas.openxmlformats.org/officeDocument/2006/relationships/image" Target="../media/image147.svg"/><Relationship Id="rId3" Type="http://schemas.openxmlformats.org/officeDocument/2006/relationships/image" Target="../media/image96.png"/><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23.xml"/><Relationship Id="rId16" Type="http://schemas.openxmlformats.org/officeDocument/2006/relationships/image" Target="../media/image149.jpeg"/><Relationship Id="rId1" Type="http://schemas.openxmlformats.org/officeDocument/2006/relationships/slideLayout" Target="../slideLayouts/slideLayout26.xml"/><Relationship Id="rId6" Type="http://schemas.openxmlformats.org/officeDocument/2006/relationships/image" Target="../media/image140.svg"/><Relationship Id="rId11" Type="http://schemas.openxmlformats.org/officeDocument/2006/relationships/image" Target="../media/image145.emf"/><Relationship Id="rId5" Type="http://schemas.openxmlformats.org/officeDocument/2006/relationships/image" Target="../media/image139.png"/><Relationship Id="rId15" Type="http://schemas.openxmlformats.org/officeDocument/2006/relationships/image" Target="../media/image148.png"/><Relationship Id="rId10" Type="http://schemas.openxmlformats.org/officeDocument/2006/relationships/image" Target="../media/image144.svg"/><Relationship Id="rId4" Type="http://schemas.openxmlformats.org/officeDocument/2006/relationships/image" Target="../media/image97.svg"/><Relationship Id="rId9" Type="http://schemas.openxmlformats.org/officeDocument/2006/relationships/image" Target="../media/image143.png"/><Relationship Id="rId14" Type="http://schemas.openxmlformats.org/officeDocument/2006/relationships/image" Target="../media/image46.png"/></Relationships>
</file>

<file path=ppt/slides/_rels/slide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image" Target="../media/image43.emf"/><Relationship Id="rId1" Type="http://schemas.openxmlformats.org/officeDocument/2006/relationships/slideLayout" Target="../slideLayouts/slideLayout26.xml"/><Relationship Id="rId6" Type="http://schemas.openxmlformats.org/officeDocument/2006/relationships/image" Target="../media/image130.png"/><Relationship Id="rId5" Type="http://schemas.openxmlformats.org/officeDocument/2006/relationships/image" Target="../media/image153.emf"/><Relationship Id="rId4" Type="http://schemas.openxmlformats.org/officeDocument/2006/relationships/image" Target="../media/image152.emf"/></Relationships>
</file>

<file path=ppt/slides/_rels/slide6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5.xml"/><Relationship Id="rId1" Type="http://schemas.openxmlformats.org/officeDocument/2006/relationships/slideLayout" Target="../slideLayouts/slideLayout27.xml"/><Relationship Id="rId5" Type="http://schemas.openxmlformats.org/officeDocument/2006/relationships/image" Target="../media/image130.png"/><Relationship Id="rId4" Type="http://schemas.openxmlformats.org/officeDocument/2006/relationships/image" Target="../media/image155.emf"/></Relationships>
</file>

<file path=ppt/slides/_rels/slide64.xml.rels><?xml version="1.0" encoding="UTF-8" standalone="yes"?>
<Relationships xmlns="http://schemas.openxmlformats.org/package/2006/relationships"><Relationship Id="rId8" Type="http://schemas.openxmlformats.org/officeDocument/2006/relationships/image" Target="../media/image157.svg"/><Relationship Id="rId3" Type="http://schemas.openxmlformats.org/officeDocument/2006/relationships/image" Target="../media/image135.png"/><Relationship Id="rId7" Type="http://schemas.openxmlformats.org/officeDocument/2006/relationships/image" Target="../media/image156.png"/><Relationship Id="rId2" Type="http://schemas.openxmlformats.org/officeDocument/2006/relationships/notesSlide" Target="../notesSlides/notesSlide26.xml"/><Relationship Id="rId1" Type="http://schemas.openxmlformats.org/officeDocument/2006/relationships/slideLayout" Target="../slideLayouts/slideLayout21.xml"/><Relationship Id="rId6" Type="http://schemas.openxmlformats.org/officeDocument/2006/relationships/image" Target="../media/image138.emf"/><Relationship Id="rId5" Type="http://schemas.openxmlformats.org/officeDocument/2006/relationships/image" Target="../media/image137.emf"/><Relationship Id="rId10" Type="http://schemas.openxmlformats.org/officeDocument/2006/relationships/image" Target="../media/image159.svg"/><Relationship Id="rId4" Type="http://schemas.openxmlformats.org/officeDocument/2006/relationships/image" Target="../media/image136.svg"/><Relationship Id="rId9" Type="http://schemas.openxmlformats.org/officeDocument/2006/relationships/image" Target="../media/image158.png"/></Relationships>
</file>

<file path=ppt/slides/_rels/slide65.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svg"/><Relationship Id="rId3" Type="http://schemas.openxmlformats.org/officeDocument/2006/relationships/image" Target="../media/image140.svg"/><Relationship Id="rId7" Type="http://schemas.openxmlformats.org/officeDocument/2006/relationships/image" Target="../media/image147.svg"/><Relationship Id="rId12" Type="http://schemas.openxmlformats.org/officeDocument/2006/relationships/image" Target="../media/image164.png"/><Relationship Id="rId17" Type="http://schemas.openxmlformats.org/officeDocument/2006/relationships/image" Target="../media/image169.svg"/><Relationship Id="rId2" Type="http://schemas.openxmlformats.org/officeDocument/2006/relationships/image" Target="../media/image139.png"/><Relationship Id="rId16" Type="http://schemas.openxmlformats.org/officeDocument/2006/relationships/image" Target="../media/image168.png"/><Relationship Id="rId1" Type="http://schemas.openxmlformats.org/officeDocument/2006/relationships/slideLayout" Target="../slideLayouts/slideLayout26.xml"/><Relationship Id="rId6" Type="http://schemas.openxmlformats.org/officeDocument/2006/relationships/image" Target="../media/image146.png"/><Relationship Id="rId11" Type="http://schemas.openxmlformats.org/officeDocument/2006/relationships/image" Target="../media/image163.svg"/><Relationship Id="rId5" Type="http://schemas.openxmlformats.org/officeDocument/2006/relationships/image" Target="../media/image144.svg"/><Relationship Id="rId15" Type="http://schemas.openxmlformats.org/officeDocument/2006/relationships/image" Target="../media/image167.svg"/><Relationship Id="rId10" Type="http://schemas.openxmlformats.org/officeDocument/2006/relationships/image" Target="../media/image162.png"/><Relationship Id="rId4" Type="http://schemas.openxmlformats.org/officeDocument/2006/relationships/image" Target="../media/image143.png"/><Relationship Id="rId9" Type="http://schemas.openxmlformats.org/officeDocument/2006/relationships/image" Target="../media/image161.svg"/><Relationship Id="rId14" Type="http://schemas.openxmlformats.org/officeDocument/2006/relationships/image" Target="../media/image166.png"/></Relationships>
</file>

<file path=ppt/slides/_rels/slide6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diagramLayout" Target="../diagrams/layout3.xml"/><Relationship Id="rId7" Type="http://schemas.openxmlformats.org/officeDocument/2006/relationships/image" Target="../media/image171.png"/><Relationship Id="rId2" Type="http://schemas.openxmlformats.org/officeDocument/2006/relationships/diagramData" Target="../diagrams/data3.xml"/><Relationship Id="rId1" Type="http://schemas.openxmlformats.org/officeDocument/2006/relationships/slideLayout" Target="../slideLayouts/slideLayout17.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173.svg"/><Relationship Id="rId4" Type="http://schemas.openxmlformats.org/officeDocument/2006/relationships/diagramQuickStyle" Target="../diagrams/quickStyle3.xml"/><Relationship Id="rId9" Type="http://schemas.openxmlformats.org/officeDocument/2006/relationships/image" Target="../media/image172.png"/></Relationships>
</file>

<file path=ppt/slides/_rels/slide72.xml.rels><?xml version="1.0" encoding="UTF-8" standalone="yes"?>
<Relationships xmlns="http://schemas.openxmlformats.org/package/2006/relationships"><Relationship Id="rId8" Type="http://schemas.openxmlformats.org/officeDocument/2006/relationships/hyperlink" Target="https://learn.microsoft.com/en-us/azure/active-directory/governance/lifecycle-workflow-templates#real-time-employee-change" TargetMode="External"/><Relationship Id="rId13" Type="http://schemas.openxmlformats.org/officeDocument/2006/relationships/hyperlink" Target="https://learn.microsoft.com/en-us/azure/active-directory/governance/trigger-custom-task" TargetMode="External"/><Relationship Id="rId3" Type="http://schemas.openxmlformats.org/officeDocument/2006/relationships/hyperlink" Target="https://learn.microsoft.com/en-us/azure/active-directory/governance/how-to-lifecycle-workflow-sync-attributes" TargetMode="External"/><Relationship Id="rId7" Type="http://schemas.openxmlformats.org/officeDocument/2006/relationships/hyperlink" Target="https://learn.microsoft.com/en-us/azure/active-directory/governance/lifecycle-workflow-templates#post-onboarding-of-an-employee" TargetMode="External"/><Relationship Id="rId12" Type="http://schemas.openxmlformats.org/officeDocument/2006/relationships/hyperlink" Target="https://learn.microsoft.com/en-us/azure/active-directory/governance/lifecycle-workflow-templates#post-offboarding-of-an-employee" TargetMode="External"/><Relationship Id="rId2" Type="http://schemas.openxmlformats.org/officeDocument/2006/relationships/notesSlide" Target="../notesSlides/notesSlide30.xml"/><Relationship Id="rId1" Type="http://schemas.openxmlformats.org/officeDocument/2006/relationships/slideLayout" Target="../slideLayouts/slideLayout82.xml"/><Relationship Id="rId6" Type="http://schemas.openxmlformats.org/officeDocument/2006/relationships/hyperlink" Target="https://learn.microsoft.com/en-us/azure/active-directory/governance/lifecycle-workflow-templates#onboard-new-hire-employee" TargetMode="External"/><Relationship Id="rId11" Type="http://schemas.openxmlformats.org/officeDocument/2006/relationships/hyperlink" Target="https://learn.microsoft.com/en-us/azure/active-directory/governance/tutorial-scheduled-leaver-portal" TargetMode="External"/><Relationship Id="rId5" Type="http://schemas.openxmlformats.org/officeDocument/2006/relationships/hyperlink" Target="https://learn.microsoft.com/en-us/azure/active-directory/governance/tutorial-onboard-custom-workflow-portal" TargetMode="External"/><Relationship Id="rId10" Type="http://schemas.openxmlformats.org/officeDocument/2006/relationships/hyperlink" Target="https://learn.microsoft.com/en-us/azure/active-directory/governance/lifecycle-workflow-templates#pre-offboarding-of-an-employee" TargetMode="External"/><Relationship Id="rId4" Type="http://schemas.openxmlformats.org/officeDocument/2006/relationships/hyperlink" Target="https://learn.microsoft.com/en-us/azure/active-directory/governance/tutorial-prepare-user-accounts" TargetMode="External"/><Relationship Id="rId9" Type="http://schemas.openxmlformats.org/officeDocument/2006/relationships/hyperlink" Target="https://learn.microsoft.com/en-us/azure/active-directory/governance/tutorial-offboard-custom-workflow-portal" TargetMode="External"/></Relationships>
</file>

<file path=ppt/slides/_rels/slide73.xml.rels><?xml version="1.0" encoding="UTF-8" standalone="yes"?>
<Relationships xmlns="http://schemas.openxmlformats.org/package/2006/relationships"><Relationship Id="rId8" Type="http://schemas.openxmlformats.org/officeDocument/2006/relationships/hyperlink" Target="https://learn.microsoft.com/en-us/azure/active-directory/governance/lifecycle-workflow-tasks#add-user-to-teams" TargetMode="External"/><Relationship Id="rId13" Type="http://schemas.openxmlformats.org/officeDocument/2006/relationships/hyperlink" Target="https://learn.microsoft.com/en-us/azure/active-directory/governance/lifecycle-workflow-tasks#remove-users-from-all-groups" TargetMode="External"/><Relationship Id="rId18" Type="http://schemas.openxmlformats.org/officeDocument/2006/relationships/hyperlink" Target="https://learn.microsoft.com/en-us/azure/active-directory/governance/lifecycle-workflow-tasks#cancel-all-pending-access-package-assignment-requests-for-user" TargetMode="External"/><Relationship Id="rId3" Type="http://schemas.openxmlformats.org/officeDocument/2006/relationships/hyperlink" Target="https://learn.microsoft.com/en-us/azure/active-directory/governance/lifecycle-workflow-tasks#send-onboarding-reminder-email" TargetMode="External"/><Relationship Id="rId21" Type="http://schemas.openxmlformats.org/officeDocument/2006/relationships/hyperlink" Target="https://learn.microsoft.com/en-us/azure/active-directory/governance/lifecycle-workflow-tasks#send-email-to-manager-before-users-last-day" TargetMode="External"/><Relationship Id="rId7" Type="http://schemas.openxmlformats.org/officeDocument/2006/relationships/hyperlink" Target="https://learn.microsoft.com/en-us/azure/active-directory/governance/lifecycle-workflow-tasks#add-user-to-groups" TargetMode="External"/><Relationship Id="rId12" Type="http://schemas.openxmlformats.org/officeDocument/2006/relationships/hyperlink" Target="https://learn.microsoft.com/en-us/azure/active-directory/governance/lifecycle-workflow-tasks#remove-user-from-selected-groups" TargetMode="External"/><Relationship Id="rId17" Type="http://schemas.openxmlformats.org/officeDocument/2006/relationships/hyperlink" Target="https://learn.microsoft.com/en-us/azure/active-directory/governance/lifecycle-workflow-tasks#remove-all-access-package-assignments-for-user" TargetMode="External"/><Relationship Id="rId2" Type="http://schemas.openxmlformats.org/officeDocument/2006/relationships/hyperlink" Target="https://learn.microsoft.com/en-us/azure/active-directory/governance/lifecycle-workflow-tasks#send-welcome-email-to-new-hire" TargetMode="External"/><Relationship Id="rId16" Type="http://schemas.openxmlformats.org/officeDocument/2006/relationships/hyperlink" Target="https://learn.microsoft.com/en-us/azure/active-directory/governance/lifecycle-workflow-tasks#remove-access-package-assignment-for-user" TargetMode="External"/><Relationship Id="rId20" Type="http://schemas.openxmlformats.org/officeDocument/2006/relationships/hyperlink" Target="https://learn.microsoft.com/en-us/azure/active-directory/governance/lifecycle-workflow-tasks#delete-user" TargetMode="External"/><Relationship Id="rId1" Type="http://schemas.openxmlformats.org/officeDocument/2006/relationships/slideLayout" Target="../slideLayouts/slideLayout91.xml"/><Relationship Id="rId6" Type="http://schemas.openxmlformats.org/officeDocument/2006/relationships/hyperlink" Target="https://learn.microsoft.com/en-us/azure/active-directory/governance/lifecycle-workflow-tasks#request-user-access-package-assignment" TargetMode="External"/><Relationship Id="rId11" Type="http://schemas.openxmlformats.org/officeDocument/2006/relationships/hyperlink" Target="https://learn.microsoft.com/en-us/azure/active-directory/governance/lifecycle-workflow-tasks#disable-user-account" TargetMode="External"/><Relationship Id="rId5" Type="http://schemas.openxmlformats.org/officeDocument/2006/relationships/hyperlink" Target="https://learn.microsoft.com/en-us/azure/active-directory/governance/lifecycle-workflow-tasks#send-email-to-notify-manager-of-user-move" TargetMode="External"/><Relationship Id="rId15" Type="http://schemas.openxmlformats.org/officeDocument/2006/relationships/hyperlink" Target="https://learn.microsoft.com/en-us/azure/active-directory/governance/lifecycle-workflow-tasks#remove-users-from-all-teams" TargetMode="External"/><Relationship Id="rId23" Type="http://schemas.openxmlformats.org/officeDocument/2006/relationships/hyperlink" Target="https://learn.microsoft.com/en-us/azure/active-directory/governance/lifecycle-workflow-tasks#send-email-to-users-manager-after-their-last-day" TargetMode="External"/><Relationship Id="rId10" Type="http://schemas.openxmlformats.org/officeDocument/2006/relationships/hyperlink" Target="https://learn.microsoft.com/en-us/azure/active-directory/governance/lifecycle-workflow-tasks#run-a-custom-task-extension" TargetMode="External"/><Relationship Id="rId19" Type="http://schemas.openxmlformats.org/officeDocument/2006/relationships/hyperlink" Target="https://learn.microsoft.com/en-us/azure/active-directory/governance/lifecycle-workflow-tasks#remove-all-license-assignments-from-user" TargetMode="External"/><Relationship Id="rId4" Type="http://schemas.openxmlformats.org/officeDocument/2006/relationships/hyperlink" Target="https://learn.microsoft.com/en-us/azure/active-directory/governance/lifecycle-workflow-tasks#generate-temporary-access-pass-and-send-via-email-to-users-manager" TargetMode="External"/><Relationship Id="rId9" Type="http://schemas.openxmlformats.org/officeDocument/2006/relationships/hyperlink" Target="https://learn.microsoft.com/en-us/azure/active-directory/governance/lifecycle-workflow-tasks#enable-user-account" TargetMode="External"/><Relationship Id="rId14" Type="http://schemas.openxmlformats.org/officeDocument/2006/relationships/hyperlink" Target="https://learn.microsoft.com/en-us/azure/active-directory/governance/lifecycle-workflow-tasks#remove-user-from-teams" TargetMode="External"/><Relationship Id="rId22" Type="http://schemas.openxmlformats.org/officeDocument/2006/relationships/hyperlink" Target="https://learn.microsoft.com/en-us/azure/active-directory/governance/lifecycle-workflow-tasks#send-email-on-users-last-day"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591679"/>
            <a:ext cx="6359526" cy="334515"/>
          </a:xfrm>
        </p:spPr>
        <p:txBody>
          <a:bodyPr/>
          <a:lstStyle/>
          <a:p>
            <a:r>
              <a:rPr lang="en-US" sz="2400"/>
              <a:t>Microsoft Entra ID Governance</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84200" y="2969777"/>
            <a:ext cx="6495574"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Employee Lifecycle Automation</a:t>
            </a:r>
          </a:p>
        </p:txBody>
      </p:sp>
      <p:sp>
        <p:nvSpPr>
          <p:cNvPr id="5" name="Title 1">
            <a:extLst>
              <a:ext uri="{FF2B5EF4-FFF2-40B4-BE49-F238E27FC236}">
                <a16:creationId xmlns:a16="http://schemas.microsoft.com/office/drawing/2014/main" id="{9972CDB9-4FA0-53F3-3FF0-6DAECD209AC9}"/>
              </a:ext>
            </a:extLst>
          </p:cNvPr>
          <p:cNvSpPr txBox="1">
            <a:spLocks/>
          </p:cNvSpPr>
          <p:nvPr/>
        </p:nvSpPr>
        <p:spPr>
          <a:xfrm>
            <a:off x="584200" y="3439154"/>
            <a:ext cx="8734612"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t>Proof of concept – Pre-work Call </a:t>
            </a:r>
          </a:p>
        </p:txBody>
      </p:sp>
      <p:sp>
        <p:nvSpPr>
          <p:cNvPr id="7" name="Text Placeholder 6">
            <a:extLst>
              <a:ext uri="{FF2B5EF4-FFF2-40B4-BE49-F238E27FC236}">
                <a16:creationId xmlns:a16="http://schemas.microsoft.com/office/drawing/2014/main" id="{12DBE354-6971-BF5E-CD15-BE801E79DE8A}"/>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40932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a:t>PoC | Phase 3: </a:t>
            </a:r>
            <a:r>
              <a:rPr lang="en-US" sz="3600"/>
              <a:t>Lifecycle</a:t>
            </a:r>
            <a:r>
              <a:rPr lang="en-US"/>
              <a:t> Workflows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10144588" cy="307777"/>
          </a:xfrm>
          <a:prstGeom prst="rect">
            <a:avLst/>
          </a:prstGeom>
          <a:noFill/>
        </p:spPr>
        <p:txBody>
          <a:bodyPr wrap="square" lIns="0" tIns="0" rIns="0" bIns="0" rtlCol="0">
            <a:spAutoFit/>
          </a:bodyPr>
          <a:lstStyle/>
          <a:p>
            <a:pPr algn="l"/>
            <a:r>
              <a:rPr lang="en-GB" sz="2000" b="1"/>
              <a:t>Working session </a:t>
            </a:r>
            <a:r>
              <a:rPr lang="en-GB" sz="2000"/>
              <a:t>(3 hour)</a:t>
            </a:r>
          </a:p>
        </p:txBody>
      </p:sp>
      <p:sp>
        <p:nvSpPr>
          <p:cNvPr id="5" name="TextBox 23">
            <a:extLst>
              <a:ext uri="{FF2B5EF4-FFF2-40B4-BE49-F238E27FC236}">
                <a16:creationId xmlns:a16="http://schemas.microsoft.com/office/drawing/2014/main" id="{E990E86A-F21A-F568-B1E8-7CE50692EF45}"/>
              </a:ext>
            </a:extLst>
          </p:cNvPr>
          <p:cNvSpPr txBox="1"/>
          <p:nvPr/>
        </p:nvSpPr>
        <p:spPr>
          <a:xfrm>
            <a:off x="2086501" y="1874864"/>
            <a:ext cx="862439" cy="338554"/>
          </a:xfrm>
          <a:prstGeom prst="rect">
            <a:avLst/>
          </a:prstGeom>
          <a:noFill/>
        </p:spPr>
        <p:txBody>
          <a:bodyPr wrap="square" rtlCol="0">
            <a:spAutoFit/>
          </a:bodyPr>
          <a:lstStyle/>
          <a:p>
            <a:r>
              <a:rPr lang="en-US" sz="1600"/>
              <a:t>3 hours</a:t>
            </a:r>
          </a:p>
        </p:txBody>
      </p:sp>
      <p:sp>
        <p:nvSpPr>
          <p:cNvPr id="21" name="TextBox 12">
            <a:extLst>
              <a:ext uri="{FF2B5EF4-FFF2-40B4-BE49-F238E27FC236}">
                <a16:creationId xmlns:a16="http://schemas.microsoft.com/office/drawing/2014/main" id="{80EBCDB2-0E0F-FD4F-2771-1355A8C62B25}"/>
              </a:ext>
            </a:extLst>
          </p:cNvPr>
          <p:cNvSpPr txBox="1"/>
          <p:nvPr/>
        </p:nvSpPr>
        <p:spPr>
          <a:xfrm>
            <a:off x="1753098" y="1490349"/>
            <a:ext cx="1917778" cy="307777"/>
          </a:xfrm>
          <a:prstGeom prst="rect">
            <a:avLst/>
          </a:prstGeom>
          <a:noFill/>
        </p:spPr>
        <p:txBody>
          <a:bodyPr wrap="square" rtlCol="0">
            <a:spAutoFit/>
          </a:bodyPr>
          <a:lstStyle/>
          <a:p>
            <a:r>
              <a:rPr lang="en-US" sz="1400" b="1"/>
              <a:t>HR provisioning</a:t>
            </a:r>
          </a:p>
        </p:txBody>
      </p:sp>
      <p:cxnSp>
        <p:nvCxnSpPr>
          <p:cNvPr id="22" name="Gerade Verbindung mit Pfeil 2">
            <a:extLst>
              <a:ext uri="{FF2B5EF4-FFF2-40B4-BE49-F238E27FC236}">
                <a16:creationId xmlns:a16="http://schemas.microsoft.com/office/drawing/2014/main" id="{4657AB92-11AE-11CB-B985-BFFEBB1D85C6}"/>
              </a:ext>
            </a:extLst>
          </p:cNvPr>
          <p:cNvCxnSpPr>
            <a:cxnSpLocks/>
            <a:stCxn id="25" idx="6"/>
            <a:endCxn id="34" idx="2"/>
          </p:cNvCxnSpPr>
          <p:nvPr/>
        </p:nvCxnSpPr>
        <p:spPr>
          <a:xfrm>
            <a:off x="1346831" y="1836669"/>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Ellipse 4">
            <a:extLst>
              <a:ext uri="{FF2B5EF4-FFF2-40B4-BE49-F238E27FC236}">
                <a16:creationId xmlns:a16="http://schemas.microsoft.com/office/drawing/2014/main" id="{2D008BC5-5560-8E9E-9317-F5A1874DA4AD}"/>
              </a:ext>
            </a:extLst>
          </p:cNvPr>
          <p:cNvSpPr/>
          <p:nvPr/>
        </p:nvSpPr>
        <p:spPr bwMode="auto">
          <a:xfrm>
            <a:off x="1034921" y="168071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Ellipse 40">
            <a:extLst>
              <a:ext uri="{FF2B5EF4-FFF2-40B4-BE49-F238E27FC236}">
                <a16:creationId xmlns:a16="http://schemas.microsoft.com/office/drawing/2014/main" id="{C2417D73-5FFA-E4C4-9E96-92439CB9E055}"/>
              </a:ext>
            </a:extLst>
          </p:cNvPr>
          <p:cNvSpPr/>
          <p:nvPr/>
        </p:nvSpPr>
        <p:spPr bwMode="auto">
          <a:xfrm>
            <a:off x="8632752" y="1747392"/>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3">
            <a:extLst>
              <a:ext uri="{FF2B5EF4-FFF2-40B4-BE49-F238E27FC236}">
                <a16:creationId xmlns:a16="http://schemas.microsoft.com/office/drawing/2014/main" id="{DFC3DE0C-FBF5-4D55-4806-6522EEB5FE98}"/>
              </a:ext>
            </a:extLst>
          </p:cNvPr>
          <p:cNvSpPr txBox="1"/>
          <p:nvPr/>
        </p:nvSpPr>
        <p:spPr>
          <a:xfrm>
            <a:off x="4562955" y="1848071"/>
            <a:ext cx="862439" cy="338554"/>
          </a:xfrm>
          <a:prstGeom prst="rect">
            <a:avLst/>
          </a:prstGeom>
          <a:noFill/>
        </p:spPr>
        <p:txBody>
          <a:bodyPr wrap="square" rtlCol="0">
            <a:spAutoFit/>
          </a:bodyPr>
          <a:lstStyle/>
          <a:p>
            <a:r>
              <a:rPr lang="en-US" sz="1600"/>
              <a:t>1 hour</a:t>
            </a:r>
          </a:p>
        </p:txBody>
      </p:sp>
      <p:sp>
        <p:nvSpPr>
          <p:cNvPr id="29" name="TextBox 23">
            <a:extLst>
              <a:ext uri="{FF2B5EF4-FFF2-40B4-BE49-F238E27FC236}">
                <a16:creationId xmlns:a16="http://schemas.microsoft.com/office/drawing/2014/main" id="{336859BA-1292-83F2-B2FF-B72C0EC2331C}"/>
              </a:ext>
            </a:extLst>
          </p:cNvPr>
          <p:cNvSpPr txBox="1"/>
          <p:nvPr/>
        </p:nvSpPr>
        <p:spPr>
          <a:xfrm>
            <a:off x="6969631" y="1874864"/>
            <a:ext cx="862439" cy="338554"/>
          </a:xfrm>
          <a:prstGeom prst="rect">
            <a:avLst/>
          </a:prstGeom>
          <a:noFill/>
        </p:spPr>
        <p:txBody>
          <a:bodyPr wrap="square" rtlCol="0">
            <a:spAutoFit/>
          </a:bodyPr>
          <a:lstStyle/>
          <a:p>
            <a:r>
              <a:rPr lang="en-US" sz="1600"/>
              <a:t>3 hours</a:t>
            </a:r>
          </a:p>
        </p:txBody>
      </p:sp>
      <p:sp>
        <p:nvSpPr>
          <p:cNvPr id="30" name="TextBox 12">
            <a:extLst>
              <a:ext uri="{FF2B5EF4-FFF2-40B4-BE49-F238E27FC236}">
                <a16:creationId xmlns:a16="http://schemas.microsoft.com/office/drawing/2014/main" id="{8795C353-D168-C178-72EC-2B743825BE8E}"/>
              </a:ext>
            </a:extLst>
          </p:cNvPr>
          <p:cNvSpPr txBox="1"/>
          <p:nvPr/>
        </p:nvSpPr>
        <p:spPr>
          <a:xfrm>
            <a:off x="6858058" y="1197298"/>
            <a:ext cx="1593040" cy="584775"/>
          </a:xfrm>
          <a:prstGeom prst="rect">
            <a:avLst/>
          </a:prstGeom>
          <a:noFill/>
        </p:spPr>
        <p:txBody>
          <a:bodyPr wrap="square" rtlCol="0">
            <a:spAutoFit/>
          </a:bodyPr>
          <a:lstStyle/>
          <a:p>
            <a:r>
              <a:rPr lang="en-US" sz="1600" b="1"/>
              <a:t>Lifecycle workflows</a:t>
            </a:r>
          </a:p>
        </p:txBody>
      </p:sp>
      <p:sp>
        <p:nvSpPr>
          <p:cNvPr id="31" name="Ellipse 4">
            <a:extLst>
              <a:ext uri="{FF2B5EF4-FFF2-40B4-BE49-F238E27FC236}">
                <a16:creationId xmlns:a16="http://schemas.microsoft.com/office/drawing/2014/main" id="{5ED730EF-3A56-DA8B-96BE-7D42B3DFF14D}"/>
              </a:ext>
            </a:extLst>
          </p:cNvPr>
          <p:cNvSpPr/>
          <p:nvPr/>
        </p:nvSpPr>
        <p:spPr bwMode="auto">
          <a:xfrm>
            <a:off x="9947054" y="1687975"/>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23">
            <a:extLst>
              <a:ext uri="{FF2B5EF4-FFF2-40B4-BE49-F238E27FC236}">
                <a16:creationId xmlns:a16="http://schemas.microsoft.com/office/drawing/2014/main" id="{7F05C0B0-443E-D167-1EB3-D8FF5AE17BD3}"/>
              </a:ext>
            </a:extLst>
          </p:cNvPr>
          <p:cNvSpPr txBox="1"/>
          <p:nvPr/>
        </p:nvSpPr>
        <p:spPr>
          <a:xfrm>
            <a:off x="9047658" y="1874864"/>
            <a:ext cx="862439" cy="338554"/>
          </a:xfrm>
          <a:prstGeom prst="rect">
            <a:avLst/>
          </a:prstGeom>
          <a:noFill/>
        </p:spPr>
        <p:txBody>
          <a:bodyPr wrap="square" rtlCol="0">
            <a:spAutoFit/>
          </a:bodyPr>
          <a:lstStyle/>
          <a:p>
            <a:r>
              <a:rPr lang="en-US" sz="1600"/>
              <a:t>1 hour</a:t>
            </a:r>
          </a:p>
        </p:txBody>
      </p:sp>
      <p:sp>
        <p:nvSpPr>
          <p:cNvPr id="33" name="TextBox 12">
            <a:extLst>
              <a:ext uri="{FF2B5EF4-FFF2-40B4-BE49-F238E27FC236}">
                <a16:creationId xmlns:a16="http://schemas.microsoft.com/office/drawing/2014/main" id="{732AB9AD-F6B7-F57B-5CFB-E6DE53E70B41}"/>
              </a:ext>
            </a:extLst>
          </p:cNvPr>
          <p:cNvSpPr txBox="1"/>
          <p:nvPr/>
        </p:nvSpPr>
        <p:spPr>
          <a:xfrm>
            <a:off x="8803158" y="1486530"/>
            <a:ext cx="1193949" cy="338554"/>
          </a:xfrm>
          <a:prstGeom prst="rect">
            <a:avLst/>
          </a:prstGeom>
          <a:noFill/>
        </p:spPr>
        <p:txBody>
          <a:bodyPr wrap="square" rtlCol="0">
            <a:spAutoFit/>
          </a:bodyPr>
          <a:lstStyle/>
          <a:p>
            <a:r>
              <a:rPr lang="en-US" sz="1600" b="1"/>
              <a:t>Close-out</a:t>
            </a:r>
          </a:p>
        </p:txBody>
      </p:sp>
      <p:sp>
        <p:nvSpPr>
          <p:cNvPr id="34" name="Ellipse 33">
            <a:extLst>
              <a:ext uri="{FF2B5EF4-FFF2-40B4-BE49-F238E27FC236}">
                <a16:creationId xmlns:a16="http://schemas.microsoft.com/office/drawing/2014/main" id="{75DB813F-CC44-8D2C-4900-D9720726CD7E}"/>
              </a:ext>
            </a:extLst>
          </p:cNvPr>
          <p:cNvSpPr/>
          <p:nvPr/>
        </p:nvSpPr>
        <p:spPr bwMode="auto">
          <a:xfrm>
            <a:off x="3820343"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Ellipse 33">
            <a:extLst>
              <a:ext uri="{FF2B5EF4-FFF2-40B4-BE49-F238E27FC236}">
                <a16:creationId xmlns:a16="http://schemas.microsoft.com/office/drawing/2014/main" id="{C40F5F04-C204-7625-C60E-F40D980B7360}"/>
              </a:ext>
            </a:extLst>
          </p:cNvPr>
          <p:cNvSpPr/>
          <p:nvPr/>
        </p:nvSpPr>
        <p:spPr bwMode="auto">
          <a:xfrm>
            <a:off x="5825735"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12">
            <a:extLst>
              <a:ext uri="{FF2B5EF4-FFF2-40B4-BE49-F238E27FC236}">
                <a16:creationId xmlns:a16="http://schemas.microsoft.com/office/drawing/2014/main" id="{B6B47448-ECEA-4797-9183-929637BFE9C9}"/>
              </a:ext>
            </a:extLst>
          </p:cNvPr>
          <p:cNvSpPr txBox="1"/>
          <p:nvPr/>
        </p:nvSpPr>
        <p:spPr>
          <a:xfrm>
            <a:off x="4302659" y="1245694"/>
            <a:ext cx="1593040" cy="584775"/>
          </a:xfrm>
          <a:prstGeom prst="rect">
            <a:avLst/>
          </a:prstGeom>
          <a:noFill/>
        </p:spPr>
        <p:txBody>
          <a:bodyPr wrap="square" rtlCol="0">
            <a:spAutoFit/>
          </a:bodyPr>
          <a:lstStyle/>
          <a:p>
            <a:r>
              <a:rPr lang="en-US" sz="1600" b="1"/>
              <a:t>SaaS Apps provisioning</a:t>
            </a:r>
          </a:p>
        </p:txBody>
      </p:sp>
      <p:cxnSp>
        <p:nvCxnSpPr>
          <p:cNvPr id="37" name="Gerade Verbindung mit Pfeil 2">
            <a:extLst>
              <a:ext uri="{FF2B5EF4-FFF2-40B4-BE49-F238E27FC236}">
                <a16:creationId xmlns:a16="http://schemas.microsoft.com/office/drawing/2014/main" id="{A0991AA7-3320-2B36-81C1-7A2C88993DE3}"/>
              </a:ext>
            </a:extLst>
          </p:cNvPr>
          <p:cNvCxnSpPr>
            <a:cxnSpLocks/>
            <a:stCxn id="26" idx="6"/>
          </p:cNvCxnSpPr>
          <p:nvPr/>
        </p:nvCxnSpPr>
        <p:spPr>
          <a:xfrm>
            <a:off x="8803158" y="1836022"/>
            <a:ext cx="1106939" cy="12236"/>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2">
            <a:extLst>
              <a:ext uri="{FF2B5EF4-FFF2-40B4-BE49-F238E27FC236}">
                <a16:creationId xmlns:a16="http://schemas.microsoft.com/office/drawing/2014/main" id="{E3C0DA69-FE1E-CD15-0725-910601F6A36C}"/>
              </a:ext>
            </a:extLst>
          </p:cNvPr>
          <p:cNvCxnSpPr>
            <a:cxnSpLocks/>
            <a:stCxn id="34" idx="6"/>
            <a:endCxn id="35" idx="2"/>
          </p:cNvCxnSpPr>
          <p:nvPr/>
        </p:nvCxnSpPr>
        <p:spPr>
          <a:xfrm>
            <a:off x="3990749" y="1840331"/>
            <a:ext cx="183498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2">
            <a:extLst>
              <a:ext uri="{FF2B5EF4-FFF2-40B4-BE49-F238E27FC236}">
                <a16:creationId xmlns:a16="http://schemas.microsoft.com/office/drawing/2014/main" id="{58C764DC-E316-CACB-EF87-0CE71310FE2E}"/>
              </a:ext>
            </a:extLst>
          </p:cNvPr>
          <p:cNvCxnSpPr>
            <a:cxnSpLocks/>
            <a:stCxn id="35" idx="6"/>
            <a:endCxn id="26" idx="2"/>
          </p:cNvCxnSpPr>
          <p:nvPr/>
        </p:nvCxnSpPr>
        <p:spPr>
          <a:xfrm flipV="1">
            <a:off x="5996141" y="1836022"/>
            <a:ext cx="2636611" cy="4309"/>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2" name="Table 20">
            <a:extLst>
              <a:ext uri="{FF2B5EF4-FFF2-40B4-BE49-F238E27FC236}">
                <a16:creationId xmlns:a16="http://schemas.microsoft.com/office/drawing/2014/main" id="{39EE4AD8-DEAC-76BE-9BD4-D54A5003D266}"/>
              </a:ext>
            </a:extLst>
          </p:cNvPr>
          <p:cNvGraphicFramePr>
            <a:graphicFrameLocks noGrp="1"/>
          </p:cNvGraphicFramePr>
          <p:nvPr/>
        </p:nvGraphicFramePr>
        <p:xfrm>
          <a:off x="588263" y="3178986"/>
          <a:ext cx="10015226" cy="24333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Activate Trial and initial setup</a:t>
                      </a:r>
                    </a:p>
                  </a:txBody>
                  <a:tcPr/>
                </a:tc>
                <a:extLst>
                  <a:ext uri="{0D108BD9-81ED-4DB2-BD59-A6C34878D82A}">
                    <a16:rowId xmlns:a16="http://schemas.microsoft.com/office/drawing/2014/main" val="2668198742"/>
                  </a:ext>
                </a:extLst>
              </a:tr>
              <a:tr h="370840">
                <a:tc>
                  <a:txBody>
                    <a:bodyPr/>
                    <a:lstStyle/>
                    <a:p>
                      <a:r>
                        <a:rPr lang="en-US" sz="1600" noProof="0"/>
                        <a:t>HR Representative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Attributes mapping</a:t>
                      </a:r>
                    </a:p>
                  </a:txBody>
                  <a:tcPr/>
                </a:tc>
                <a:extLst>
                  <a:ext uri="{0D108BD9-81ED-4DB2-BD59-A6C34878D82A}">
                    <a16:rowId xmlns:a16="http://schemas.microsoft.com/office/drawing/2014/main" val="3907080854"/>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Development Teams</a:t>
                      </a:r>
                    </a:p>
                  </a:txBody>
                  <a:tcPr/>
                </a:tc>
                <a:tc>
                  <a:txBody>
                    <a:bodyPr/>
                    <a:lstStyle/>
                    <a:p>
                      <a:r>
                        <a:rPr lang="en-US" sz="1600">
                          <a:sym typeface="Wingdings" panose="05000000000000000000" pitchFamily="2" charset="2"/>
                        </a:rPr>
                        <a:t> Assist on build applications like custom workflows</a:t>
                      </a:r>
                      <a:endParaRPr lang="en-US" sz="1600" noProof="0"/>
                    </a:p>
                  </a:txBody>
                  <a:tcPr/>
                </a:tc>
                <a:extLst>
                  <a:ext uri="{0D108BD9-81ED-4DB2-BD59-A6C34878D82A}">
                    <a16:rowId xmlns:a16="http://schemas.microsoft.com/office/drawing/2014/main" val="1715172316"/>
                  </a:ext>
                </a:extLst>
              </a:tr>
            </a:tbl>
          </a:graphicData>
        </a:graphic>
      </p:graphicFrame>
    </p:spTree>
    <p:extLst>
      <p:ext uri="{BB962C8B-B14F-4D97-AF65-F5344CB8AC3E}">
        <p14:creationId xmlns:p14="http://schemas.microsoft.com/office/powerpoint/2010/main" val="27874478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a:t>PoC | Phase 5: </a:t>
            </a:r>
            <a:r>
              <a:rPr lang="en-US" sz="3600"/>
              <a:t>Close-out</a:t>
            </a:r>
            <a:endParaRPr lang="en-US"/>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10144588" cy="2769989"/>
          </a:xfrm>
          <a:prstGeom prst="rect">
            <a:avLst/>
          </a:prstGeom>
          <a:noFill/>
        </p:spPr>
        <p:txBody>
          <a:bodyPr wrap="square" lIns="0" tIns="0" rIns="0" bIns="0" rtlCol="0">
            <a:spAutoFit/>
          </a:bodyPr>
          <a:lstStyle/>
          <a:p>
            <a:pPr algn="l"/>
            <a:r>
              <a:rPr lang="en-GB" sz="2000" b="1"/>
              <a:t>Wrap-up session </a:t>
            </a:r>
            <a:r>
              <a:rPr lang="en-GB" sz="2000"/>
              <a:t>(1 hour)</a:t>
            </a:r>
          </a:p>
          <a:p>
            <a:r>
              <a:rPr lang="en-GB" sz="2000"/>
              <a:t>Who? </a:t>
            </a:r>
          </a:p>
          <a:p>
            <a:r>
              <a:rPr lang="en-GB" sz="2000">
                <a:sym typeface="Wingdings" panose="05000000000000000000" pitchFamily="2" charset="2"/>
              </a:rPr>
              <a:t>	 </a:t>
            </a:r>
            <a:r>
              <a:rPr lang="en-GB" sz="2000"/>
              <a:t>All teams</a:t>
            </a:r>
          </a:p>
          <a:p>
            <a:r>
              <a:rPr lang="en-GB" sz="2000">
                <a:sym typeface="Wingdings" panose="05000000000000000000" pitchFamily="2" charset="2"/>
              </a:rPr>
              <a:t>	 Leadership team</a:t>
            </a:r>
          </a:p>
          <a:p>
            <a:endParaRPr lang="en-GB" sz="2000">
              <a:sym typeface="Wingdings" panose="05000000000000000000" pitchFamily="2" charset="2"/>
            </a:endParaRPr>
          </a:p>
          <a:p>
            <a:pPr algn="l"/>
            <a:r>
              <a:rPr lang="en-GB" sz="2000" b="1"/>
              <a:t>Goal</a:t>
            </a:r>
            <a:endParaRPr lang="en-GB" sz="2000"/>
          </a:p>
          <a:p>
            <a:pPr marL="342900" indent="-342900">
              <a:buFont typeface="Arial" panose="020B0604020202020204" pitchFamily="34" charset="0"/>
              <a:buChar char="•"/>
            </a:pPr>
            <a:r>
              <a:rPr lang="en-US" sz="2000"/>
              <a:t>Present POC results</a:t>
            </a:r>
          </a:p>
          <a:p>
            <a:pPr marL="342900" indent="-342900">
              <a:buFont typeface="Arial" panose="020B0604020202020204" pitchFamily="34" charset="0"/>
              <a:buChar char="•"/>
            </a:pPr>
            <a:r>
              <a:rPr lang="en-US" sz="2000"/>
              <a:t>Discuss strategy to further implement </a:t>
            </a:r>
          </a:p>
          <a:p>
            <a:pPr marL="342900" indent="-342900">
              <a:buFont typeface="Arial" panose="020B0604020202020204" pitchFamily="34" charset="0"/>
              <a:buChar char="•"/>
            </a:pPr>
            <a:r>
              <a:rPr lang="en-US" sz="2000"/>
              <a:t>Fill out PoC closeout survey</a:t>
            </a:r>
            <a:r>
              <a:rPr lang="en-GB" sz="2000"/>
              <a:t> </a:t>
            </a:r>
          </a:p>
        </p:txBody>
      </p:sp>
      <p:sp>
        <p:nvSpPr>
          <p:cNvPr id="5" name="TextBox 23">
            <a:extLst>
              <a:ext uri="{FF2B5EF4-FFF2-40B4-BE49-F238E27FC236}">
                <a16:creationId xmlns:a16="http://schemas.microsoft.com/office/drawing/2014/main" id="{A55D3CD2-7F57-95F3-FDE4-68DCFB3AAA04}"/>
              </a:ext>
            </a:extLst>
          </p:cNvPr>
          <p:cNvSpPr txBox="1"/>
          <p:nvPr/>
        </p:nvSpPr>
        <p:spPr>
          <a:xfrm>
            <a:off x="2086501" y="1874864"/>
            <a:ext cx="862439" cy="338554"/>
          </a:xfrm>
          <a:prstGeom prst="rect">
            <a:avLst/>
          </a:prstGeom>
          <a:noFill/>
        </p:spPr>
        <p:txBody>
          <a:bodyPr wrap="square" rtlCol="0">
            <a:spAutoFit/>
          </a:bodyPr>
          <a:lstStyle/>
          <a:p>
            <a:r>
              <a:rPr lang="en-US" sz="1600"/>
              <a:t>3 hours</a:t>
            </a:r>
          </a:p>
        </p:txBody>
      </p:sp>
      <p:sp>
        <p:nvSpPr>
          <p:cNvPr id="6" name="TextBox 12">
            <a:extLst>
              <a:ext uri="{FF2B5EF4-FFF2-40B4-BE49-F238E27FC236}">
                <a16:creationId xmlns:a16="http://schemas.microsoft.com/office/drawing/2014/main" id="{DFC9D820-6077-0FE3-A1C4-7E3AA8BF9E84}"/>
              </a:ext>
            </a:extLst>
          </p:cNvPr>
          <p:cNvSpPr txBox="1"/>
          <p:nvPr/>
        </p:nvSpPr>
        <p:spPr>
          <a:xfrm>
            <a:off x="1753098" y="1490349"/>
            <a:ext cx="1917778" cy="307777"/>
          </a:xfrm>
          <a:prstGeom prst="rect">
            <a:avLst/>
          </a:prstGeom>
          <a:noFill/>
        </p:spPr>
        <p:txBody>
          <a:bodyPr wrap="square" rtlCol="0">
            <a:spAutoFit/>
          </a:bodyPr>
          <a:lstStyle/>
          <a:p>
            <a:r>
              <a:rPr lang="en-US" sz="1400" b="1"/>
              <a:t>HR provisioning</a:t>
            </a:r>
          </a:p>
        </p:txBody>
      </p:sp>
      <p:cxnSp>
        <p:nvCxnSpPr>
          <p:cNvPr id="21" name="Gerade Verbindung mit Pfeil 2">
            <a:extLst>
              <a:ext uri="{FF2B5EF4-FFF2-40B4-BE49-F238E27FC236}">
                <a16:creationId xmlns:a16="http://schemas.microsoft.com/office/drawing/2014/main" id="{88CE9256-3C86-393C-E952-88DB9C149823}"/>
              </a:ext>
            </a:extLst>
          </p:cNvPr>
          <p:cNvCxnSpPr>
            <a:cxnSpLocks/>
            <a:stCxn id="22" idx="6"/>
            <a:endCxn id="32" idx="2"/>
          </p:cNvCxnSpPr>
          <p:nvPr/>
        </p:nvCxnSpPr>
        <p:spPr>
          <a:xfrm>
            <a:off x="1346831" y="1836669"/>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Ellipse 4">
            <a:extLst>
              <a:ext uri="{FF2B5EF4-FFF2-40B4-BE49-F238E27FC236}">
                <a16:creationId xmlns:a16="http://schemas.microsoft.com/office/drawing/2014/main" id="{C83458DE-4E3C-C03A-57BC-D129236D73A0}"/>
              </a:ext>
            </a:extLst>
          </p:cNvPr>
          <p:cNvSpPr/>
          <p:nvPr/>
        </p:nvSpPr>
        <p:spPr bwMode="auto">
          <a:xfrm>
            <a:off x="1034921" y="168071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Ellipse 40">
            <a:extLst>
              <a:ext uri="{FF2B5EF4-FFF2-40B4-BE49-F238E27FC236}">
                <a16:creationId xmlns:a16="http://schemas.microsoft.com/office/drawing/2014/main" id="{71A2A94F-0AFF-4ABC-6F8F-47D841827EDF}"/>
              </a:ext>
            </a:extLst>
          </p:cNvPr>
          <p:cNvSpPr/>
          <p:nvPr/>
        </p:nvSpPr>
        <p:spPr bwMode="auto">
          <a:xfrm>
            <a:off x="8632752" y="1747392"/>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3">
            <a:extLst>
              <a:ext uri="{FF2B5EF4-FFF2-40B4-BE49-F238E27FC236}">
                <a16:creationId xmlns:a16="http://schemas.microsoft.com/office/drawing/2014/main" id="{E5C102B9-568F-097C-C03A-C7DCFD510C8C}"/>
              </a:ext>
            </a:extLst>
          </p:cNvPr>
          <p:cNvSpPr txBox="1"/>
          <p:nvPr/>
        </p:nvSpPr>
        <p:spPr>
          <a:xfrm>
            <a:off x="4562955" y="1848071"/>
            <a:ext cx="862439" cy="338554"/>
          </a:xfrm>
          <a:prstGeom prst="rect">
            <a:avLst/>
          </a:prstGeom>
          <a:noFill/>
        </p:spPr>
        <p:txBody>
          <a:bodyPr wrap="square" rtlCol="0">
            <a:spAutoFit/>
          </a:bodyPr>
          <a:lstStyle/>
          <a:p>
            <a:r>
              <a:rPr lang="en-US" sz="1600"/>
              <a:t>1 hour</a:t>
            </a:r>
          </a:p>
        </p:txBody>
      </p:sp>
      <p:sp>
        <p:nvSpPr>
          <p:cNvPr id="26" name="TextBox 23">
            <a:extLst>
              <a:ext uri="{FF2B5EF4-FFF2-40B4-BE49-F238E27FC236}">
                <a16:creationId xmlns:a16="http://schemas.microsoft.com/office/drawing/2014/main" id="{8FFAD7D1-82ED-A0A9-9623-875DE72E7383}"/>
              </a:ext>
            </a:extLst>
          </p:cNvPr>
          <p:cNvSpPr txBox="1"/>
          <p:nvPr/>
        </p:nvSpPr>
        <p:spPr>
          <a:xfrm>
            <a:off x="6969631" y="1874864"/>
            <a:ext cx="862439" cy="338554"/>
          </a:xfrm>
          <a:prstGeom prst="rect">
            <a:avLst/>
          </a:prstGeom>
          <a:noFill/>
        </p:spPr>
        <p:txBody>
          <a:bodyPr wrap="square" rtlCol="0">
            <a:spAutoFit/>
          </a:bodyPr>
          <a:lstStyle/>
          <a:p>
            <a:r>
              <a:rPr lang="en-US" sz="1600"/>
              <a:t>3 hours</a:t>
            </a:r>
          </a:p>
        </p:txBody>
      </p:sp>
      <p:sp>
        <p:nvSpPr>
          <p:cNvPr id="28" name="TextBox 12">
            <a:extLst>
              <a:ext uri="{FF2B5EF4-FFF2-40B4-BE49-F238E27FC236}">
                <a16:creationId xmlns:a16="http://schemas.microsoft.com/office/drawing/2014/main" id="{C4D1E2E4-477D-4C9B-3F14-77F0EADB8E54}"/>
              </a:ext>
            </a:extLst>
          </p:cNvPr>
          <p:cNvSpPr txBox="1"/>
          <p:nvPr/>
        </p:nvSpPr>
        <p:spPr>
          <a:xfrm>
            <a:off x="6858058" y="1197298"/>
            <a:ext cx="1593040" cy="584775"/>
          </a:xfrm>
          <a:prstGeom prst="rect">
            <a:avLst/>
          </a:prstGeom>
          <a:noFill/>
        </p:spPr>
        <p:txBody>
          <a:bodyPr wrap="square" rtlCol="0">
            <a:spAutoFit/>
          </a:bodyPr>
          <a:lstStyle/>
          <a:p>
            <a:r>
              <a:rPr lang="en-US" sz="1600" b="1"/>
              <a:t>Lifecycle workflows</a:t>
            </a:r>
          </a:p>
        </p:txBody>
      </p:sp>
      <p:sp>
        <p:nvSpPr>
          <p:cNvPr id="29" name="Ellipse 4">
            <a:extLst>
              <a:ext uri="{FF2B5EF4-FFF2-40B4-BE49-F238E27FC236}">
                <a16:creationId xmlns:a16="http://schemas.microsoft.com/office/drawing/2014/main" id="{1BA5A849-F5E9-CABB-D662-786A7D28E19B}"/>
              </a:ext>
            </a:extLst>
          </p:cNvPr>
          <p:cNvSpPr/>
          <p:nvPr/>
        </p:nvSpPr>
        <p:spPr bwMode="auto">
          <a:xfrm>
            <a:off x="9947054" y="1687975"/>
            <a:ext cx="311910" cy="31191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3">
            <a:extLst>
              <a:ext uri="{FF2B5EF4-FFF2-40B4-BE49-F238E27FC236}">
                <a16:creationId xmlns:a16="http://schemas.microsoft.com/office/drawing/2014/main" id="{D4CD8092-B8FB-AFA2-1B3E-DD866B06389C}"/>
              </a:ext>
            </a:extLst>
          </p:cNvPr>
          <p:cNvSpPr txBox="1"/>
          <p:nvPr/>
        </p:nvSpPr>
        <p:spPr>
          <a:xfrm>
            <a:off x="9047658" y="1874864"/>
            <a:ext cx="862439" cy="338554"/>
          </a:xfrm>
          <a:prstGeom prst="rect">
            <a:avLst/>
          </a:prstGeom>
          <a:noFill/>
        </p:spPr>
        <p:txBody>
          <a:bodyPr wrap="square" rtlCol="0">
            <a:spAutoFit/>
          </a:bodyPr>
          <a:lstStyle/>
          <a:p>
            <a:r>
              <a:rPr lang="en-US" sz="1600"/>
              <a:t>1 hour</a:t>
            </a:r>
          </a:p>
        </p:txBody>
      </p:sp>
      <p:sp>
        <p:nvSpPr>
          <p:cNvPr id="31" name="TextBox 12">
            <a:extLst>
              <a:ext uri="{FF2B5EF4-FFF2-40B4-BE49-F238E27FC236}">
                <a16:creationId xmlns:a16="http://schemas.microsoft.com/office/drawing/2014/main" id="{06EA208D-9BDA-C52F-25DA-FE96EA2E6BA3}"/>
              </a:ext>
            </a:extLst>
          </p:cNvPr>
          <p:cNvSpPr txBox="1"/>
          <p:nvPr/>
        </p:nvSpPr>
        <p:spPr>
          <a:xfrm>
            <a:off x="8803158" y="1486530"/>
            <a:ext cx="1193949" cy="338554"/>
          </a:xfrm>
          <a:prstGeom prst="rect">
            <a:avLst/>
          </a:prstGeom>
          <a:noFill/>
        </p:spPr>
        <p:txBody>
          <a:bodyPr wrap="square" rtlCol="0">
            <a:spAutoFit/>
          </a:bodyPr>
          <a:lstStyle/>
          <a:p>
            <a:r>
              <a:rPr lang="en-US" sz="1600" b="1"/>
              <a:t>Close-out</a:t>
            </a:r>
          </a:p>
        </p:txBody>
      </p:sp>
      <p:sp>
        <p:nvSpPr>
          <p:cNvPr id="32" name="Ellipse 33">
            <a:extLst>
              <a:ext uri="{FF2B5EF4-FFF2-40B4-BE49-F238E27FC236}">
                <a16:creationId xmlns:a16="http://schemas.microsoft.com/office/drawing/2014/main" id="{F445E71B-B851-BA28-20F9-4F6AD2474738}"/>
              </a:ext>
            </a:extLst>
          </p:cNvPr>
          <p:cNvSpPr/>
          <p:nvPr/>
        </p:nvSpPr>
        <p:spPr bwMode="auto">
          <a:xfrm>
            <a:off x="3820343"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Ellipse 33">
            <a:extLst>
              <a:ext uri="{FF2B5EF4-FFF2-40B4-BE49-F238E27FC236}">
                <a16:creationId xmlns:a16="http://schemas.microsoft.com/office/drawing/2014/main" id="{D5A9DBCF-8C42-5262-FB1E-7408230437AF}"/>
              </a:ext>
            </a:extLst>
          </p:cNvPr>
          <p:cNvSpPr/>
          <p:nvPr/>
        </p:nvSpPr>
        <p:spPr bwMode="auto">
          <a:xfrm>
            <a:off x="5825735"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12">
            <a:extLst>
              <a:ext uri="{FF2B5EF4-FFF2-40B4-BE49-F238E27FC236}">
                <a16:creationId xmlns:a16="http://schemas.microsoft.com/office/drawing/2014/main" id="{34277DFE-678C-B10D-222B-2F7756A4A785}"/>
              </a:ext>
            </a:extLst>
          </p:cNvPr>
          <p:cNvSpPr txBox="1"/>
          <p:nvPr/>
        </p:nvSpPr>
        <p:spPr>
          <a:xfrm>
            <a:off x="4302659" y="1245694"/>
            <a:ext cx="1593040" cy="584775"/>
          </a:xfrm>
          <a:prstGeom prst="rect">
            <a:avLst/>
          </a:prstGeom>
          <a:noFill/>
        </p:spPr>
        <p:txBody>
          <a:bodyPr wrap="square" rtlCol="0">
            <a:spAutoFit/>
          </a:bodyPr>
          <a:lstStyle/>
          <a:p>
            <a:r>
              <a:rPr lang="en-US" sz="1600" b="1"/>
              <a:t>SaaS Apps provisioning</a:t>
            </a:r>
          </a:p>
        </p:txBody>
      </p:sp>
      <p:cxnSp>
        <p:nvCxnSpPr>
          <p:cNvPr id="35" name="Gerade Verbindung mit Pfeil 2">
            <a:extLst>
              <a:ext uri="{FF2B5EF4-FFF2-40B4-BE49-F238E27FC236}">
                <a16:creationId xmlns:a16="http://schemas.microsoft.com/office/drawing/2014/main" id="{8F3DC450-513C-40EB-B684-7A634ABBD7E8}"/>
              </a:ext>
            </a:extLst>
          </p:cNvPr>
          <p:cNvCxnSpPr>
            <a:cxnSpLocks/>
            <a:stCxn id="24" idx="6"/>
            <a:endCxn id="29" idx="2"/>
          </p:cNvCxnSpPr>
          <p:nvPr/>
        </p:nvCxnSpPr>
        <p:spPr>
          <a:xfrm>
            <a:off x="8803158" y="1836022"/>
            <a:ext cx="1143896" cy="7908"/>
          </a:xfrm>
          <a:prstGeom prst="straightConnector1">
            <a:avLst/>
          </a:prstGeom>
          <a:ln w="28575">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2">
            <a:extLst>
              <a:ext uri="{FF2B5EF4-FFF2-40B4-BE49-F238E27FC236}">
                <a16:creationId xmlns:a16="http://schemas.microsoft.com/office/drawing/2014/main" id="{886BB052-F1E0-864E-4E8C-726237D9E921}"/>
              </a:ext>
            </a:extLst>
          </p:cNvPr>
          <p:cNvCxnSpPr>
            <a:cxnSpLocks/>
            <a:stCxn id="32" idx="6"/>
            <a:endCxn id="33" idx="2"/>
          </p:cNvCxnSpPr>
          <p:nvPr/>
        </p:nvCxnSpPr>
        <p:spPr>
          <a:xfrm>
            <a:off x="3990749" y="1840331"/>
            <a:ext cx="183498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2">
            <a:extLst>
              <a:ext uri="{FF2B5EF4-FFF2-40B4-BE49-F238E27FC236}">
                <a16:creationId xmlns:a16="http://schemas.microsoft.com/office/drawing/2014/main" id="{B880199C-14AC-9B82-E5B3-950770937267}"/>
              </a:ext>
            </a:extLst>
          </p:cNvPr>
          <p:cNvCxnSpPr>
            <a:cxnSpLocks/>
            <a:stCxn id="33" idx="6"/>
            <a:endCxn id="24" idx="2"/>
          </p:cNvCxnSpPr>
          <p:nvPr/>
        </p:nvCxnSpPr>
        <p:spPr>
          <a:xfrm flipV="1">
            <a:off x="5996141" y="1836022"/>
            <a:ext cx="2636611" cy="4309"/>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7768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2D0B-F7BA-E42D-F0E2-A0F22EAD16D2}"/>
              </a:ext>
            </a:extLst>
          </p:cNvPr>
          <p:cNvSpPr>
            <a:spLocks noGrp="1"/>
          </p:cNvSpPr>
          <p:nvPr>
            <p:ph type="title"/>
          </p:nvPr>
        </p:nvSpPr>
        <p:spPr>
          <a:xfrm>
            <a:off x="588263" y="457200"/>
            <a:ext cx="11018520" cy="923330"/>
          </a:xfrm>
        </p:spPr>
        <p:txBody>
          <a:bodyPr>
            <a:normAutofit fontScale="90000"/>
          </a:bodyPr>
          <a:lstStyle/>
          <a:p>
            <a:r>
              <a:rPr lang="en-GB"/>
              <a:t>Microsoft </a:t>
            </a:r>
            <a:r>
              <a:rPr lang="en-GB" err="1"/>
              <a:t>Entra</a:t>
            </a:r>
            <a:r>
              <a:rPr lang="en-GB"/>
              <a:t> ID Governance features used on this scenario</a:t>
            </a:r>
            <a:br>
              <a:rPr lang="en-GB"/>
            </a:br>
            <a:endParaRPr lang="de-DE">
              <a:solidFill>
                <a:srgbClr val="0070C0"/>
              </a:solidFill>
            </a:endParaRPr>
          </a:p>
        </p:txBody>
      </p:sp>
      <p:graphicFrame>
        <p:nvGraphicFramePr>
          <p:cNvPr id="3" name="Table 3">
            <a:extLst>
              <a:ext uri="{FF2B5EF4-FFF2-40B4-BE49-F238E27FC236}">
                <a16:creationId xmlns:a16="http://schemas.microsoft.com/office/drawing/2014/main" id="{3204FD71-6160-4EA8-F4C0-3220A1A32459}"/>
              </a:ext>
            </a:extLst>
          </p:cNvPr>
          <p:cNvGraphicFramePr>
            <a:graphicFrameLocks noGrp="1"/>
          </p:cNvGraphicFramePr>
          <p:nvPr/>
        </p:nvGraphicFramePr>
        <p:xfrm>
          <a:off x="588263" y="1460543"/>
          <a:ext cx="11088264" cy="4038600"/>
        </p:xfrm>
        <a:graphic>
          <a:graphicData uri="http://schemas.openxmlformats.org/drawingml/2006/table">
            <a:tbl>
              <a:tblPr firstRow="1" bandRow="1">
                <a:tableStyleId>{3B4B98B0-60AC-42C2-AFA5-B58CD77FA1E5}</a:tableStyleId>
              </a:tblPr>
              <a:tblGrid>
                <a:gridCol w="2600173">
                  <a:extLst>
                    <a:ext uri="{9D8B030D-6E8A-4147-A177-3AD203B41FA5}">
                      <a16:colId xmlns:a16="http://schemas.microsoft.com/office/drawing/2014/main" val="4039506950"/>
                    </a:ext>
                  </a:extLst>
                </a:gridCol>
                <a:gridCol w="5780119">
                  <a:extLst>
                    <a:ext uri="{9D8B030D-6E8A-4147-A177-3AD203B41FA5}">
                      <a16:colId xmlns:a16="http://schemas.microsoft.com/office/drawing/2014/main" val="877387242"/>
                    </a:ext>
                  </a:extLst>
                </a:gridCol>
                <a:gridCol w="1353986">
                  <a:extLst>
                    <a:ext uri="{9D8B030D-6E8A-4147-A177-3AD203B41FA5}">
                      <a16:colId xmlns:a16="http://schemas.microsoft.com/office/drawing/2014/main" val="3837982284"/>
                    </a:ext>
                  </a:extLst>
                </a:gridCol>
                <a:gridCol w="1353986">
                  <a:extLst>
                    <a:ext uri="{9D8B030D-6E8A-4147-A177-3AD203B41FA5}">
                      <a16:colId xmlns:a16="http://schemas.microsoft.com/office/drawing/2014/main" val="1589021627"/>
                    </a:ext>
                  </a:extLst>
                </a:gridCol>
              </a:tblGrid>
              <a:tr h="370840">
                <a:tc>
                  <a:txBody>
                    <a:bodyPr/>
                    <a:lstStyle/>
                    <a:p>
                      <a:r>
                        <a:rPr lang="en-GB" sz="1600"/>
                        <a:t>Feature</a:t>
                      </a:r>
                      <a:endParaRPr lang="de-DE" sz="1600"/>
                    </a:p>
                  </a:txBody>
                  <a:tcPr/>
                </a:tc>
                <a:tc>
                  <a:txBody>
                    <a:bodyPr/>
                    <a:lstStyle/>
                    <a:p>
                      <a:r>
                        <a:rPr lang="en-GB" sz="1600"/>
                        <a:t>Description</a:t>
                      </a:r>
                      <a:endParaRPr lang="de-DE" sz="1600"/>
                    </a:p>
                  </a:txBody>
                  <a:tcPr/>
                </a:tc>
                <a:tc>
                  <a:txBody>
                    <a:bodyPr/>
                    <a:lstStyle/>
                    <a:p>
                      <a:r>
                        <a:rPr lang="en-US" sz="1600" noProof="0"/>
                        <a:t>Stage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a:t>Microsoft Entra ID Governance SKU</a:t>
                      </a:r>
                    </a:p>
                    <a:p>
                      <a:endParaRPr lang="en-US" sz="1600" noProof="0"/>
                    </a:p>
                  </a:txBody>
                  <a:tcPr/>
                </a:tc>
                <a:extLst>
                  <a:ext uri="{0D108BD9-81ED-4DB2-BD59-A6C34878D82A}">
                    <a16:rowId xmlns:a16="http://schemas.microsoft.com/office/drawing/2014/main" val="20906963"/>
                  </a:ext>
                </a:extLst>
              </a:tr>
              <a:tr h="23423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u="sng" kern="1200">
                          <a:solidFill>
                            <a:schemeClr val="tx1"/>
                          </a:solidFill>
                          <a:effectLst/>
                          <a:latin typeface="+mn-lt"/>
                          <a:ea typeface="+mn-ea"/>
                          <a:cs typeface="+mn-cs"/>
                          <a:hlinkClick r:id="rId3"/>
                        </a:rPr>
                        <a:t>Lifecycle Workflows (LCW) J/M/L</a:t>
                      </a:r>
                      <a:endParaRPr lang="de-DE" sz="1600" b="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t>Enables you to create workflows to automate key onboarding and offboarding tasks to manage your users' lifecycle at scale.</a:t>
                      </a:r>
                      <a:endParaRPr lang="de-DE" sz="16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a:t>General Availability</a:t>
                      </a:r>
                      <a:endParaRPr lang="de-DE" sz="1600"/>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de-DE" sz="1600"/>
                        <a:t>Yes</a:t>
                      </a:r>
                    </a:p>
                  </a:txBody>
                  <a:tcPr/>
                </a:tc>
                <a:extLst>
                  <a:ext uri="{0D108BD9-81ED-4DB2-BD59-A6C34878D82A}">
                    <a16:rowId xmlns:a16="http://schemas.microsoft.com/office/drawing/2014/main" val="1653969059"/>
                  </a:ext>
                </a:extLst>
              </a:tr>
              <a:tr h="234235">
                <a:tc>
                  <a:txBody>
                    <a:bodyPr/>
                    <a:lstStyle/>
                    <a:p>
                      <a:r>
                        <a:rPr lang="en-US" sz="1600" b="0" i="0" kern="1200">
                          <a:solidFill>
                            <a:schemeClr val="tx1"/>
                          </a:solidFill>
                          <a:effectLst/>
                          <a:latin typeface="+mn-lt"/>
                          <a:ea typeface="+mn-ea"/>
                          <a:cs typeface="+mn-cs"/>
                          <a:hlinkClick r:id="rId4"/>
                        </a:rPr>
                        <a:t>LCW + Custom Extensions (Logic Apps)</a:t>
                      </a:r>
                      <a:endParaRPr lang="en-GB" sz="1600" b="0"/>
                    </a:p>
                  </a:txBody>
                  <a:tcPr/>
                </a:tc>
                <a:tc>
                  <a:txBody>
                    <a:bodyPr/>
                    <a:lstStyle/>
                    <a:p>
                      <a:r>
                        <a:rPr lang="en-US" sz="1600" b="0" i="0" kern="1200">
                          <a:solidFill>
                            <a:schemeClr val="tx1"/>
                          </a:solidFill>
                          <a:effectLst/>
                          <a:latin typeface="+mn-lt"/>
                          <a:ea typeface="+mn-ea"/>
                          <a:cs typeface="+mn-cs"/>
                        </a:rPr>
                        <a:t>Lifecycle Workflows can be used to trigger custom tasks via an extension to Azure Logic Apps.</a:t>
                      </a:r>
                      <a:endParaRPr lang="en-GB" sz="1600" b="0" i="0" kern="1200">
                        <a:solidFill>
                          <a:schemeClr val="tx1"/>
                        </a:solidFill>
                        <a:effectLst/>
                        <a:latin typeface="+mn-lt"/>
                        <a:ea typeface="+mn-ea"/>
                        <a:cs typeface="+mn-cs"/>
                      </a:endParaRPr>
                    </a:p>
                  </a:txBody>
                  <a:tcPr/>
                </a:tc>
                <a:tc>
                  <a:txBody>
                    <a:bodyPr/>
                    <a:lstStyle/>
                    <a:p>
                      <a:r>
                        <a:rPr lang="en-GB" sz="1600" b="0" i="0" kern="1200">
                          <a:solidFill>
                            <a:schemeClr val="tx1"/>
                          </a:solidFill>
                          <a:effectLst/>
                          <a:latin typeface="+mn-lt"/>
                          <a:ea typeface="+mn-ea"/>
                          <a:cs typeface="+mn-cs"/>
                        </a:rPr>
                        <a:t>General Availability</a:t>
                      </a:r>
                    </a:p>
                  </a:txBody>
                  <a:tcPr/>
                </a:tc>
                <a:tc>
                  <a:txBody>
                    <a:bodyPr/>
                    <a:lstStyle/>
                    <a:p>
                      <a:pPr algn="ctr"/>
                      <a:r>
                        <a:rPr lang="en-GB" sz="1600" b="0" i="0" kern="1200">
                          <a:solidFill>
                            <a:schemeClr val="tx1"/>
                          </a:solidFill>
                          <a:effectLst/>
                          <a:latin typeface="+mn-lt"/>
                          <a:ea typeface="+mn-ea"/>
                          <a:cs typeface="+mn-cs"/>
                        </a:rPr>
                        <a:t>Yes</a:t>
                      </a:r>
                    </a:p>
                  </a:txBody>
                  <a:tcPr/>
                </a:tc>
                <a:extLst>
                  <a:ext uri="{0D108BD9-81ED-4DB2-BD59-A6C34878D82A}">
                    <a16:rowId xmlns:a16="http://schemas.microsoft.com/office/drawing/2014/main" val="3622530483"/>
                  </a:ext>
                </a:extLst>
              </a:tr>
              <a:tr h="234235">
                <a:tc>
                  <a:txBody>
                    <a:bodyPr/>
                    <a:lstStyle/>
                    <a:p>
                      <a:r>
                        <a:rPr lang="en-GB" sz="1600" b="0">
                          <a:hlinkClick r:id="rId5"/>
                        </a:rPr>
                        <a:t>HR Driven Provisioning</a:t>
                      </a:r>
                      <a:endParaRPr lang="en-GB" sz="1600" b="0"/>
                    </a:p>
                  </a:txBody>
                  <a:tcPr/>
                </a:tc>
                <a:tc>
                  <a:txBody>
                    <a:bodyPr/>
                    <a:lstStyle/>
                    <a:p>
                      <a:r>
                        <a:rPr lang="en-US" sz="1600" b="0" i="0" kern="1200">
                          <a:solidFill>
                            <a:schemeClr val="tx1"/>
                          </a:solidFill>
                          <a:effectLst/>
                          <a:latin typeface="+mn-lt"/>
                          <a:ea typeface="+mn-ea"/>
                          <a:cs typeface="+mn-cs"/>
                        </a:rPr>
                        <a:t>HR driven provisioning is the process of creating digital identities based on a human resources system. </a:t>
                      </a:r>
                      <a:endParaRPr lang="en-GB" sz="1600" b="0" i="0" kern="120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i="0" kern="1200">
                          <a:solidFill>
                            <a:schemeClr val="tx1"/>
                          </a:solidFill>
                          <a:effectLst/>
                          <a:latin typeface="+mn-lt"/>
                          <a:ea typeface="+mn-ea"/>
                          <a:cs typeface="+mn-cs"/>
                        </a:rPr>
                        <a:t>General Availability</a:t>
                      </a:r>
                    </a:p>
                    <a:p>
                      <a:endParaRPr lang="en-GB" sz="1600" b="0" i="0" kern="1200">
                        <a:solidFill>
                          <a:schemeClr val="tx1"/>
                        </a:solidFill>
                        <a:effectLst/>
                        <a:latin typeface="+mn-lt"/>
                        <a:ea typeface="+mn-ea"/>
                        <a:cs typeface="+mn-cs"/>
                      </a:endParaRPr>
                    </a:p>
                  </a:txBody>
                  <a:tcPr/>
                </a:tc>
                <a:tc>
                  <a:txBody>
                    <a:bodyPr/>
                    <a:lstStyle/>
                    <a:p>
                      <a:pPr algn="ctr"/>
                      <a:r>
                        <a:rPr lang="en-GB" sz="1600" b="0" i="0" kern="1200">
                          <a:solidFill>
                            <a:schemeClr val="tx1"/>
                          </a:solidFill>
                          <a:effectLst/>
                          <a:latin typeface="+mn-lt"/>
                          <a:ea typeface="+mn-ea"/>
                          <a:cs typeface="+mn-cs"/>
                        </a:rPr>
                        <a:t>No</a:t>
                      </a:r>
                    </a:p>
                  </a:txBody>
                  <a:tcPr/>
                </a:tc>
                <a:extLst>
                  <a:ext uri="{0D108BD9-81ED-4DB2-BD59-A6C34878D82A}">
                    <a16:rowId xmlns:a16="http://schemas.microsoft.com/office/drawing/2014/main" val="286419124"/>
                  </a:ext>
                </a:extLst>
              </a:tr>
              <a:tr h="234235">
                <a:tc>
                  <a:txBody>
                    <a:bodyPr/>
                    <a:lstStyle/>
                    <a:p>
                      <a:r>
                        <a:rPr lang="en-GB" sz="1600" b="0">
                          <a:hlinkClick r:id="rId6"/>
                        </a:rPr>
                        <a:t>API-driven inbound provisioning </a:t>
                      </a:r>
                      <a:endParaRPr lang="en-GB" sz="1600" b="0"/>
                    </a:p>
                  </a:txBody>
                  <a:tcPr/>
                </a:tc>
                <a:tc>
                  <a:txBody>
                    <a:bodyPr/>
                    <a:lstStyle/>
                    <a:p>
                      <a:r>
                        <a:rPr lang="en-US" sz="1600" b="0" i="0" kern="1200">
                          <a:solidFill>
                            <a:schemeClr val="tx1"/>
                          </a:solidFill>
                          <a:effectLst/>
                          <a:latin typeface="+mn-lt"/>
                          <a:ea typeface="+mn-ea"/>
                          <a:cs typeface="+mn-cs"/>
                        </a:rPr>
                        <a:t>API-driven inbound provisioning, the Azure AD provisioning service now supports integration with any system of record. </a:t>
                      </a:r>
                      <a:endParaRPr lang="en-GB" sz="1600" b="0" i="0" kern="1200">
                        <a:solidFill>
                          <a:schemeClr val="tx1"/>
                        </a:solidFill>
                        <a:effectLst/>
                        <a:latin typeface="+mn-lt"/>
                        <a:ea typeface="+mn-ea"/>
                        <a:cs typeface="+mn-cs"/>
                      </a:endParaRPr>
                    </a:p>
                  </a:txBody>
                  <a:tcPr/>
                </a:tc>
                <a:tc>
                  <a:txBody>
                    <a:bodyPr/>
                    <a:lstStyle/>
                    <a:p>
                      <a:r>
                        <a:rPr lang="en-GB" sz="1600" b="0" i="0" kern="1200">
                          <a:solidFill>
                            <a:schemeClr val="tx1"/>
                          </a:solidFill>
                          <a:effectLst/>
                          <a:latin typeface="+mn-lt"/>
                          <a:ea typeface="+mn-ea"/>
                          <a:cs typeface="+mn-cs"/>
                        </a:rPr>
                        <a:t>Public Preview</a:t>
                      </a:r>
                    </a:p>
                  </a:txBody>
                  <a:tcPr/>
                </a:tc>
                <a:tc>
                  <a:txBody>
                    <a:bodyPr/>
                    <a:lstStyle/>
                    <a:p>
                      <a:pPr algn="ctr"/>
                      <a:r>
                        <a:rPr lang="en-GB" sz="1600" b="0" i="0" kern="1200">
                          <a:solidFill>
                            <a:schemeClr val="tx1"/>
                          </a:solidFill>
                          <a:effectLst/>
                          <a:latin typeface="+mn-lt"/>
                          <a:ea typeface="+mn-ea"/>
                          <a:cs typeface="+mn-cs"/>
                        </a:rPr>
                        <a:t>No</a:t>
                      </a:r>
                    </a:p>
                  </a:txBody>
                  <a:tcPr/>
                </a:tc>
                <a:extLst>
                  <a:ext uri="{0D108BD9-81ED-4DB2-BD59-A6C34878D82A}">
                    <a16:rowId xmlns:a16="http://schemas.microsoft.com/office/drawing/2014/main" val="1769060835"/>
                  </a:ext>
                </a:extLst>
              </a:tr>
              <a:tr h="234235">
                <a:tc>
                  <a:txBody>
                    <a:bodyPr/>
                    <a:lstStyle/>
                    <a:p>
                      <a:r>
                        <a:rPr lang="en-GB" sz="1600" b="0">
                          <a:hlinkClick r:id="rId7"/>
                        </a:rPr>
                        <a:t>App provisioning</a:t>
                      </a:r>
                      <a:endParaRPr lang="en-GB" sz="1600" b="0"/>
                    </a:p>
                  </a:txBody>
                  <a:tcPr/>
                </a:tc>
                <a:tc>
                  <a:txBody>
                    <a:bodyPr/>
                    <a:lstStyle/>
                    <a:p>
                      <a:r>
                        <a:rPr lang="en-US" sz="1600" b="0" i="0" kern="1200">
                          <a:solidFill>
                            <a:schemeClr val="tx1"/>
                          </a:solidFill>
                          <a:effectLst/>
                          <a:latin typeface="+mn-lt"/>
                          <a:ea typeface="+mn-ea"/>
                          <a:cs typeface="+mn-cs"/>
                        </a:rPr>
                        <a:t>Azure AD application provisioning refers to automatically creating user identities and roles in the applications that users need access to</a:t>
                      </a:r>
                      <a:endParaRPr lang="en-GB" sz="1600" b="0" i="0" kern="120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i="0" kern="1200">
                          <a:solidFill>
                            <a:schemeClr val="tx1"/>
                          </a:solidFill>
                          <a:effectLst/>
                          <a:latin typeface="+mn-lt"/>
                          <a:ea typeface="+mn-ea"/>
                          <a:cs typeface="+mn-cs"/>
                        </a:rPr>
                        <a:t>General Availability</a:t>
                      </a:r>
                    </a:p>
                    <a:p>
                      <a:endParaRPr lang="en-GB" sz="1600" b="0" i="0" kern="1200">
                        <a:solidFill>
                          <a:schemeClr val="tx1"/>
                        </a:solidFill>
                        <a:effectLst/>
                        <a:latin typeface="+mn-lt"/>
                        <a:ea typeface="+mn-ea"/>
                        <a:cs typeface="+mn-cs"/>
                      </a:endParaRPr>
                    </a:p>
                  </a:txBody>
                  <a:tcPr/>
                </a:tc>
                <a:tc>
                  <a:txBody>
                    <a:bodyPr/>
                    <a:lstStyle/>
                    <a:p>
                      <a:pPr algn="ctr"/>
                      <a:r>
                        <a:rPr lang="en-GB" sz="1600" b="0" i="0" kern="1200">
                          <a:solidFill>
                            <a:schemeClr val="tx1"/>
                          </a:solidFill>
                          <a:effectLst/>
                          <a:latin typeface="+mn-lt"/>
                          <a:ea typeface="+mn-ea"/>
                          <a:cs typeface="+mn-cs"/>
                        </a:rPr>
                        <a:t>No</a:t>
                      </a:r>
                    </a:p>
                  </a:txBody>
                  <a:tcPr/>
                </a:tc>
                <a:extLst>
                  <a:ext uri="{0D108BD9-81ED-4DB2-BD59-A6C34878D82A}">
                    <a16:rowId xmlns:a16="http://schemas.microsoft.com/office/drawing/2014/main" val="3021730542"/>
                  </a:ext>
                </a:extLst>
              </a:tr>
            </a:tbl>
          </a:graphicData>
        </a:graphic>
      </p:graphicFrame>
      <p:sp>
        <p:nvSpPr>
          <p:cNvPr id="7" name="TextBox 6">
            <a:extLst>
              <a:ext uri="{FF2B5EF4-FFF2-40B4-BE49-F238E27FC236}">
                <a16:creationId xmlns:a16="http://schemas.microsoft.com/office/drawing/2014/main" id="{05F7F378-4395-57AD-DE61-FEBC454155A6}"/>
              </a:ext>
            </a:extLst>
          </p:cNvPr>
          <p:cNvSpPr txBox="1"/>
          <p:nvPr/>
        </p:nvSpPr>
        <p:spPr>
          <a:xfrm>
            <a:off x="588263" y="6185356"/>
            <a:ext cx="4477723" cy="430887"/>
          </a:xfrm>
          <a:prstGeom prst="rect">
            <a:avLst/>
          </a:prstGeom>
          <a:noFill/>
        </p:spPr>
        <p:txBody>
          <a:bodyPr wrap="square" lIns="0" tIns="0" rIns="0" bIns="0" rtlCol="0">
            <a:spAutoFit/>
          </a:bodyPr>
          <a:lstStyle/>
          <a:p>
            <a:r>
              <a:rPr lang="en-GB" sz="1400" b="1"/>
              <a:t>Source</a:t>
            </a:r>
            <a:endParaRPr lang="en-GB" sz="1400"/>
          </a:p>
          <a:p>
            <a:r>
              <a:rPr lang="pt-BR" sz="1400">
                <a:hlinkClick r:id="rId8"/>
              </a:rPr>
              <a:t>Microsoft Entra ID Governance licensing fundamentals</a:t>
            </a:r>
            <a:endParaRPr lang="de-DE" sz="1400"/>
          </a:p>
        </p:txBody>
      </p:sp>
    </p:spTree>
    <p:extLst>
      <p:ext uri="{BB962C8B-B14F-4D97-AF65-F5344CB8AC3E}">
        <p14:creationId xmlns:p14="http://schemas.microsoft.com/office/powerpoint/2010/main" val="23788468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591679"/>
            <a:ext cx="6359526" cy="334515"/>
          </a:xfrm>
        </p:spPr>
        <p:txBody>
          <a:bodyPr/>
          <a:lstStyle/>
          <a:p>
            <a:r>
              <a:rPr lang="en-US" sz="2400"/>
              <a:t>Microsoft Entra ID Governance</a:t>
            </a:r>
          </a:p>
        </p:txBody>
      </p:sp>
      <p:sp>
        <p:nvSpPr>
          <p:cNvPr id="3" name="Text Placeholder 2">
            <a:extLst>
              <a:ext uri="{FF2B5EF4-FFF2-40B4-BE49-F238E27FC236}">
                <a16:creationId xmlns:a16="http://schemas.microsoft.com/office/drawing/2014/main" id="{8C3F8CE0-B741-41ED-A76C-465371BF9AD4}"/>
              </a:ext>
            </a:extLst>
          </p:cNvPr>
          <p:cNvSpPr>
            <a:spLocks noGrp="1"/>
          </p:cNvSpPr>
          <p:nvPr>
            <p:ph type="body" sz="quarter" idx="12"/>
          </p:nvPr>
        </p:nvSpPr>
        <p:spPr>
          <a:xfrm>
            <a:off x="584200" y="4781550"/>
            <a:ext cx="6495574" cy="338554"/>
          </a:xfrm>
        </p:spPr>
        <p:txBody>
          <a:bodyPr/>
          <a:lstStyle/>
          <a:p>
            <a:r>
              <a:rPr lang="en-US"/>
              <a:t>&lt;&lt;Subtitle or speaker name&gt;&gt;</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84200" y="2969777"/>
            <a:ext cx="6495574"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Employee Lifecycle Automation</a:t>
            </a:r>
          </a:p>
        </p:txBody>
      </p:sp>
      <p:sp>
        <p:nvSpPr>
          <p:cNvPr id="5" name="Title 1">
            <a:extLst>
              <a:ext uri="{FF2B5EF4-FFF2-40B4-BE49-F238E27FC236}">
                <a16:creationId xmlns:a16="http://schemas.microsoft.com/office/drawing/2014/main" id="{9972CDB9-4FA0-53F3-3FF0-6DAECD209AC9}"/>
              </a:ext>
            </a:extLst>
          </p:cNvPr>
          <p:cNvSpPr txBox="1">
            <a:spLocks/>
          </p:cNvSpPr>
          <p:nvPr/>
        </p:nvSpPr>
        <p:spPr>
          <a:xfrm>
            <a:off x="584200" y="3439154"/>
            <a:ext cx="8734612"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t>Proof of concept deployment</a:t>
            </a:r>
          </a:p>
        </p:txBody>
      </p:sp>
    </p:spTree>
    <p:extLst>
      <p:ext uri="{BB962C8B-B14F-4D97-AF65-F5344CB8AC3E}">
        <p14:creationId xmlns:p14="http://schemas.microsoft.com/office/powerpoint/2010/main" val="14311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812D5-EEA4-29F3-1D56-3A32C7C28B35}"/>
              </a:ext>
            </a:extLst>
          </p:cNvPr>
          <p:cNvSpPr>
            <a:spLocks noGrp="1"/>
          </p:cNvSpPr>
          <p:nvPr>
            <p:ph type="title"/>
          </p:nvPr>
        </p:nvSpPr>
        <p:spPr/>
        <p:txBody>
          <a:bodyPr wrap="square" anchor="t">
            <a:normAutofit/>
          </a:bodyPr>
          <a:lstStyle/>
          <a:p>
            <a:r>
              <a:rPr lang="en-US"/>
              <a:t>Introduction</a:t>
            </a:r>
          </a:p>
        </p:txBody>
      </p:sp>
      <p:sp>
        <p:nvSpPr>
          <p:cNvPr id="3" name="Content Placeholder 2">
            <a:extLst>
              <a:ext uri="{FF2B5EF4-FFF2-40B4-BE49-F238E27FC236}">
                <a16:creationId xmlns:a16="http://schemas.microsoft.com/office/drawing/2014/main" id="{0E7806C8-92EB-5C15-1D1C-DDD5AFBB8093}"/>
              </a:ext>
            </a:extLst>
          </p:cNvPr>
          <p:cNvSpPr>
            <a:spLocks noGrp="1"/>
          </p:cNvSpPr>
          <p:nvPr>
            <p:ph type="body" sz="quarter" idx="10"/>
          </p:nvPr>
        </p:nvSpPr>
        <p:spPr>
          <a:xfrm>
            <a:off x="584200" y="1435100"/>
            <a:ext cx="5211763" cy="4051300"/>
          </a:xfrm>
        </p:spPr>
        <p:txBody>
          <a:bodyPr wrap="square">
            <a:normAutofit/>
          </a:bodyPr>
          <a:lstStyle/>
          <a:p>
            <a:pPr>
              <a:lnSpc>
                <a:spcPct val="90000"/>
              </a:lnSpc>
            </a:pPr>
            <a:r>
              <a:rPr lang="en-US" sz="2000"/>
              <a:t>Historically, the IT staff has heavily relied on inconsistent  processes to manage the creation, updating, and deletion of employees and their data within their identity providers.</a:t>
            </a:r>
          </a:p>
          <a:p>
            <a:pPr>
              <a:lnSpc>
                <a:spcPct val="90000"/>
              </a:lnSpc>
            </a:pPr>
            <a:endParaRPr lang="en-US" sz="2000"/>
          </a:p>
          <a:p>
            <a:pPr>
              <a:lnSpc>
                <a:spcPct val="90000"/>
              </a:lnSpc>
            </a:pPr>
            <a:r>
              <a:rPr lang="en-US" sz="2000"/>
              <a:t>Unfortunately, this traditional approach has posed several challenges, particularly when it comes to ensuring timely and accurate access provisioning.</a:t>
            </a:r>
          </a:p>
          <a:p>
            <a:pPr>
              <a:lnSpc>
                <a:spcPct val="90000"/>
              </a:lnSpc>
            </a:pPr>
            <a:endParaRPr lang="en-US" sz="2000"/>
          </a:p>
        </p:txBody>
      </p:sp>
    </p:spTree>
    <p:extLst>
      <p:ext uri="{BB962C8B-B14F-4D97-AF65-F5344CB8AC3E}">
        <p14:creationId xmlns:p14="http://schemas.microsoft.com/office/powerpoint/2010/main" val="29637454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D89F5-6DBB-A156-BDEC-85FF95E29370}"/>
              </a:ext>
            </a:extLst>
          </p:cNvPr>
          <p:cNvSpPr>
            <a:spLocks noGrp="1"/>
          </p:cNvSpPr>
          <p:nvPr>
            <p:ph type="title"/>
          </p:nvPr>
        </p:nvSpPr>
        <p:spPr>
          <a:xfrm>
            <a:off x="838200" y="557189"/>
            <a:ext cx="3966463" cy="5571900"/>
          </a:xfrm>
        </p:spPr>
        <p:txBody>
          <a:bodyPr vert="horz" lIns="91440" tIns="45720" rIns="91440" bIns="45720" rtlCol="0" anchor="ctr">
            <a:normAutofit/>
          </a:bodyPr>
          <a:lstStyle/>
          <a:p>
            <a:r>
              <a:rPr lang="en-US" sz="2100" kern="1200">
                <a:solidFill>
                  <a:schemeClr val="tx1"/>
                </a:solidFill>
                <a:latin typeface="+mj-lt"/>
                <a:ea typeface="+mj-ea"/>
                <a:cs typeface="+mj-cs"/>
              </a:rPr>
              <a:t>To address these issues and streamline the employee identity management process, organizations are increasingly adopting modern solutions and automated approaches. </a:t>
            </a:r>
            <a:br>
              <a:rPr lang="en-US" sz="2100" kern="1200">
                <a:solidFill>
                  <a:schemeClr val="tx1"/>
                </a:solidFill>
                <a:latin typeface="+mj-lt"/>
                <a:ea typeface="+mj-ea"/>
                <a:cs typeface="+mj-cs"/>
              </a:rPr>
            </a:br>
            <a:br>
              <a:rPr lang="en-US" sz="2100" kern="1200">
                <a:solidFill>
                  <a:schemeClr val="tx1"/>
                </a:solidFill>
                <a:latin typeface="+mj-lt"/>
                <a:ea typeface="+mj-ea"/>
                <a:cs typeface="+mj-cs"/>
              </a:rPr>
            </a:br>
            <a:br>
              <a:rPr lang="en-US" sz="2100" kern="1200">
                <a:solidFill>
                  <a:schemeClr val="tx1"/>
                </a:solidFill>
                <a:latin typeface="+mj-lt"/>
                <a:ea typeface="+mj-ea"/>
                <a:cs typeface="+mj-cs"/>
              </a:rPr>
            </a:br>
            <a:r>
              <a:rPr lang="en-US" sz="2100" kern="1200">
                <a:solidFill>
                  <a:schemeClr val="tx1"/>
                </a:solidFill>
                <a:latin typeface="+mj-lt"/>
                <a:ea typeface="+mj-ea"/>
                <a:cs typeface="+mj-cs"/>
              </a:rPr>
              <a:t>By leveraging advanced identity management systems and technologies, the IT staff can overcome the limitations of manual procedures and enhance efficiency.</a:t>
            </a:r>
            <a:br>
              <a:rPr lang="en-US" sz="2100" kern="1200">
                <a:solidFill>
                  <a:schemeClr val="tx1"/>
                </a:solidFill>
                <a:latin typeface="+mj-lt"/>
                <a:ea typeface="+mj-ea"/>
                <a:cs typeface="+mj-cs"/>
              </a:rPr>
            </a:br>
            <a:endParaRPr lang="en-US" sz="2100" kern="1200">
              <a:solidFill>
                <a:schemeClr val="tx1"/>
              </a:solidFill>
              <a:latin typeface="+mj-lt"/>
              <a:ea typeface="+mj-ea"/>
              <a:cs typeface="+mj-cs"/>
            </a:endParaRPr>
          </a:p>
        </p:txBody>
      </p:sp>
      <p:pic>
        <p:nvPicPr>
          <p:cNvPr id="6" name="Picture 5" descr="A diagram of identity with text and icons&#10;&#10;Description automatically generated">
            <a:extLst>
              <a:ext uri="{FF2B5EF4-FFF2-40B4-BE49-F238E27FC236}">
                <a16:creationId xmlns:a16="http://schemas.microsoft.com/office/drawing/2014/main" id="{37153B15-6360-1C20-A09E-390BE577E3A3}"/>
              </a:ext>
            </a:extLst>
          </p:cNvPr>
          <p:cNvPicPr>
            <a:picLocks noChangeAspect="1"/>
          </p:cNvPicPr>
          <p:nvPr/>
        </p:nvPicPr>
        <p:blipFill>
          <a:blip r:embed="rId2"/>
          <a:stretch>
            <a:fillRect/>
          </a:stretch>
        </p:blipFill>
        <p:spPr>
          <a:xfrm>
            <a:off x="5176911" y="821539"/>
            <a:ext cx="6833848" cy="5381654"/>
          </a:xfrm>
          <a:prstGeom prst="rect">
            <a:avLst/>
          </a:prstGeom>
        </p:spPr>
      </p:pic>
    </p:spTree>
    <p:extLst>
      <p:ext uri="{BB962C8B-B14F-4D97-AF65-F5344CB8AC3E}">
        <p14:creationId xmlns:p14="http://schemas.microsoft.com/office/powerpoint/2010/main" val="23828955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BF5D-063B-40FD-64CF-0BFA52E97AE4}"/>
              </a:ext>
            </a:extLst>
          </p:cNvPr>
          <p:cNvSpPr>
            <a:spLocks noGrp="1"/>
          </p:cNvSpPr>
          <p:nvPr>
            <p:ph type="title"/>
          </p:nvPr>
        </p:nvSpPr>
        <p:spPr>
          <a:xfrm>
            <a:off x="586390" y="457200"/>
            <a:ext cx="11018520" cy="430887"/>
          </a:xfrm>
        </p:spPr>
        <p:txBody>
          <a:bodyPr/>
          <a:lstStyle/>
          <a:p>
            <a:r>
              <a:rPr lang="en-US" sz="2800"/>
              <a:t>Key benefits from using Microsoft Entra ID Governance</a:t>
            </a:r>
          </a:p>
        </p:txBody>
      </p:sp>
      <p:sp>
        <p:nvSpPr>
          <p:cNvPr id="3" name="Text Placeholder 2">
            <a:extLst>
              <a:ext uri="{FF2B5EF4-FFF2-40B4-BE49-F238E27FC236}">
                <a16:creationId xmlns:a16="http://schemas.microsoft.com/office/drawing/2014/main" id="{5788A6C1-5621-79DA-89CD-A8F3E61A40AB}"/>
              </a:ext>
            </a:extLst>
          </p:cNvPr>
          <p:cNvSpPr>
            <a:spLocks noGrp="1"/>
          </p:cNvSpPr>
          <p:nvPr>
            <p:ph type="body" sz="quarter" idx="10"/>
          </p:nvPr>
        </p:nvSpPr>
        <p:spPr>
          <a:xfrm>
            <a:off x="586390" y="1434370"/>
            <a:ext cx="11018520" cy="4370427"/>
          </a:xfrm>
        </p:spPr>
        <p:txBody>
          <a:bodyPr/>
          <a:lstStyle/>
          <a:p>
            <a:pPr rtl="0">
              <a:buFont typeface="Arial" panose="020B0604020202020204" pitchFamily="34" charset="0"/>
              <a:buChar char="•"/>
            </a:pPr>
            <a:r>
              <a:rPr lang="en-US" sz="2000" b="1"/>
              <a:t>Increased user productivity: </a:t>
            </a:r>
            <a:r>
              <a:rPr lang="en-US" sz="2000"/>
              <a:t>Typically, new hires undergo a two-week onboarding process to acquire access to essential resources. Microsoft Entra ID governance can this wait is significantly shortened. Through streamlined automation of the entire lifecycle, from initial provisioning to granting application access, the onboarding process becomes expedited and efficient</a:t>
            </a:r>
          </a:p>
          <a:p>
            <a:pPr rtl="0">
              <a:buFont typeface="Arial" panose="020B0604020202020204" pitchFamily="34" charset="0"/>
              <a:buChar char="•"/>
            </a:pPr>
            <a:endParaRPr lang="en-US" sz="2000"/>
          </a:p>
          <a:p>
            <a:pPr rtl="0">
              <a:buFont typeface="Arial" panose="020B0604020202020204" pitchFamily="34" charset="0"/>
              <a:buChar char="•"/>
            </a:pPr>
            <a:r>
              <a:rPr lang="en-US" sz="2000" b="1"/>
              <a:t>Cost savings:</a:t>
            </a:r>
            <a:r>
              <a:rPr lang="en-US" sz="2000"/>
              <a:t> Through the automation of user lifecycles and the elimination of manual or disconnected tasks, IT administrators can redirect their attention towards more critical priorities</a:t>
            </a:r>
          </a:p>
          <a:p>
            <a:pPr rtl="0">
              <a:buFont typeface="Arial" panose="020B0604020202020204" pitchFamily="34" charset="0"/>
              <a:buChar char="•"/>
            </a:pPr>
            <a:endParaRPr lang="en-US" sz="2000"/>
          </a:p>
          <a:p>
            <a:pPr rtl="0">
              <a:buFont typeface="Arial" panose="020B0604020202020204" pitchFamily="34" charset="0"/>
              <a:buChar char="•"/>
            </a:pPr>
            <a:r>
              <a:rPr lang="en-US" sz="2000" b="1"/>
              <a:t>Increased Security: </a:t>
            </a:r>
            <a:r>
              <a:rPr lang="en-US" sz="2000"/>
              <a:t>Streamline the automation of user departures, application access revocation, team and group removal as well as management of the lifecycle of guest accounts</a:t>
            </a:r>
          </a:p>
          <a:p>
            <a:pPr rtl="0">
              <a:buFont typeface="Arial" panose="020B0604020202020204" pitchFamily="34" charset="0"/>
              <a:buChar char="•"/>
            </a:pPr>
            <a:endParaRPr lang="en-US" sz="2000"/>
          </a:p>
          <a:p>
            <a:pPr rtl="0">
              <a:buFont typeface="Arial" panose="020B0604020202020204" pitchFamily="34" charset="0"/>
              <a:buChar char="•"/>
            </a:pPr>
            <a:r>
              <a:rPr lang="en-US" sz="2000" b="1"/>
              <a:t>Compliance:  </a:t>
            </a:r>
            <a:r>
              <a:rPr lang="en-US" sz="2000"/>
              <a:t>Adhering to compliance regulations is crucial for organizations. Implementing a robust identity lifecycle greatly aids in meeting these requirements</a:t>
            </a:r>
          </a:p>
        </p:txBody>
      </p:sp>
    </p:spTree>
    <p:extLst>
      <p:ext uri="{BB962C8B-B14F-4D97-AF65-F5344CB8AC3E}">
        <p14:creationId xmlns:p14="http://schemas.microsoft.com/office/powerpoint/2010/main" val="28858007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48DB-56B3-7A50-ADBB-F18AACFF2BB7}"/>
              </a:ext>
            </a:extLst>
          </p:cNvPr>
          <p:cNvSpPr>
            <a:spLocks noGrp="1"/>
          </p:cNvSpPr>
          <p:nvPr>
            <p:ph type="title"/>
          </p:nvPr>
        </p:nvSpPr>
        <p:spPr>
          <a:xfrm>
            <a:off x="588263" y="2319418"/>
            <a:ext cx="3182027" cy="2215991"/>
          </a:xfrm>
        </p:spPr>
        <p:txBody>
          <a:bodyPr>
            <a:normAutofit/>
          </a:bodyPr>
          <a:lstStyle/>
          <a:p>
            <a:r>
              <a:rPr lang="en-US"/>
              <a:t>Modern Identity Management solutions</a:t>
            </a:r>
          </a:p>
        </p:txBody>
      </p:sp>
      <p:sp>
        <p:nvSpPr>
          <p:cNvPr id="3" name="Text Placeholder 2">
            <a:extLst>
              <a:ext uri="{FF2B5EF4-FFF2-40B4-BE49-F238E27FC236}">
                <a16:creationId xmlns:a16="http://schemas.microsoft.com/office/drawing/2014/main" id="{C40E10EF-B16C-512E-F68A-9DD8BF1649B6}"/>
              </a:ext>
            </a:extLst>
          </p:cNvPr>
          <p:cNvSpPr>
            <a:spLocks noGrp="1"/>
          </p:cNvSpPr>
          <p:nvPr>
            <p:ph type="body" sz="quarter" idx="11"/>
          </p:nvPr>
        </p:nvSpPr>
        <p:spPr>
          <a:xfrm>
            <a:off x="4941888" y="1726949"/>
            <a:ext cx="6667500" cy="3400931"/>
          </a:xfrm>
        </p:spPr>
        <p:txBody>
          <a:bodyPr>
            <a:normAutofit/>
          </a:bodyPr>
          <a:lstStyle/>
          <a:p>
            <a:r>
              <a:rPr lang="en-US"/>
              <a:t>Automatic Provisioning</a:t>
            </a:r>
          </a:p>
          <a:p>
            <a:r>
              <a:rPr lang="en-US"/>
              <a:t>Efficient Access Management</a:t>
            </a:r>
          </a:p>
          <a:p>
            <a:r>
              <a:rPr lang="en-US"/>
              <a:t>Centralized Identity Governance</a:t>
            </a:r>
          </a:p>
          <a:p>
            <a:r>
              <a:rPr lang="en-US"/>
              <a:t>Self Service Capabilities</a:t>
            </a:r>
          </a:p>
          <a:p>
            <a:r>
              <a:rPr lang="en-US"/>
              <a:t>Audit and Reporting</a:t>
            </a:r>
          </a:p>
          <a:p>
            <a:r>
              <a:rPr lang="en-US"/>
              <a:t>Integration with HR systems</a:t>
            </a:r>
          </a:p>
        </p:txBody>
      </p:sp>
    </p:spTree>
    <p:extLst>
      <p:ext uri="{BB962C8B-B14F-4D97-AF65-F5344CB8AC3E}">
        <p14:creationId xmlns:p14="http://schemas.microsoft.com/office/powerpoint/2010/main" val="317726792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D1D66-12EE-83BA-17C0-85A29C240BD6}"/>
              </a:ext>
            </a:extLst>
          </p:cNvPr>
          <p:cNvSpPr>
            <a:spLocks noGrp="1"/>
          </p:cNvSpPr>
          <p:nvPr>
            <p:ph type="title"/>
          </p:nvPr>
        </p:nvSpPr>
        <p:spPr>
          <a:xfrm>
            <a:off x="4376693" y="204363"/>
            <a:ext cx="4822855" cy="705642"/>
          </a:xfrm>
        </p:spPr>
        <p:txBody>
          <a:bodyPr/>
          <a:lstStyle/>
          <a:p>
            <a:r>
              <a:rPr lang="en-US"/>
              <a:t>POC Decision Flow</a:t>
            </a:r>
          </a:p>
        </p:txBody>
      </p:sp>
      <p:cxnSp>
        <p:nvCxnSpPr>
          <p:cNvPr id="6" name="Straight Arrow Connector 5">
            <a:extLst>
              <a:ext uri="{FF2B5EF4-FFF2-40B4-BE49-F238E27FC236}">
                <a16:creationId xmlns:a16="http://schemas.microsoft.com/office/drawing/2014/main" id="{044E4388-619D-920C-31E1-0EF5DEBBFECF}"/>
              </a:ext>
            </a:extLst>
          </p:cNvPr>
          <p:cNvCxnSpPr>
            <a:cxnSpLocks/>
            <a:stCxn id="7" idx="2"/>
            <a:endCxn id="11" idx="0"/>
          </p:cNvCxnSpPr>
          <p:nvPr/>
        </p:nvCxnSpPr>
        <p:spPr>
          <a:xfrm>
            <a:off x="2476610" y="1485901"/>
            <a:ext cx="0" cy="39285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Flowchart: Terminator 6">
            <a:extLst>
              <a:ext uri="{FF2B5EF4-FFF2-40B4-BE49-F238E27FC236}">
                <a16:creationId xmlns:a16="http://schemas.microsoft.com/office/drawing/2014/main" id="{5AC2BBAF-86B4-AEC1-64FC-2899C9C36699}"/>
              </a:ext>
            </a:extLst>
          </p:cNvPr>
          <p:cNvSpPr/>
          <p:nvPr/>
        </p:nvSpPr>
        <p:spPr>
          <a:xfrm>
            <a:off x="1823781" y="1099040"/>
            <a:ext cx="1305658" cy="38686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Start</a:t>
            </a:r>
          </a:p>
        </p:txBody>
      </p:sp>
      <p:sp>
        <p:nvSpPr>
          <p:cNvPr id="11" name="Flowchart: Decision 10">
            <a:extLst>
              <a:ext uri="{FF2B5EF4-FFF2-40B4-BE49-F238E27FC236}">
                <a16:creationId xmlns:a16="http://schemas.microsoft.com/office/drawing/2014/main" id="{9554E80A-EF79-514D-6DB2-DC0BC607F216}"/>
              </a:ext>
            </a:extLst>
          </p:cNvPr>
          <p:cNvSpPr/>
          <p:nvPr/>
        </p:nvSpPr>
        <p:spPr>
          <a:xfrm>
            <a:off x="1653673" y="1878760"/>
            <a:ext cx="1645874" cy="143804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a:ln w="0"/>
                <a:solidFill>
                  <a:schemeClr val="bg1"/>
                </a:solidFill>
                <a:effectLst>
                  <a:outerShdw blurRad="38100" dist="19050" dir="2700000" algn="tl" rotWithShape="0">
                    <a:schemeClr val="dk1">
                      <a:alpha val="40000"/>
                    </a:schemeClr>
                  </a:outerShdw>
                </a:effectLst>
                <a:latin typeface="Abadi Extra Light" panose="020B0204020104020204" pitchFamily="34" charset="0"/>
              </a:rPr>
              <a:t>Do you have a test AAD tenant?</a:t>
            </a:r>
          </a:p>
        </p:txBody>
      </p:sp>
      <p:sp>
        <p:nvSpPr>
          <p:cNvPr id="14" name="Flowchart: Connector 13">
            <a:hlinkClick r:id="rId3" action="ppaction://hlinksldjump"/>
            <a:extLst>
              <a:ext uri="{FF2B5EF4-FFF2-40B4-BE49-F238E27FC236}">
                <a16:creationId xmlns:a16="http://schemas.microsoft.com/office/drawing/2014/main" id="{5F46E51E-C9F3-B535-1FC8-F4FACD1C3886}"/>
              </a:ext>
            </a:extLst>
          </p:cNvPr>
          <p:cNvSpPr/>
          <p:nvPr/>
        </p:nvSpPr>
        <p:spPr>
          <a:xfrm>
            <a:off x="4529698" y="3976187"/>
            <a:ext cx="747346" cy="685800"/>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a:t>Start Here</a:t>
            </a:r>
          </a:p>
        </p:txBody>
      </p:sp>
      <p:sp>
        <p:nvSpPr>
          <p:cNvPr id="15" name="Flowchart: Connector 14">
            <a:hlinkClick r:id="rId4" action="ppaction://hlinksldjump"/>
            <a:extLst>
              <a:ext uri="{FF2B5EF4-FFF2-40B4-BE49-F238E27FC236}">
                <a16:creationId xmlns:a16="http://schemas.microsoft.com/office/drawing/2014/main" id="{5009D8F9-6E10-7181-890A-31E2901A5741}"/>
              </a:ext>
            </a:extLst>
          </p:cNvPr>
          <p:cNvSpPr/>
          <p:nvPr/>
        </p:nvSpPr>
        <p:spPr>
          <a:xfrm>
            <a:off x="8620393" y="2253648"/>
            <a:ext cx="747346" cy="685800"/>
          </a:xfrm>
          <a:prstGeom prst="flowChartConnector">
            <a:avLst/>
          </a:prstGeom>
          <a:solidFill>
            <a:srgbClr val="196B24"/>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a:t>Start Here</a:t>
            </a:r>
          </a:p>
        </p:txBody>
      </p:sp>
      <p:cxnSp>
        <p:nvCxnSpPr>
          <p:cNvPr id="16" name="Straight Arrow Connector 15">
            <a:extLst>
              <a:ext uri="{FF2B5EF4-FFF2-40B4-BE49-F238E27FC236}">
                <a16:creationId xmlns:a16="http://schemas.microsoft.com/office/drawing/2014/main" id="{12AF9813-DA00-4776-885B-E1E3617149A7}"/>
              </a:ext>
            </a:extLst>
          </p:cNvPr>
          <p:cNvCxnSpPr>
            <a:cxnSpLocks/>
            <a:stCxn id="11" idx="2"/>
            <a:endCxn id="68" idx="0"/>
          </p:cNvCxnSpPr>
          <p:nvPr/>
        </p:nvCxnSpPr>
        <p:spPr>
          <a:xfrm>
            <a:off x="2476610" y="3316807"/>
            <a:ext cx="3433" cy="6656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3E565B5A-6775-1BB5-D4DD-CE2A2FE2090A}"/>
              </a:ext>
            </a:extLst>
          </p:cNvPr>
          <p:cNvCxnSpPr>
            <a:cxnSpLocks/>
            <a:stCxn id="11" idx="3"/>
            <a:endCxn id="46" idx="1"/>
          </p:cNvCxnSpPr>
          <p:nvPr/>
        </p:nvCxnSpPr>
        <p:spPr>
          <a:xfrm flipV="1">
            <a:off x="3299547" y="2594511"/>
            <a:ext cx="636005" cy="32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Title 1">
            <a:extLst>
              <a:ext uri="{FF2B5EF4-FFF2-40B4-BE49-F238E27FC236}">
                <a16:creationId xmlns:a16="http://schemas.microsoft.com/office/drawing/2014/main" id="{0ECC5555-3964-0701-3E21-9BE411259F82}"/>
              </a:ext>
            </a:extLst>
          </p:cNvPr>
          <p:cNvSpPr txBox="1">
            <a:spLocks/>
          </p:cNvSpPr>
          <p:nvPr/>
        </p:nvSpPr>
        <p:spPr>
          <a:xfrm>
            <a:off x="4225379" y="4659794"/>
            <a:ext cx="1580417" cy="25955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t>Cloud HR provisioning</a:t>
            </a:r>
          </a:p>
        </p:txBody>
      </p:sp>
      <p:sp>
        <p:nvSpPr>
          <p:cNvPr id="26" name="Title 1">
            <a:extLst>
              <a:ext uri="{FF2B5EF4-FFF2-40B4-BE49-F238E27FC236}">
                <a16:creationId xmlns:a16="http://schemas.microsoft.com/office/drawing/2014/main" id="{B819701B-3A6C-7DDD-7595-56DE95DB7B2E}"/>
              </a:ext>
            </a:extLst>
          </p:cNvPr>
          <p:cNvSpPr txBox="1">
            <a:spLocks/>
          </p:cNvSpPr>
          <p:nvPr/>
        </p:nvSpPr>
        <p:spPr>
          <a:xfrm>
            <a:off x="8287208" y="3069468"/>
            <a:ext cx="1673102" cy="42575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API-driven provisioning using Logic Apps</a:t>
            </a:r>
          </a:p>
        </p:txBody>
      </p:sp>
      <p:sp>
        <p:nvSpPr>
          <p:cNvPr id="46" name="Flowchart: Decision 45">
            <a:extLst>
              <a:ext uri="{FF2B5EF4-FFF2-40B4-BE49-F238E27FC236}">
                <a16:creationId xmlns:a16="http://schemas.microsoft.com/office/drawing/2014/main" id="{1BA4263F-7351-622C-ADA5-197EC6951991}"/>
              </a:ext>
            </a:extLst>
          </p:cNvPr>
          <p:cNvSpPr/>
          <p:nvPr/>
        </p:nvSpPr>
        <p:spPr>
          <a:xfrm>
            <a:off x="3935552" y="1763429"/>
            <a:ext cx="1935188" cy="166216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900">
                <a:ln w="0"/>
                <a:solidFill>
                  <a:schemeClr val="bg1"/>
                </a:solidFill>
                <a:effectLst>
                  <a:outerShdw blurRad="38100" dist="19050" dir="2700000" algn="tl" rotWithShape="0">
                    <a:schemeClr val="dk1">
                      <a:alpha val="40000"/>
                    </a:schemeClr>
                  </a:outerShdw>
                </a:effectLst>
                <a:latin typeface="Abadi Extra Light"/>
              </a:rPr>
              <a:t>Do you have a test instance of Cloud HR (Workday or SuccessFactors)</a:t>
            </a:r>
            <a:endParaRPr lang="en-US" sz="900">
              <a:ln w="0"/>
              <a:solidFill>
                <a:schemeClr val="bg1"/>
              </a:solidFill>
              <a:effectLst>
                <a:outerShdw blurRad="38100" dist="19050" dir="2700000" algn="tl" rotWithShape="0">
                  <a:prstClr val="black">
                    <a:alpha val="40000"/>
                  </a:prstClr>
                </a:outerShdw>
              </a:effectLst>
              <a:latin typeface="Abadi Extra Light" panose="020B0204020104020204" pitchFamily="34" charset="0"/>
            </a:endParaRPr>
          </a:p>
        </p:txBody>
      </p:sp>
      <p:sp>
        <p:nvSpPr>
          <p:cNvPr id="51" name="TextBox 50">
            <a:extLst>
              <a:ext uri="{FF2B5EF4-FFF2-40B4-BE49-F238E27FC236}">
                <a16:creationId xmlns:a16="http://schemas.microsoft.com/office/drawing/2014/main" id="{8D07D4E0-C682-19D5-0789-B8C50EA50614}"/>
              </a:ext>
            </a:extLst>
          </p:cNvPr>
          <p:cNvSpPr txBox="1"/>
          <p:nvPr/>
        </p:nvSpPr>
        <p:spPr>
          <a:xfrm>
            <a:off x="3189020" y="2303469"/>
            <a:ext cx="564023" cy="363946"/>
          </a:xfrm>
          <a:prstGeom prst="rect">
            <a:avLst/>
          </a:prstGeom>
          <a:noFill/>
        </p:spPr>
        <p:txBody>
          <a:bodyPr wrap="square" rtlCol="0">
            <a:spAutoFit/>
          </a:bodyPr>
          <a:lstStyle/>
          <a:p>
            <a:r>
              <a:rPr lang="en-US"/>
              <a:t>Yes</a:t>
            </a:r>
          </a:p>
        </p:txBody>
      </p:sp>
      <p:sp>
        <p:nvSpPr>
          <p:cNvPr id="52" name="TextBox 51">
            <a:extLst>
              <a:ext uri="{FF2B5EF4-FFF2-40B4-BE49-F238E27FC236}">
                <a16:creationId xmlns:a16="http://schemas.microsoft.com/office/drawing/2014/main" id="{F1124818-9824-E93C-087A-1D7C101558CA}"/>
              </a:ext>
            </a:extLst>
          </p:cNvPr>
          <p:cNvSpPr txBox="1"/>
          <p:nvPr/>
        </p:nvSpPr>
        <p:spPr>
          <a:xfrm>
            <a:off x="2476610" y="3240615"/>
            <a:ext cx="564023" cy="363946"/>
          </a:xfrm>
          <a:prstGeom prst="rect">
            <a:avLst/>
          </a:prstGeom>
          <a:noFill/>
        </p:spPr>
        <p:txBody>
          <a:bodyPr wrap="square" rtlCol="0">
            <a:spAutoFit/>
          </a:bodyPr>
          <a:lstStyle/>
          <a:p>
            <a:r>
              <a:rPr lang="en-US"/>
              <a:t>No</a:t>
            </a:r>
          </a:p>
        </p:txBody>
      </p:sp>
      <p:sp>
        <p:nvSpPr>
          <p:cNvPr id="68" name="Flowchart: Alternate Process 67">
            <a:extLst>
              <a:ext uri="{FF2B5EF4-FFF2-40B4-BE49-F238E27FC236}">
                <a16:creationId xmlns:a16="http://schemas.microsoft.com/office/drawing/2014/main" id="{02DED896-07FC-0E56-32BD-95C506C4FA49}"/>
              </a:ext>
            </a:extLst>
          </p:cNvPr>
          <p:cNvSpPr/>
          <p:nvPr/>
        </p:nvSpPr>
        <p:spPr>
          <a:xfrm>
            <a:off x="1766469" y="3982436"/>
            <a:ext cx="1427147" cy="498017"/>
          </a:xfrm>
          <a:prstGeom prst="flowChartAlternateProcess">
            <a:avLst/>
          </a:prstGeom>
          <a:solidFill>
            <a:srgbClr val="C00000"/>
          </a:solidFill>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a:latin typeface="Abadi Extra Light"/>
              </a:rPr>
              <a:t>Sign up for a trial tenant</a:t>
            </a:r>
            <a:endParaRPr lang="en-US" sz="1200">
              <a:latin typeface="Abadi Extra Light" panose="020B0204020104020204" pitchFamily="34" charset="0"/>
            </a:endParaRPr>
          </a:p>
        </p:txBody>
      </p:sp>
      <p:sp>
        <p:nvSpPr>
          <p:cNvPr id="77" name="Flowchart: Decision 76">
            <a:extLst>
              <a:ext uri="{FF2B5EF4-FFF2-40B4-BE49-F238E27FC236}">
                <a16:creationId xmlns:a16="http://schemas.microsoft.com/office/drawing/2014/main" id="{FE1E3F70-8A18-70BD-4CDA-9D4CC4CFBAF0}"/>
              </a:ext>
            </a:extLst>
          </p:cNvPr>
          <p:cNvSpPr/>
          <p:nvPr/>
        </p:nvSpPr>
        <p:spPr>
          <a:xfrm>
            <a:off x="6308149" y="1877525"/>
            <a:ext cx="1645874" cy="143804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000">
                <a:ln w="0"/>
                <a:solidFill>
                  <a:schemeClr val="bg1"/>
                </a:solidFill>
                <a:effectLst>
                  <a:outerShdw blurRad="38100" dist="19050" dir="2700000" algn="tl" rotWithShape="0">
                    <a:schemeClr val="dk1">
                      <a:alpha val="40000"/>
                    </a:schemeClr>
                  </a:outerShdw>
                </a:effectLst>
                <a:latin typeface="Abadi Extra Light"/>
              </a:rPr>
              <a:t>Do you have a valid Azure subscription on the trial Tenant</a:t>
            </a:r>
            <a:endParaRPr lang="en-US" sz="1000">
              <a:ln w="0"/>
              <a:solidFill>
                <a:schemeClr val="bg1"/>
              </a:solidFill>
              <a:effectLst>
                <a:outerShdw blurRad="38100" dist="19050" dir="2700000" algn="tl" rotWithShape="0">
                  <a:schemeClr val="dk1">
                    <a:alpha val="40000"/>
                  </a:schemeClr>
                </a:outerShdw>
              </a:effectLst>
              <a:latin typeface="Abadi Extra Light" panose="020B0204020104020204" pitchFamily="34" charset="0"/>
            </a:endParaRPr>
          </a:p>
        </p:txBody>
      </p:sp>
      <p:sp>
        <p:nvSpPr>
          <p:cNvPr id="79" name="Flowchart: Or 78">
            <a:extLst>
              <a:ext uri="{FF2B5EF4-FFF2-40B4-BE49-F238E27FC236}">
                <a16:creationId xmlns:a16="http://schemas.microsoft.com/office/drawing/2014/main" id="{69AC24BF-A086-BDD3-969E-15AC4064C751}"/>
              </a:ext>
            </a:extLst>
          </p:cNvPr>
          <p:cNvSpPr/>
          <p:nvPr/>
        </p:nvSpPr>
        <p:spPr>
          <a:xfrm>
            <a:off x="6682432" y="3756926"/>
            <a:ext cx="897308" cy="794759"/>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44D304C-62E3-FF83-0651-0471FE37A675}"/>
              </a:ext>
            </a:extLst>
          </p:cNvPr>
          <p:cNvSpPr txBox="1"/>
          <p:nvPr/>
        </p:nvSpPr>
        <p:spPr>
          <a:xfrm>
            <a:off x="4944360" y="3353888"/>
            <a:ext cx="564023" cy="363946"/>
          </a:xfrm>
          <a:prstGeom prst="rect">
            <a:avLst/>
          </a:prstGeom>
          <a:noFill/>
        </p:spPr>
        <p:txBody>
          <a:bodyPr wrap="square" rtlCol="0">
            <a:spAutoFit/>
          </a:bodyPr>
          <a:lstStyle/>
          <a:p>
            <a:r>
              <a:rPr lang="en-US"/>
              <a:t>Yes</a:t>
            </a:r>
          </a:p>
        </p:txBody>
      </p:sp>
      <p:sp>
        <p:nvSpPr>
          <p:cNvPr id="48" name="TextBox 47">
            <a:extLst>
              <a:ext uri="{FF2B5EF4-FFF2-40B4-BE49-F238E27FC236}">
                <a16:creationId xmlns:a16="http://schemas.microsoft.com/office/drawing/2014/main" id="{59FAC3E4-BA3F-3DEB-241D-6983DF126607}"/>
              </a:ext>
            </a:extLst>
          </p:cNvPr>
          <p:cNvSpPr txBox="1"/>
          <p:nvPr/>
        </p:nvSpPr>
        <p:spPr>
          <a:xfrm>
            <a:off x="5627911" y="1987539"/>
            <a:ext cx="564023" cy="363946"/>
          </a:xfrm>
          <a:prstGeom prst="rect">
            <a:avLst/>
          </a:prstGeom>
          <a:noFill/>
        </p:spPr>
        <p:txBody>
          <a:bodyPr wrap="square" rtlCol="0">
            <a:spAutoFit/>
          </a:bodyPr>
          <a:lstStyle/>
          <a:p>
            <a:r>
              <a:rPr lang="en-US"/>
              <a:t>No</a:t>
            </a:r>
          </a:p>
        </p:txBody>
      </p:sp>
      <p:cxnSp>
        <p:nvCxnSpPr>
          <p:cNvPr id="91" name="Straight Arrow Connector 90">
            <a:extLst>
              <a:ext uri="{FF2B5EF4-FFF2-40B4-BE49-F238E27FC236}">
                <a16:creationId xmlns:a16="http://schemas.microsoft.com/office/drawing/2014/main" id="{3EC849B0-48E8-B763-7F5B-E7845C788636}"/>
              </a:ext>
            </a:extLst>
          </p:cNvPr>
          <p:cNvCxnSpPr>
            <a:cxnSpLocks/>
            <a:stCxn id="46" idx="3"/>
            <a:endCxn id="77" idx="1"/>
          </p:cNvCxnSpPr>
          <p:nvPr/>
        </p:nvCxnSpPr>
        <p:spPr>
          <a:xfrm>
            <a:off x="5870740" y="2594511"/>
            <a:ext cx="437409" cy="20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4" name="Straight Arrow Connector 93">
            <a:extLst>
              <a:ext uri="{FF2B5EF4-FFF2-40B4-BE49-F238E27FC236}">
                <a16:creationId xmlns:a16="http://schemas.microsoft.com/office/drawing/2014/main" id="{76B56448-33B6-53E6-9759-D054DADE9459}"/>
              </a:ext>
            </a:extLst>
          </p:cNvPr>
          <p:cNvCxnSpPr>
            <a:cxnSpLocks/>
            <a:stCxn id="77" idx="3"/>
            <a:endCxn id="15" idx="2"/>
          </p:cNvCxnSpPr>
          <p:nvPr/>
        </p:nvCxnSpPr>
        <p:spPr>
          <a:xfrm flipV="1">
            <a:off x="7954023" y="2596548"/>
            <a:ext cx="666370"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7" name="Straight Arrow Connector 96">
            <a:extLst>
              <a:ext uri="{FF2B5EF4-FFF2-40B4-BE49-F238E27FC236}">
                <a16:creationId xmlns:a16="http://schemas.microsoft.com/office/drawing/2014/main" id="{0E5047D9-5ABC-92C9-B85E-DE93D9C9FDCA}"/>
              </a:ext>
            </a:extLst>
          </p:cNvPr>
          <p:cNvCxnSpPr>
            <a:cxnSpLocks/>
            <a:stCxn id="77" idx="2"/>
            <a:endCxn id="79" idx="0"/>
          </p:cNvCxnSpPr>
          <p:nvPr/>
        </p:nvCxnSpPr>
        <p:spPr>
          <a:xfrm>
            <a:off x="7131086" y="3315572"/>
            <a:ext cx="0" cy="4413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0" name="TextBox 99">
            <a:extLst>
              <a:ext uri="{FF2B5EF4-FFF2-40B4-BE49-F238E27FC236}">
                <a16:creationId xmlns:a16="http://schemas.microsoft.com/office/drawing/2014/main" id="{3991DC05-9169-1250-188A-AC962BFCAB41}"/>
              </a:ext>
            </a:extLst>
          </p:cNvPr>
          <p:cNvSpPr txBox="1"/>
          <p:nvPr/>
        </p:nvSpPr>
        <p:spPr>
          <a:xfrm>
            <a:off x="7067723" y="3214380"/>
            <a:ext cx="564023" cy="363946"/>
          </a:xfrm>
          <a:prstGeom prst="rect">
            <a:avLst/>
          </a:prstGeom>
          <a:noFill/>
        </p:spPr>
        <p:txBody>
          <a:bodyPr wrap="square" rtlCol="0">
            <a:spAutoFit/>
          </a:bodyPr>
          <a:lstStyle/>
          <a:p>
            <a:r>
              <a:rPr lang="en-US"/>
              <a:t>No</a:t>
            </a:r>
          </a:p>
        </p:txBody>
      </p:sp>
      <p:sp>
        <p:nvSpPr>
          <p:cNvPr id="101" name="TextBox 100">
            <a:extLst>
              <a:ext uri="{FF2B5EF4-FFF2-40B4-BE49-F238E27FC236}">
                <a16:creationId xmlns:a16="http://schemas.microsoft.com/office/drawing/2014/main" id="{2D4E043B-88C0-D99B-ACC8-490E8AD866D5}"/>
              </a:ext>
            </a:extLst>
          </p:cNvPr>
          <p:cNvSpPr txBox="1"/>
          <p:nvPr/>
        </p:nvSpPr>
        <p:spPr>
          <a:xfrm>
            <a:off x="7827976" y="2288280"/>
            <a:ext cx="564023" cy="363946"/>
          </a:xfrm>
          <a:prstGeom prst="rect">
            <a:avLst/>
          </a:prstGeom>
          <a:noFill/>
        </p:spPr>
        <p:txBody>
          <a:bodyPr wrap="square" rtlCol="0">
            <a:spAutoFit/>
          </a:bodyPr>
          <a:lstStyle/>
          <a:p>
            <a:r>
              <a:rPr lang="en-US"/>
              <a:t>Yes</a:t>
            </a:r>
          </a:p>
        </p:txBody>
      </p:sp>
      <p:sp>
        <p:nvSpPr>
          <p:cNvPr id="102" name="TextBox 101">
            <a:extLst>
              <a:ext uri="{FF2B5EF4-FFF2-40B4-BE49-F238E27FC236}">
                <a16:creationId xmlns:a16="http://schemas.microsoft.com/office/drawing/2014/main" id="{E40B6AA9-C2AA-1A7A-87F6-52ECE608E138}"/>
              </a:ext>
            </a:extLst>
          </p:cNvPr>
          <p:cNvSpPr txBox="1"/>
          <p:nvPr/>
        </p:nvSpPr>
        <p:spPr>
          <a:xfrm>
            <a:off x="6911880" y="4507139"/>
            <a:ext cx="564023" cy="363946"/>
          </a:xfrm>
          <a:prstGeom prst="rect">
            <a:avLst/>
          </a:prstGeom>
          <a:noFill/>
        </p:spPr>
        <p:txBody>
          <a:bodyPr wrap="square" rtlCol="0">
            <a:spAutoFit/>
          </a:bodyPr>
          <a:lstStyle/>
          <a:p>
            <a:r>
              <a:rPr lang="en-US"/>
              <a:t>Or</a:t>
            </a:r>
          </a:p>
        </p:txBody>
      </p:sp>
      <p:sp>
        <p:nvSpPr>
          <p:cNvPr id="103" name="Flowchart: Connector 102">
            <a:hlinkClick r:id="rId4" action="ppaction://hlinksldjump"/>
            <a:extLst>
              <a:ext uri="{FF2B5EF4-FFF2-40B4-BE49-F238E27FC236}">
                <a16:creationId xmlns:a16="http://schemas.microsoft.com/office/drawing/2014/main" id="{964C1367-689A-C930-6C07-8BE041FDAA2F}"/>
              </a:ext>
            </a:extLst>
          </p:cNvPr>
          <p:cNvSpPr/>
          <p:nvPr/>
        </p:nvSpPr>
        <p:spPr>
          <a:xfrm>
            <a:off x="8018326" y="5171474"/>
            <a:ext cx="747346" cy="685800"/>
          </a:xfrm>
          <a:prstGeom prst="flowChartConnector">
            <a:avLst/>
          </a:prstGeom>
          <a:solidFill>
            <a:srgbClr val="196B24"/>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a:t>Start Here</a:t>
            </a:r>
          </a:p>
        </p:txBody>
      </p:sp>
      <p:sp>
        <p:nvSpPr>
          <p:cNvPr id="104" name="Title 1">
            <a:extLst>
              <a:ext uri="{FF2B5EF4-FFF2-40B4-BE49-F238E27FC236}">
                <a16:creationId xmlns:a16="http://schemas.microsoft.com/office/drawing/2014/main" id="{2177ACB1-1790-CEAB-42C7-76AB89464715}"/>
              </a:ext>
            </a:extLst>
          </p:cNvPr>
          <p:cNvSpPr txBox="1">
            <a:spLocks/>
          </p:cNvSpPr>
          <p:nvPr/>
        </p:nvSpPr>
        <p:spPr>
          <a:xfrm>
            <a:off x="7642761" y="5940373"/>
            <a:ext cx="2245822" cy="42575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API-driven provisioning using PowerShell, </a:t>
            </a:r>
            <a:r>
              <a:rPr lang="en-US" sz="1200" err="1"/>
              <a:t>cURL</a:t>
            </a:r>
            <a:r>
              <a:rPr lang="en-US" sz="1200"/>
              <a:t> or Graph API</a:t>
            </a:r>
          </a:p>
        </p:txBody>
      </p:sp>
      <p:sp>
        <p:nvSpPr>
          <p:cNvPr id="105" name="Flowchart: Alternate Process 104">
            <a:extLst>
              <a:ext uri="{FF2B5EF4-FFF2-40B4-BE49-F238E27FC236}">
                <a16:creationId xmlns:a16="http://schemas.microsoft.com/office/drawing/2014/main" id="{33DC154C-352B-E9A5-ACE1-51761C6ABC4A}"/>
              </a:ext>
            </a:extLst>
          </p:cNvPr>
          <p:cNvSpPr/>
          <p:nvPr/>
        </p:nvSpPr>
        <p:spPr>
          <a:xfrm>
            <a:off x="5544920" y="5301898"/>
            <a:ext cx="1427147" cy="498017"/>
          </a:xfrm>
          <a:prstGeom prst="flowChartAlternateProcess">
            <a:avLst/>
          </a:prstGeom>
          <a:solidFill>
            <a:srgbClr val="C00000"/>
          </a:solidFill>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050">
                <a:latin typeface="Abadi Extra Light"/>
              </a:rPr>
              <a:t>Add a valid subscription to the trial Tenant</a:t>
            </a:r>
            <a:endParaRPr lang="en-US" sz="1050">
              <a:latin typeface="Abadi Extra Light" panose="020B0204020104020204" pitchFamily="34" charset="0"/>
            </a:endParaRPr>
          </a:p>
        </p:txBody>
      </p:sp>
      <p:cxnSp>
        <p:nvCxnSpPr>
          <p:cNvPr id="107" name="Straight Arrow Connector 106">
            <a:extLst>
              <a:ext uri="{FF2B5EF4-FFF2-40B4-BE49-F238E27FC236}">
                <a16:creationId xmlns:a16="http://schemas.microsoft.com/office/drawing/2014/main" id="{2B22854E-EC88-1EEE-7E00-FFCE64721DF8}"/>
              </a:ext>
            </a:extLst>
          </p:cNvPr>
          <p:cNvCxnSpPr>
            <a:cxnSpLocks/>
            <a:stCxn id="79" idx="3"/>
            <a:endCxn id="105" idx="0"/>
          </p:cNvCxnSpPr>
          <p:nvPr/>
        </p:nvCxnSpPr>
        <p:spPr>
          <a:xfrm flipH="1">
            <a:off x="6258494" y="4435295"/>
            <a:ext cx="555346" cy="8666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8" name="Straight Arrow Connector 107">
            <a:extLst>
              <a:ext uri="{FF2B5EF4-FFF2-40B4-BE49-F238E27FC236}">
                <a16:creationId xmlns:a16="http://schemas.microsoft.com/office/drawing/2014/main" id="{42D08AD4-C438-D4F7-7C6A-CE40D3C4ED07}"/>
              </a:ext>
            </a:extLst>
          </p:cNvPr>
          <p:cNvCxnSpPr>
            <a:cxnSpLocks/>
            <a:stCxn id="79" idx="5"/>
            <a:endCxn id="103" idx="1"/>
          </p:cNvCxnSpPr>
          <p:nvPr/>
        </p:nvCxnSpPr>
        <p:spPr>
          <a:xfrm>
            <a:off x="7448332" y="4435295"/>
            <a:ext cx="679440" cy="8366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7" name="Straight Arrow Connector 116">
            <a:extLst>
              <a:ext uri="{FF2B5EF4-FFF2-40B4-BE49-F238E27FC236}">
                <a16:creationId xmlns:a16="http://schemas.microsoft.com/office/drawing/2014/main" id="{DE51BE55-CC9D-1EDE-8EA8-87C34627481F}"/>
              </a:ext>
            </a:extLst>
          </p:cNvPr>
          <p:cNvCxnSpPr>
            <a:cxnSpLocks/>
            <a:stCxn id="46" idx="2"/>
            <a:endCxn id="14" idx="0"/>
          </p:cNvCxnSpPr>
          <p:nvPr/>
        </p:nvCxnSpPr>
        <p:spPr>
          <a:xfrm>
            <a:off x="4903146" y="3425593"/>
            <a:ext cx="225" cy="5505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2844920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User">
            <a:extLst>
              <a:ext uri="{FF2B5EF4-FFF2-40B4-BE49-F238E27FC236}">
                <a16:creationId xmlns:a16="http://schemas.microsoft.com/office/drawing/2014/main" id="{09A6C546-5AB5-7A32-C816-86CC7C97A528}"/>
              </a:ext>
            </a:extLst>
          </p:cNvPr>
          <p:cNvGrpSpPr/>
          <p:nvPr/>
        </p:nvGrpSpPr>
        <p:grpSpPr>
          <a:xfrm>
            <a:off x="5430191" y="2675973"/>
            <a:ext cx="931723" cy="1008348"/>
            <a:chOff x="683544" y="4160256"/>
            <a:chExt cx="931723" cy="1008348"/>
          </a:xfrm>
        </p:grpSpPr>
        <p:pic>
          <p:nvPicPr>
            <p:cNvPr id="4" name="Picture 3">
              <a:extLst>
                <a:ext uri="{FF2B5EF4-FFF2-40B4-BE49-F238E27FC236}">
                  <a16:creationId xmlns:a16="http://schemas.microsoft.com/office/drawing/2014/main" id="{E34E6B55-E0DA-284F-CBB1-99F2D1090E41}"/>
                </a:ext>
              </a:extLst>
            </p:cNvPr>
            <p:cNvPicPr>
              <a:picLocks noChangeAspect="1"/>
            </p:cNvPicPr>
            <p:nvPr/>
          </p:nvPicPr>
          <p:blipFill>
            <a:blip r:embed="rId3"/>
            <a:stretch>
              <a:fillRect/>
            </a:stretch>
          </p:blipFill>
          <p:spPr>
            <a:xfrm>
              <a:off x="683544" y="4160256"/>
              <a:ext cx="931723" cy="931723"/>
            </a:xfrm>
            <a:prstGeom prst="rect">
              <a:avLst/>
            </a:prstGeom>
          </p:spPr>
        </p:pic>
        <p:sp>
          <p:nvSpPr>
            <p:cNvPr id="5" name="Oval 4">
              <a:extLst>
                <a:ext uri="{FF2B5EF4-FFF2-40B4-BE49-F238E27FC236}">
                  <a16:creationId xmlns:a16="http://schemas.microsoft.com/office/drawing/2014/main" id="{01B5346C-5345-6635-E54F-9574478100D0}"/>
                </a:ext>
              </a:extLst>
            </p:cNvPr>
            <p:cNvSpPr/>
            <p:nvPr/>
          </p:nvSpPr>
          <p:spPr bwMode="auto">
            <a:xfrm>
              <a:off x="700365" y="4805217"/>
              <a:ext cx="363387" cy="36338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descr="Checkmark with solid fill">
              <a:extLst>
                <a:ext uri="{FF2B5EF4-FFF2-40B4-BE49-F238E27FC236}">
                  <a16:creationId xmlns:a16="http://schemas.microsoft.com/office/drawing/2014/main" id="{5BFE82DF-999E-AAB1-2F4A-1BC6D38CE0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197" y="4842719"/>
              <a:ext cx="287721" cy="287721"/>
            </a:xfrm>
            <a:prstGeom prst="rect">
              <a:avLst/>
            </a:prstGeom>
          </p:spPr>
        </p:pic>
      </p:grpSp>
      <p:grpSp>
        <p:nvGrpSpPr>
          <p:cNvPr id="7" name="`Task: onboard">
            <a:extLst>
              <a:ext uri="{FF2B5EF4-FFF2-40B4-BE49-F238E27FC236}">
                <a16:creationId xmlns:a16="http://schemas.microsoft.com/office/drawing/2014/main" id="{9DED9871-05F4-3AA3-3FDF-FCFAA67B9309}"/>
              </a:ext>
            </a:extLst>
          </p:cNvPr>
          <p:cNvGrpSpPr/>
          <p:nvPr/>
        </p:nvGrpSpPr>
        <p:grpSpPr>
          <a:xfrm>
            <a:off x="4756505" y="3195566"/>
            <a:ext cx="2431281" cy="1032792"/>
            <a:chOff x="103481" y="2065523"/>
            <a:chExt cx="2431281" cy="1032792"/>
          </a:xfrm>
        </p:grpSpPr>
        <p:cxnSp>
          <p:nvCxnSpPr>
            <p:cNvPr id="8" name="Straight Arrow Connector 7">
              <a:extLst>
                <a:ext uri="{FF2B5EF4-FFF2-40B4-BE49-F238E27FC236}">
                  <a16:creationId xmlns:a16="http://schemas.microsoft.com/office/drawing/2014/main" id="{C858DE0A-F96F-E9CA-58C7-C40ED850989D}"/>
                </a:ext>
              </a:extLst>
            </p:cNvPr>
            <p:cNvCxnSpPr>
              <a:cxnSpLocks/>
            </p:cNvCxnSpPr>
            <p:nvPr/>
          </p:nvCxnSpPr>
          <p:spPr>
            <a:xfrm>
              <a:off x="1507228" y="2065523"/>
              <a:ext cx="792594" cy="0"/>
            </a:xfrm>
            <a:prstGeom prst="straightConnector1">
              <a:avLst/>
            </a:prstGeom>
            <a:noFill/>
            <a:ln w="9525" cap="flat" cmpd="sng" algn="ctr">
              <a:solidFill>
                <a:srgbClr val="000000"/>
              </a:solidFill>
              <a:prstDash val="solid"/>
              <a:headEnd type="none" w="lg" len="med"/>
              <a:tailEnd type="triangle"/>
            </a:ln>
            <a:effectLst/>
          </p:spPr>
        </p:cxnSp>
        <p:sp>
          <p:nvSpPr>
            <p:cNvPr id="9" name="TextBox 8">
              <a:extLst>
                <a:ext uri="{FF2B5EF4-FFF2-40B4-BE49-F238E27FC236}">
                  <a16:creationId xmlns:a16="http://schemas.microsoft.com/office/drawing/2014/main" id="{2EA46F8A-2645-10F0-ADB4-93424A578514}"/>
                </a:ext>
              </a:extLst>
            </p:cNvPr>
            <p:cNvSpPr txBox="1"/>
            <p:nvPr/>
          </p:nvSpPr>
          <p:spPr>
            <a:xfrm>
              <a:off x="103481" y="2544317"/>
              <a:ext cx="2431281" cy="553998"/>
            </a:xfrm>
            <a:prstGeom prst="rect">
              <a:avLst/>
            </a:prstGeom>
            <a:noFill/>
          </p:spPr>
          <p:txBody>
            <a:bodyPr wrap="square" lIns="0" tIns="0" rIns="0" bIns="0" rtlCol="0">
              <a:spAutoFit/>
            </a:bodyPr>
            <a:lstStyle/>
            <a:p>
              <a:pPr>
                <a:defRPr/>
              </a:pPr>
              <a:r>
                <a:rPr lang="en-US" sz="1200" kern="0">
                  <a:solidFill>
                    <a:srgbClr val="000000"/>
                  </a:solidFill>
                  <a:latin typeface="Segoe UI Semibold"/>
                </a:rPr>
                <a:t>Onboard the user into the directory when the user joins or start working with Contoso</a:t>
              </a:r>
            </a:p>
          </p:txBody>
        </p:sp>
      </p:grpSp>
      <p:grpSp>
        <p:nvGrpSpPr>
          <p:cNvPr id="10" name="Directory">
            <a:extLst>
              <a:ext uri="{FF2B5EF4-FFF2-40B4-BE49-F238E27FC236}">
                <a16:creationId xmlns:a16="http://schemas.microsoft.com/office/drawing/2014/main" id="{08A15C4C-5D5D-B8B5-1084-D9A369594734}"/>
              </a:ext>
            </a:extLst>
          </p:cNvPr>
          <p:cNvGrpSpPr/>
          <p:nvPr/>
        </p:nvGrpSpPr>
        <p:grpSpPr>
          <a:xfrm>
            <a:off x="6964883" y="2612092"/>
            <a:ext cx="1632927" cy="1083040"/>
            <a:chOff x="2311859" y="1482049"/>
            <a:chExt cx="1632927" cy="1083040"/>
          </a:xfrm>
        </p:grpSpPr>
        <p:sp>
          <p:nvSpPr>
            <p:cNvPr id="11" name="Freeform 13" title="Icon of a cloud">
              <a:extLst>
                <a:ext uri="{FF2B5EF4-FFF2-40B4-BE49-F238E27FC236}">
                  <a16:creationId xmlns:a16="http://schemas.microsoft.com/office/drawing/2014/main" id="{AB539078-87E0-5F92-1170-53287F4A77A1}"/>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otted Circle">
              <a:extLst>
                <a:ext uri="{FF2B5EF4-FFF2-40B4-BE49-F238E27FC236}">
                  <a16:creationId xmlns:a16="http://schemas.microsoft.com/office/drawing/2014/main" id="{19681171-37A7-AFC4-0C83-14641CF4E0E9}"/>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13" name="Picture 12" descr="A blue and white diamond&#10;&#10;Description automatically generated with low confidence">
              <a:extLst>
                <a:ext uri="{FF2B5EF4-FFF2-40B4-BE49-F238E27FC236}">
                  <a16:creationId xmlns:a16="http://schemas.microsoft.com/office/drawing/2014/main" id="{5665453D-1F9B-3D0C-8061-56628BF75929}"/>
                </a:ext>
              </a:extLst>
            </p:cNvPr>
            <p:cNvPicPr>
              <a:picLocks noChangeAspect="1"/>
            </p:cNvPicPr>
            <p:nvPr/>
          </p:nvPicPr>
          <p:blipFill>
            <a:blip r:embed="rId6"/>
            <a:stretch>
              <a:fillRect/>
            </a:stretch>
          </p:blipFill>
          <p:spPr>
            <a:xfrm>
              <a:off x="2832179" y="1802664"/>
              <a:ext cx="640784" cy="640784"/>
            </a:xfrm>
            <a:prstGeom prst="rect">
              <a:avLst/>
            </a:prstGeom>
          </p:spPr>
        </p:pic>
      </p:grpSp>
      <p:grpSp>
        <p:nvGrpSpPr>
          <p:cNvPr id="14" name="Group 13">
            <a:extLst>
              <a:ext uri="{FF2B5EF4-FFF2-40B4-BE49-F238E27FC236}">
                <a16:creationId xmlns:a16="http://schemas.microsoft.com/office/drawing/2014/main" id="{B0D1AF95-D85D-2B38-D1FD-9E8049D4D91C}"/>
              </a:ext>
            </a:extLst>
          </p:cNvPr>
          <p:cNvGrpSpPr/>
          <p:nvPr/>
        </p:nvGrpSpPr>
        <p:grpSpPr>
          <a:xfrm>
            <a:off x="1226054" y="2843167"/>
            <a:ext cx="1950130" cy="1365028"/>
            <a:chOff x="938026" y="25685"/>
            <a:chExt cx="1950130" cy="1365028"/>
          </a:xfrm>
        </p:grpSpPr>
        <p:sp>
          <p:nvSpPr>
            <p:cNvPr id="15" name="Rectangle: Rounded Corners 14">
              <a:extLst>
                <a:ext uri="{FF2B5EF4-FFF2-40B4-BE49-F238E27FC236}">
                  <a16:creationId xmlns:a16="http://schemas.microsoft.com/office/drawing/2014/main" id="{CA545FEE-0396-88D1-50A5-A549624F147C}"/>
                </a:ext>
              </a:extLst>
            </p:cNvPr>
            <p:cNvSpPr/>
            <p:nvPr/>
          </p:nvSpPr>
          <p:spPr>
            <a:xfrm>
              <a:off x="938026" y="25685"/>
              <a:ext cx="1950130" cy="1365028"/>
            </a:xfrm>
            <a:prstGeom prst="roundRect">
              <a:avLst>
                <a:gd name="adj" fmla="val 1667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16" name="Rectangle: Rounded Corners 4">
              <a:extLst>
                <a:ext uri="{FF2B5EF4-FFF2-40B4-BE49-F238E27FC236}">
                  <a16:creationId xmlns:a16="http://schemas.microsoft.com/office/drawing/2014/main" id="{0042CB04-2B7C-2FDC-BD7B-FFFBA6FE632C}"/>
                </a:ext>
              </a:extLst>
            </p:cNvPr>
            <p:cNvSpPr txBox="1"/>
            <p:nvPr/>
          </p:nvSpPr>
          <p:spPr>
            <a:xfrm>
              <a:off x="1004673" y="92332"/>
              <a:ext cx="1816836" cy="1231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HR Driven provisioning</a:t>
              </a:r>
            </a:p>
          </p:txBody>
        </p:sp>
      </p:grpSp>
    </p:spTree>
    <p:extLst>
      <p:ext uri="{BB962C8B-B14F-4D97-AF65-F5344CB8AC3E}">
        <p14:creationId xmlns:p14="http://schemas.microsoft.com/office/powerpoint/2010/main" val="315697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064BE-95E2-70D3-CBBC-6C2F318DD9A7}"/>
              </a:ext>
            </a:extLst>
          </p:cNvPr>
          <p:cNvSpPr>
            <a:spLocks noGrp="1"/>
          </p:cNvSpPr>
          <p:nvPr>
            <p:ph type="title"/>
          </p:nvPr>
        </p:nvSpPr>
        <p:spPr>
          <a:xfrm>
            <a:off x="483550" y="74335"/>
            <a:ext cx="10515600" cy="1325563"/>
          </a:xfrm>
        </p:spPr>
        <p:txBody>
          <a:bodyPr>
            <a:normAutofit/>
          </a:bodyPr>
          <a:lstStyle/>
          <a:p>
            <a:r>
              <a:rPr lang="en-US" sz="3600"/>
              <a:t>Proof of concept (PoC) | Goals</a:t>
            </a:r>
          </a:p>
        </p:txBody>
      </p:sp>
      <p:sp>
        <p:nvSpPr>
          <p:cNvPr id="5" name="Content Placeholder 4">
            <a:extLst>
              <a:ext uri="{FF2B5EF4-FFF2-40B4-BE49-F238E27FC236}">
                <a16:creationId xmlns:a16="http://schemas.microsoft.com/office/drawing/2014/main" id="{0C7DAC29-7CB9-AB19-FDE4-93FA7B4CAF7B}"/>
              </a:ext>
            </a:extLst>
          </p:cNvPr>
          <p:cNvSpPr>
            <a:spLocks noGrp="1"/>
          </p:cNvSpPr>
          <p:nvPr>
            <p:ph sz="quarter" idx="10"/>
          </p:nvPr>
        </p:nvSpPr>
        <p:spPr>
          <a:xfrm>
            <a:off x="586581" y="1616007"/>
            <a:ext cx="11018838" cy="4204484"/>
          </a:xfrm>
        </p:spPr>
        <p:txBody>
          <a:bodyPr vert="horz" wrap="square" lIns="0" tIns="0" rIns="0" bIns="0" rtlCol="0" anchor="t">
            <a:spAutoFit/>
          </a:bodyPr>
          <a:lstStyle/>
          <a:p>
            <a:pPr marL="0" indent="0">
              <a:buNone/>
            </a:pPr>
            <a:r>
              <a:rPr lang="en-US" sz="2000">
                <a:cs typeface="Segoe UI"/>
              </a:rPr>
              <a:t>Demonstrate the value of Microsoft Entra ID Governance in your environment:</a:t>
            </a:r>
          </a:p>
          <a:p>
            <a:pPr marL="0" indent="0">
              <a:buNone/>
            </a:pPr>
            <a:endParaRPr lang="en-US" sz="2000">
              <a:cs typeface="Segoe UI"/>
            </a:endParaRPr>
          </a:p>
          <a:p>
            <a:pPr>
              <a:buFont typeface="Arial" panose="020B0604020202020204" pitchFamily="34" charset="0"/>
              <a:buChar char="•"/>
            </a:pPr>
            <a:r>
              <a:rPr lang="en-US" sz="2000" b="1"/>
              <a:t>Discovery:</a:t>
            </a:r>
            <a:r>
              <a:rPr lang="en-US" sz="2000"/>
              <a:t> Review the  current onboarding and lifecycle processes for external identities, in order to identify </a:t>
            </a:r>
          </a:p>
          <a:p>
            <a:pPr lvl="1"/>
            <a:r>
              <a:rPr lang="en-US" sz="1800"/>
              <a:t>What is the current HR system and onboarding process?</a:t>
            </a:r>
          </a:p>
          <a:p>
            <a:pPr lvl="1"/>
            <a:r>
              <a:rPr lang="en-US" sz="1800"/>
              <a:t>How does the organization manage lifecycle for identities after onboarding?</a:t>
            </a:r>
          </a:p>
          <a:p>
            <a:pPr lvl="1"/>
            <a:r>
              <a:rPr lang="en-US" sz="1800"/>
              <a:t>Is there any automation in place that helps alleviate all manual / disjoined processes? </a:t>
            </a:r>
          </a:p>
          <a:p>
            <a:pPr>
              <a:buFont typeface="Arial" panose="020B0604020202020204" pitchFamily="34" charset="0"/>
              <a:buChar char="•"/>
            </a:pPr>
            <a:endParaRPr lang="en-US" sz="2000"/>
          </a:p>
          <a:p>
            <a:pPr>
              <a:buFont typeface="Arial" panose="020B0604020202020204" pitchFamily="34" charset="0"/>
              <a:buChar char="•"/>
            </a:pPr>
            <a:r>
              <a:rPr lang="en-US" sz="2000" b="1">
                <a:cs typeface="Segoe UI"/>
              </a:rPr>
              <a:t>Define: </a:t>
            </a:r>
            <a:r>
              <a:rPr lang="en-US" sz="2000">
                <a:cs typeface="Segoe UI"/>
              </a:rPr>
              <a:t>Criteria for success will be based on a successful provisioning of employee with its lifecycle (Joiner/Mover/Leaver) </a:t>
            </a:r>
          </a:p>
          <a:p>
            <a:pPr>
              <a:buFont typeface="Arial" panose="020B0604020202020204" pitchFamily="34" charset="0"/>
              <a:buChar char="•"/>
            </a:pPr>
            <a:endParaRPr lang="en-US" sz="2000" b="1">
              <a:cs typeface="Segoe UI"/>
            </a:endParaRPr>
          </a:p>
          <a:p>
            <a:pPr>
              <a:buFont typeface="Arial" panose="020B0604020202020204" pitchFamily="34" charset="0"/>
              <a:buChar char="•"/>
            </a:pPr>
            <a:r>
              <a:rPr lang="en-US" sz="2000" b="1">
                <a:cs typeface="Segoe UI"/>
              </a:rPr>
              <a:t>Evaluate: </a:t>
            </a:r>
            <a:r>
              <a:rPr lang="en-US" sz="2000">
                <a:cs typeface="Segoe UI"/>
              </a:rPr>
              <a:t>Evaluate the result of the POC by collecting customer feedback and team insights </a:t>
            </a:r>
            <a:endParaRPr lang="en-US" sz="2000" b="1">
              <a:cs typeface="Segoe UI"/>
            </a:endParaRPr>
          </a:p>
        </p:txBody>
      </p:sp>
      <p:sp>
        <p:nvSpPr>
          <p:cNvPr id="3" name="Title 3">
            <a:extLst>
              <a:ext uri="{FF2B5EF4-FFF2-40B4-BE49-F238E27FC236}">
                <a16:creationId xmlns:a16="http://schemas.microsoft.com/office/drawing/2014/main" id="{7A8D7575-C4B0-530F-066F-0D210377C9A5}"/>
              </a:ext>
            </a:extLst>
          </p:cNvPr>
          <p:cNvSpPr txBox="1">
            <a:spLocks/>
          </p:cNvSpPr>
          <p:nvPr/>
        </p:nvSpPr>
        <p:spPr>
          <a:xfrm>
            <a:off x="588263" y="1060450"/>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400"/>
              <a:t>Automate Employee lifecycle</a:t>
            </a:r>
          </a:p>
        </p:txBody>
      </p:sp>
    </p:spTree>
    <p:extLst>
      <p:ext uri="{BB962C8B-B14F-4D97-AF65-F5344CB8AC3E}">
        <p14:creationId xmlns:p14="http://schemas.microsoft.com/office/powerpoint/2010/main" val="31662755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pp cloud">
            <a:extLst>
              <a:ext uri="{FF2B5EF4-FFF2-40B4-BE49-F238E27FC236}">
                <a16:creationId xmlns:a16="http://schemas.microsoft.com/office/drawing/2014/main" id="{7F8BBE34-5159-4346-AC00-C725DD606A6F}"/>
              </a:ext>
            </a:extLst>
          </p:cNvPr>
          <p:cNvSpPr/>
          <p:nvPr/>
        </p:nvSpPr>
        <p:spPr bwMode="auto">
          <a:xfrm>
            <a:off x="8353973" y="1076566"/>
            <a:ext cx="1936631" cy="106887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blipFill>
            <a:blip r:embed="rId3"/>
            <a:stretch>
              <a:fillRect/>
            </a:stretch>
          </a:bli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619665DF-4791-4804-AEF8-CCF3FE652D79}"/>
              </a:ext>
            </a:extLst>
          </p:cNvPr>
          <p:cNvSpPr>
            <a:spLocks noGrp="1"/>
          </p:cNvSpPr>
          <p:nvPr>
            <p:ph type="title"/>
          </p:nvPr>
        </p:nvSpPr>
        <p:spPr>
          <a:xfrm>
            <a:off x="268080" y="263780"/>
            <a:ext cx="11655840" cy="492443"/>
          </a:xfrm>
        </p:spPr>
        <p:txBody>
          <a:bodyPr>
            <a:normAutofit/>
          </a:bodyPr>
          <a:lstStyle/>
          <a:p>
            <a:r>
              <a:rPr lang="en-US" sz="3200"/>
              <a:t>High level architecture – Cloud HR to Microsoft Entra ID / AD </a:t>
            </a:r>
          </a:p>
        </p:txBody>
      </p:sp>
      <p:sp>
        <p:nvSpPr>
          <p:cNvPr id="78" name="Rectangle 77">
            <a:extLst>
              <a:ext uri="{FF2B5EF4-FFF2-40B4-BE49-F238E27FC236}">
                <a16:creationId xmlns:a16="http://schemas.microsoft.com/office/drawing/2014/main" id="{0F1F2DE2-9F15-4AC6-9633-630CE7462707}"/>
              </a:ext>
            </a:extLst>
          </p:cNvPr>
          <p:cNvSpPr/>
          <p:nvPr/>
        </p:nvSpPr>
        <p:spPr bwMode="auto">
          <a:xfrm>
            <a:off x="5046594" y="1315952"/>
            <a:ext cx="2974900" cy="731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Enable HR-driven user provisioning and automate Joiner/Mover/Leaver processes of employees and contingent workers.</a:t>
            </a:r>
          </a:p>
        </p:txBody>
      </p:sp>
      <p:sp>
        <p:nvSpPr>
          <p:cNvPr id="80" name="Rectangle 79">
            <a:extLst>
              <a:ext uri="{FF2B5EF4-FFF2-40B4-BE49-F238E27FC236}">
                <a16:creationId xmlns:a16="http://schemas.microsoft.com/office/drawing/2014/main" id="{1F6F4888-E0EF-498B-B67C-B1795FC82E6F}"/>
              </a:ext>
            </a:extLst>
          </p:cNvPr>
          <p:cNvSpPr/>
          <p:nvPr/>
        </p:nvSpPr>
        <p:spPr bwMode="auto">
          <a:xfrm>
            <a:off x="464848" y="4528363"/>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User Attribute Updates</a:t>
            </a:r>
          </a:p>
        </p:txBody>
      </p:sp>
      <p:sp>
        <p:nvSpPr>
          <p:cNvPr id="83" name="Rectangle 82">
            <a:extLst>
              <a:ext uri="{FF2B5EF4-FFF2-40B4-BE49-F238E27FC236}">
                <a16:creationId xmlns:a16="http://schemas.microsoft.com/office/drawing/2014/main" id="{0FF11C7C-640A-4CA6-8D35-4AE52C3CCC02}"/>
              </a:ext>
            </a:extLst>
          </p:cNvPr>
          <p:cNvSpPr/>
          <p:nvPr/>
        </p:nvSpPr>
        <p:spPr bwMode="auto">
          <a:xfrm>
            <a:off x="464848" y="3699070"/>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Unique ID &amp; Password Generation</a:t>
            </a:r>
          </a:p>
        </p:txBody>
      </p:sp>
      <p:sp>
        <p:nvSpPr>
          <p:cNvPr id="84" name="Rectangle 83">
            <a:extLst>
              <a:ext uri="{FF2B5EF4-FFF2-40B4-BE49-F238E27FC236}">
                <a16:creationId xmlns:a16="http://schemas.microsoft.com/office/drawing/2014/main" id="{009B738B-ECFA-42EB-99C2-136BA3D7B4FE}"/>
              </a:ext>
            </a:extLst>
          </p:cNvPr>
          <p:cNvSpPr/>
          <p:nvPr/>
        </p:nvSpPr>
        <p:spPr bwMode="auto">
          <a:xfrm>
            <a:off x="2264418" y="4528363"/>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Effective Date based identity lifecycle</a:t>
            </a:r>
          </a:p>
        </p:txBody>
      </p:sp>
      <p:sp>
        <p:nvSpPr>
          <p:cNvPr id="86" name="Rectangle 85">
            <a:extLst>
              <a:ext uri="{FF2B5EF4-FFF2-40B4-BE49-F238E27FC236}">
                <a16:creationId xmlns:a16="http://schemas.microsoft.com/office/drawing/2014/main" id="{900D93AA-3C35-4633-9B11-51DD6E06BBA2}"/>
              </a:ext>
            </a:extLst>
          </p:cNvPr>
          <p:cNvSpPr/>
          <p:nvPr/>
        </p:nvSpPr>
        <p:spPr bwMode="auto">
          <a:xfrm>
            <a:off x="2264418" y="3699070"/>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Worker Conversion Process</a:t>
            </a:r>
          </a:p>
        </p:txBody>
      </p:sp>
      <p:sp>
        <p:nvSpPr>
          <p:cNvPr id="87" name="Rectangle 86">
            <a:extLst>
              <a:ext uri="{FF2B5EF4-FFF2-40B4-BE49-F238E27FC236}">
                <a16:creationId xmlns:a16="http://schemas.microsoft.com/office/drawing/2014/main" id="{1E5770D5-7C3C-4440-8FA8-5A28D66242CC}"/>
              </a:ext>
            </a:extLst>
          </p:cNvPr>
          <p:cNvSpPr/>
          <p:nvPr/>
        </p:nvSpPr>
        <p:spPr bwMode="auto">
          <a:xfrm>
            <a:off x="2264418" y="2869777"/>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Employee / Contingent Worker Termination</a:t>
            </a:r>
          </a:p>
        </p:txBody>
      </p:sp>
      <p:sp>
        <p:nvSpPr>
          <p:cNvPr id="102" name="Rectangle 101">
            <a:extLst>
              <a:ext uri="{FF2B5EF4-FFF2-40B4-BE49-F238E27FC236}">
                <a16:creationId xmlns:a16="http://schemas.microsoft.com/office/drawing/2014/main" id="{15017BB4-73AB-40DF-A49E-3238E427A201}"/>
              </a:ext>
            </a:extLst>
          </p:cNvPr>
          <p:cNvSpPr/>
          <p:nvPr/>
        </p:nvSpPr>
        <p:spPr bwMode="auto">
          <a:xfrm>
            <a:off x="464848" y="5357656"/>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Identity Relationships</a:t>
            </a:r>
          </a:p>
        </p:txBody>
      </p:sp>
      <p:pic>
        <p:nvPicPr>
          <p:cNvPr id="106" name="Picture 105">
            <a:extLst>
              <a:ext uri="{FF2B5EF4-FFF2-40B4-BE49-F238E27FC236}">
                <a16:creationId xmlns:a16="http://schemas.microsoft.com/office/drawing/2014/main" id="{D90E3CEA-8B37-4521-8657-2085515877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983" y="4692970"/>
            <a:ext cx="457200" cy="457200"/>
          </a:xfrm>
          <a:prstGeom prst="rect">
            <a:avLst/>
          </a:prstGeom>
        </p:spPr>
      </p:pic>
      <p:pic>
        <p:nvPicPr>
          <p:cNvPr id="108" name="Picture 107" descr="A close up of a sign&#10;&#10;Description generated with high confidence">
            <a:extLst>
              <a:ext uri="{FF2B5EF4-FFF2-40B4-BE49-F238E27FC236}">
                <a16:creationId xmlns:a16="http://schemas.microsoft.com/office/drawing/2014/main" id="{04322BD7-99C2-4AD4-B727-EB356101F7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331" y="3950172"/>
            <a:ext cx="468504" cy="321810"/>
          </a:xfrm>
          <a:prstGeom prst="rect">
            <a:avLst/>
          </a:prstGeom>
        </p:spPr>
      </p:pic>
      <p:pic>
        <p:nvPicPr>
          <p:cNvPr id="109" name="Picture 108">
            <a:extLst>
              <a:ext uri="{FF2B5EF4-FFF2-40B4-BE49-F238E27FC236}">
                <a16:creationId xmlns:a16="http://schemas.microsoft.com/office/drawing/2014/main" id="{71CFFE7A-CE86-4539-BE59-79BE26C466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2160" y="4705154"/>
            <a:ext cx="457200" cy="457200"/>
          </a:xfrm>
          <a:prstGeom prst="rect">
            <a:avLst/>
          </a:prstGeom>
        </p:spPr>
      </p:pic>
      <p:pic>
        <p:nvPicPr>
          <p:cNvPr id="110" name="Picture 109" descr="A close up of a logo&#10;&#10;Description generated with very high confidence">
            <a:extLst>
              <a:ext uri="{FF2B5EF4-FFF2-40B4-BE49-F238E27FC236}">
                <a16:creationId xmlns:a16="http://schemas.microsoft.com/office/drawing/2014/main" id="{F23955B8-7A97-4D9D-85A4-001173E69F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2160" y="3850899"/>
            <a:ext cx="457200" cy="457200"/>
          </a:xfrm>
          <a:prstGeom prst="rect">
            <a:avLst/>
          </a:prstGeom>
        </p:spPr>
      </p:pic>
      <p:sp>
        <p:nvSpPr>
          <p:cNvPr id="118" name="Freeform 24">
            <a:extLst>
              <a:ext uri="{FF2B5EF4-FFF2-40B4-BE49-F238E27FC236}">
                <a16:creationId xmlns:a16="http://schemas.microsoft.com/office/drawing/2014/main" id="{6810B2BB-7859-49CA-9479-A3DFDC1E6419}"/>
              </a:ext>
            </a:extLst>
          </p:cNvPr>
          <p:cNvSpPr>
            <a:spLocks noChangeAspect="1" noEditPoints="1"/>
          </p:cNvSpPr>
          <p:nvPr/>
        </p:nvSpPr>
        <p:spPr bwMode="auto">
          <a:xfrm>
            <a:off x="600101" y="5555329"/>
            <a:ext cx="457200" cy="37242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44" name="Picture 143" descr="A close up of a logo&#10;&#10;Description generated with very high confidence">
            <a:extLst>
              <a:ext uri="{FF2B5EF4-FFF2-40B4-BE49-F238E27FC236}">
                <a16:creationId xmlns:a16="http://schemas.microsoft.com/office/drawing/2014/main" id="{2F3C9DEA-279B-4A24-8E4F-5CC03FAC7B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27095" y="3021460"/>
            <a:ext cx="457200" cy="457200"/>
          </a:xfrm>
          <a:prstGeom prst="rect">
            <a:avLst/>
          </a:prstGeom>
        </p:spPr>
      </p:pic>
      <p:grpSp>
        <p:nvGrpSpPr>
          <p:cNvPr id="7" name="Group 6">
            <a:extLst>
              <a:ext uri="{FF2B5EF4-FFF2-40B4-BE49-F238E27FC236}">
                <a16:creationId xmlns:a16="http://schemas.microsoft.com/office/drawing/2014/main" id="{8AE7A6C3-0912-4A03-BF17-67C593EF415F}"/>
              </a:ext>
            </a:extLst>
          </p:cNvPr>
          <p:cNvGrpSpPr/>
          <p:nvPr/>
        </p:nvGrpSpPr>
        <p:grpSpPr>
          <a:xfrm>
            <a:off x="460845" y="2858007"/>
            <a:ext cx="1737360" cy="784106"/>
            <a:chOff x="3940776" y="5774035"/>
            <a:chExt cx="1737360" cy="784106"/>
          </a:xfrm>
        </p:grpSpPr>
        <p:sp>
          <p:nvSpPr>
            <p:cNvPr id="126" name="Rectangle 125">
              <a:extLst>
                <a:ext uri="{FF2B5EF4-FFF2-40B4-BE49-F238E27FC236}">
                  <a16:creationId xmlns:a16="http://schemas.microsoft.com/office/drawing/2014/main" id="{DABAE65D-C817-4A7C-8DE0-44B5C35CD6EB}"/>
                </a:ext>
              </a:extLst>
            </p:cNvPr>
            <p:cNvSpPr/>
            <p:nvPr/>
          </p:nvSpPr>
          <p:spPr bwMode="auto">
            <a:xfrm>
              <a:off x="3940776" y="5774035"/>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New Employee Hire or New Contingent Worker</a:t>
              </a:r>
            </a:p>
          </p:txBody>
        </p:sp>
        <p:pic>
          <p:nvPicPr>
            <p:cNvPr id="183" name="Picture 182">
              <a:extLst>
                <a:ext uri="{FF2B5EF4-FFF2-40B4-BE49-F238E27FC236}">
                  <a16:creationId xmlns:a16="http://schemas.microsoft.com/office/drawing/2014/main" id="{4037E07D-229A-4F86-9BE6-4088935357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05275" y="5949012"/>
              <a:ext cx="457200" cy="458095"/>
            </a:xfrm>
            <a:prstGeom prst="rect">
              <a:avLst/>
            </a:prstGeom>
          </p:spPr>
        </p:pic>
      </p:grpSp>
      <p:sp>
        <p:nvSpPr>
          <p:cNvPr id="42" name="Freeform 38">
            <a:extLst>
              <a:ext uri="{FF2B5EF4-FFF2-40B4-BE49-F238E27FC236}">
                <a16:creationId xmlns:a16="http://schemas.microsoft.com/office/drawing/2014/main" id="{8863D579-3FF4-4A76-8624-5E877F6276FF}"/>
              </a:ext>
            </a:extLst>
          </p:cNvPr>
          <p:cNvSpPr>
            <a:spLocks noChangeAspect="1"/>
          </p:cNvSpPr>
          <p:nvPr/>
        </p:nvSpPr>
        <p:spPr bwMode="auto">
          <a:xfrm flipH="1">
            <a:off x="7935334" y="1335866"/>
            <a:ext cx="2180416" cy="1433743"/>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12700">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69D6E27A-BA81-479F-B5EC-545B86256473}"/>
              </a:ext>
            </a:extLst>
          </p:cNvPr>
          <p:cNvSpPr txBox="1"/>
          <p:nvPr/>
        </p:nvSpPr>
        <p:spPr>
          <a:xfrm flipH="1">
            <a:off x="8304319" y="2422406"/>
            <a:ext cx="1812266" cy="152349"/>
          </a:xfrm>
          <a:prstGeom prst="rect">
            <a:avLst/>
          </a:prstGeom>
        </p:spPr>
        <p:txBody>
          <a:bodyPr wrap="square" lIns="0" tIns="0" rIns="0" bIns="0" rtlCol="0">
            <a:spAutoFit/>
          </a:bodyPr>
          <a:lstStyle/>
          <a:p>
            <a:pPr marL="0" marR="0" lvl="0" indent="0" algn="ctr" defTabSz="895919" rtl="0" eaLnBrk="1" fontAlgn="base" latinLnBrk="0" hangingPunct="1">
              <a:lnSpc>
                <a:spcPct val="90000"/>
              </a:lnSpc>
              <a:spcBef>
                <a:spcPct val="0"/>
              </a:spcBef>
              <a:spcAft>
                <a:spcPct val="0"/>
              </a:spcAft>
              <a:buClrTx/>
              <a:buSzPct val="80000"/>
              <a:buFontTx/>
              <a:buNone/>
              <a:tabLst/>
              <a:defRPr/>
            </a:pPr>
            <a:r>
              <a:rPr kumimoji="0" lang="en-US" sz="1100" b="0" i="0" u="none" strike="noStrike" kern="1200" cap="none" spc="0" normalizeH="0" baseline="0" noProof="0">
                <a:ln>
                  <a:noFill/>
                </a:ln>
                <a:solidFill>
                  <a:srgbClr val="000000"/>
                </a:solidFill>
                <a:effectLst/>
                <a:uLnTx/>
                <a:uFillTx/>
                <a:latin typeface="Segoe UI"/>
                <a:ea typeface="ＭＳ Ｐゴシック" charset="0"/>
                <a:cs typeface="Segoe UI Semibold" panose="020B0702040204020203" pitchFamily="34" charset="0"/>
              </a:rPr>
              <a:t>Enterprise SaaS Apps</a:t>
            </a:r>
          </a:p>
        </p:txBody>
      </p:sp>
      <p:sp>
        <p:nvSpPr>
          <p:cNvPr id="46" name="Freeform 131">
            <a:extLst>
              <a:ext uri="{FF2B5EF4-FFF2-40B4-BE49-F238E27FC236}">
                <a16:creationId xmlns:a16="http://schemas.microsoft.com/office/drawing/2014/main" id="{889F577E-D935-4811-9E91-3267AFD20380}"/>
              </a:ext>
            </a:extLst>
          </p:cNvPr>
          <p:cNvSpPr>
            <a:spLocks noChangeAspect="1"/>
          </p:cNvSpPr>
          <p:nvPr/>
        </p:nvSpPr>
        <p:spPr bwMode="black">
          <a:xfrm>
            <a:off x="9430979" y="1934758"/>
            <a:ext cx="350314" cy="420172"/>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0C9A0765-4D29-4F4A-8A22-8AF6EB7D2074}"/>
              </a:ext>
            </a:extLst>
          </p:cNvPr>
          <p:cNvGrpSpPr/>
          <p:nvPr/>
        </p:nvGrpSpPr>
        <p:grpSpPr>
          <a:xfrm>
            <a:off x="8486194" y="1502144"/>
            <a:ext cx="830159" cy="830159"/>
            <a:chOff x="10504191" y="2632864"/>
            <a:chExt cx="830159" cy="830159"/>
          </a:xfrm>
        </p:grpSpPr>
        <p:sp>
          <p:nvSpPr>
            <p:cNvPr id="52" name="Oval 51">
              <a:extLst>
                <a:ext uri="{FF2B5EF4-FFF2-40B4-BE49-F238E27FC236}">
                  <a16:creationId xmlns:a16="http://schemas.microsoft.com/office/drawing/2014/main" id="{4E936691-734C-48F3-8FC8-20C3BD2E51DC}"/>
                </a:ext>
              </a:extLst>
            </p:cNvPr>
            <p:cNvSpPr/>
            <p:nvPr/>
          </p:nvSpPr>
          <p:spPr bwMode="auto">
            <a:xfrm flipH="1">
              <a:off x="10504191" y="2632864"/>
              <a:ext cx="830159" cy="830159"/>
            </a:xfrm>
            <a:prstGeom prst="ellipse">
              <a:avLst/>
            </a:prstGeom>
            <a:solidFill>
              <a:schemeClr val="bg2">
                <a:alpha val="10000"/>
              </a:schemeClr>
            </a:solid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D935FB3A-B17E-44D6-B651-531DB66A4DAC}"/>
                </a:ext>
              </a:extLst>
            </p:cNvPr>
            <p:cNvGrpSpPr/>
            <p:nvPr/>
          </p:nvGrpSpPr>
          <p:grpSpPr>
            <a:xfrm flipH="1">
              <a:off x="10639041" y="2891008"/>
              <a:ext cx="560460" cy="334486"/>
              <a:chOff x="-3238101" y="6001000"/>
              <a:chExt cx="803840" cy="479736"/>
            </a:xfrm>
          </p:grpSpPr>
          <p:sp>
            <p:nvSpPr>
              <p:cNvPr id="56" name="Freeform: Shape 55">
                <a:extLst>
                  <a:ext uri="{FF2B5EF4-FFF2-40B4-BE49-F238E27FC236}">
                    <a16:creationId xmlns:a16="http://schemas.microsoft.com/office/drawing/2014/main" id="{F3499C99-5D6E-4135-8A0A-EFC290A2DE99}"/>
                  </a:ext>
                </a:extLst>
              </p:cNvPr>
              <p:cNvSpPr>
                <a:spLocks noChangeAspect="1"/>
              </p:cNvSpPr>
              <p:nvPr/>
            </p:nvSpPr>
            <p:spPr bwMode="auto">
              <a:xfrm>
                <a:off x="-2977728" y="6168181"/>
                <a:ext cx="274320" cy="312555"/>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4"/>
              </a:solidFill>
              <a:ln w="444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BA1F2E4E-D941-4818-8E0A-B31C06212309}"/>
                  </a:ext>
                </a:extLst>
              </p:cNvPr>
              <p:cNvSpPr>
                <a:spLocks noChangeAspect="1"/>
              </p:cNvSpPr>
              <p:nvPr/>
            </p:nvSpPr>
            <p:spPr bwMode="auto">
              <a:xfrm>
                <a:off x="-3238101" y="6001000"/>
                <a:ext cx="267492" cy="320790"/>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4"/>
              </a:solidFill>
              <a:ln w="444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A3DD6DFB-F5CA-4607-A295-4755687E4A81}"/>
                  </a:ext>
                </a:extLst>
              </p:cNvPr>
              <p:cNvSpPr>
                <a:spLocks noChangeAspect="1"/>
              </p:cNvSpPr>
              <p:nvPr/>
            </p:nvSpPr>
            <p:spPr bwMode="auto">
              <a:xfrm>
                <a:off x="-2701753" y="6019800"/>
                <a:ext cx="267492" cy="320790"/>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4"/>
              </a:solidFill>
              <a:ln w="444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89337128-6B41-4A19-97A8-3F1E58CFE252}"/>
              </a:ext>
            </a:extLst>
          </p:cNvPr>
          <p:cNvGrpSpPr/>
          <p:nvPr/>
        </p:nvGrpSpPr>
        <p:grpSpPr>
          <a:xfrm>
            <a:off x="5124862" y="2155548"/>
            <a:ext cx="2725144" cy="1504077"/>
            <a:chOff x="4733428" y="2676962"/>
            <a:chExt cx="2725144" cy="1504077"/>
          </a:xfrm>
        </p:grpSpPr>
        <p:sp>
          <p:nvSpPr>
            <p:cNvPr id="64" name="Freeform: Shape 63">
              <a:extLst>
                <a:ext uri="{FF2B5EF4-FFF2-40B4-BE49-F238E27FC236}">
                  <a16:creationId xmlns:a16="http://schemas.microsoft.com/office/drawing/2014/main" id="{A0D95B6A-4F14-4D7A-B06B-2785C6D1FF2B}"/>
                </a:ext>
              </a:extLst>
            </p:cNvPr>
            <p:cNvSpPr/>
            <p:nvPr/>
          </p:nvSpPr>
          <p:spPr bwMode="auto">
            <a:xfrm>
              <a:off x="4733428" y="2676962"/>
              <a:ext cx="2725144" cy="150407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MS cloud text">
              <a:extLst>
                <a:ext uri="{FF2B5EF4-FFF2-40B4-BE49-F238E27FC236}">
                  <a16:creationId xmlns:a16="http://schemas.microsoft.com/office/drawing/2014/main" id="{5B804767-0F9E-4EE2-B6BE-D40089657547}"/>
                </a:ext>
              </a:extLst>
            </p:cNvPr>
            <p:cNvSpPr txBox="1">
              <a:spLocks/>
            </p:cNvSpPr>
            <p:nvPr/>
          </p:nvSpPr>
          <p:spPr>
            <a:xfrm>
              <a:off x="4959013" y="3161546"/>
              <a:ext cx="2391863" cy="407826"/>
            </a:xfrm>
            <a:prstGeom prst="rect">
              <a:avLst/>
            </a:prstGeom>
            <a:ln>
              <a:solidFill>
                <a:schemeClr val="bg1"/>
              </a:solidFill>
            </a:ln>
          </p:spPr>
          <p:txBody>
            <a:bodyPr vert="horz" wrap="square" lIns="146304" tIns="91440" rIns="146304" bIns="9144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600"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t>Microsoft Entra ID</a:t>
              </a:r>
            </a:p>
          </p:txBody>
        </p:sp>
      </p:grpSp>
      <p:sp>
        <p:nvSpPr>
          <p:cNvPr id="130" name="door">
            <a:extLst>
              <a:ext uri="{FF2B5EF4-FFF2-40B4-BE49-F238E27FC236}">
                <a16:creationId xmlns:a16="http://schemas.microsoft.com/office/drawing/2014/main" id="{54419780-24E5-4DF5-8733-018743669E45}"/>
              </a:ext>
            </a:extLst>
          </p:cNvPr>
          <p:cNvSpPr>
            <a:spLocks noChangeAspect="1" noEditPoints="1"/>
          </p:cNvSpPr>
          <p:nvPr/>
        </p:nvSpPr>
        <p:spPr bwMode="auto">
          <a:xfrm>
            <a:off x="8197276" y="2198424"/>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solidFill>
            <a:schemeClr val="bg2"/>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 name="Arc 130">
            <a:extLst>
              <a:ext uri="{FF2B5EF4-FFF2-40B4-BE49-F238E27FC236}">
                <a16:creationId xmlns:a16="http://schemas.microsoft.com/office/drawing/2014/main" id="{DFF0DA39-2A18-4E07-AC85-8A64DB13800D}"/>
              </a:ext>
            </a:extLst>
          </p:cNvPr>
          <p:cNvSpPr/>
          <p:nvPr/>
        </p:nvSpPr>
        <p:spPr>
          <a:xfrm rot="16200000" flipH="1">
            <a:off x="6678713" y="2660872"/>
            <a:ext cx="2339786" cy="2339786"/>
          </a:xfrm>
          <a:prstGeom prst="arc">
            <a:avLst>
              <a:gd name="adj1" fmla="val 15683456"/>
              <a:gd name="adj2" fmla="val 20672126"/>
            </a:avLst>
          </a:prstGeom>
          <a:ln w="12700" cap="rnd">
            <a:solidFill>
              <a:schemeClr val="accent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Arc 131">
            <a:extLst>
              <a:ext uri="{FF2B5EF4-FFF2-40B4-BE49-F238E27FC236}">
                <a16:creationId xmlns:a16="http://schemas.microsoft.com/office/drawing/2014/main" id="{EED4F9CC-F5A0-4063-A22F-3A9DF3B81702}"/>
              </a:ext>
            </a:extLst>
          </p:cNvPr>
          <p:cNvSpPr/>
          <p:nvPr/>
        </p:nvSpPr>
        <p:spPr>
          <a:xfrm flipH="1" flipV="1">
            <a:off x="4349658" y="177845"/>
            <a:ext cx="3199629" cy="3199629"/>
          </a:xfrm>
          <a:prstGeom prst="arc">
            <a:avLst>
              <a:gd name="adj1" fmla="val 17552737"/>
              <a:gd name="adj2" fmla="val 20606817"/>
            </a:avLst>
          </a:prstGeom>
          <a:ln w="12700" cap="rnd">
            <a:solidFill>
              <a:schemeClr val="accent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379DD72D-9A5D-4302-8DAB-7B0121589CB1}"/>
              </a:ext>
            </a:extLst>
          </p:cNvPr>
          <p:cNvSpPr/>
          <p:nvPr/>
        </p:nvSpPr>
        <p:spPr bwMode="auto">
          <a:xfrm>
            <a:off x="8192017" y="2198424"/>
            <a:ext cx="262605" cy="365760"/>
          </a:xfrm>
          <a:prstGeom prst="rect">
            <a:avLst/>
          </a:prstGeom>
          <a:solidFill>
            <a:schemeClr val="bg1"/>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 name="Arc 132">
            <a:extLst>
              <a:ext uri="{FF2B5EF4-FFF2-40B4-BE49-F238E27FC236}">
                <a16:creationId xmlns:a16="http://schemas.microsoft.com/office/drawing/2014/main" id="{64A1BEF8-E9E0-40EF-9ECB-13428A07A867}"/>
              </a:ext>
            </a:extLst>
          </p:cNvPr>
          <p:cNvSpPr/>
          <p:nvPr/>
        </p:nvSpPr>
        <p:spPr>
          <a:xfrm rot="17100000" flipH="1" flipV="1">
            <a:off x="5600514" y="-106576"/>
            <a:ext cx="3199629" cy="3199629"/>
          </a:xfrm>
          <a:prstGeom prst="arc">
            <a:avLst>
              <a:gd name="adj1" fmla="val 18071616"/>
              <a:gd name="adj2" fmla="val 19436157"/>
            </a:avLst>
          </a:prstGeom>
          <a:ln w="12700" cap="rnd">
            <a:solidFill>
              <a:schemeClr val="accent1"/>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678FF333-ADCA-4227-B5DC-CB266AE855E0}"/>
              </a:ext>
            </a:extLst>
          </p:cNvPr>
          <p:cNvGrpSpPr/>
          <p:nvPr/>
        </p:nvGrpSpPr>
        <p:grpSpPr>
          <a:xfrm>
            <a:off x="6259462" y="4636470"/>
            <a:ext cx="3129080" cy="1792666"/>
            <a:chOff x="7985545" y="4468077"/>
            <a:chExt cx="3129080" cy="1792666"/>
          </a:xfrm>
        </p:grpSpPr>
        <p:sp>
          <p:nvSpPr>
            <p:cNvPr id="75" name="Freeform 280">
              <a:extLst>
                <a:ext uri="{FF2B5EF4-FFF2-40B4-BE49-F238E27FC236}">
                  <a16:creationId xmlns:a16="http://schemas.microsoft.com/office/drawing/2014/main" id="{E811F22C-D93C-4CDD-878F-8ABAEE1D89F1}"/>
                </a:ext>
              </a:extLst>
            </p:cNvPr>
            <p:cNvSpPr/>
            <p:nvPr/>
          </p:nvSpPr>
          <p:spPr bwMode="auto">
            <a:xfrm>
              <a:off x="7985545" y="4468077"/>
              <a:ext cx="3129080" cy="1792666"/>
            </a:xfrm>
            <a:prstGeom prst="triangle">
              <a:avLst/>
            </a:prstGeom>
            <a:solidFill>
              <a:srgbClr val="F2F2F2"/>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7" name="Rectangle 76">
              <a:extLst>
                <a:ext uri="{FF2B5EF4-FFF2-40B4-BE49-F238E27FC236}">
                  <a16:creationId xmlns:a16="http://schemas.microsoft.com/office/drawing/2014/main" id="{212A3253-5F4E-499A-A777-328E241D76C1}"/>
                </a:ext>
              </a:extLst>
            </p:cNvPr>
            <p:cNvSpPr/>
            <p:nvPr/>
          </p:nvSpPr>
          <p:spPr bwMode="auto">
            <a:xfrm>
              <a:off x="9497910" y="5128798"/>
              <a:ext cx="1341506" cy="1120654"/>
            </a:xfrm>
            <a:prstGeom prst="rect">
              <a:avLst/>
            </a:prstGeom>
          </p:spPr>
          <p:txBody>
            <a:bodyPr vert="horz" wrap="square" lIns="146304" tIns="91440" rIns="146304" bIns="91440" rtlCol="0" anchor="t">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2000"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t>On-</a:t>
              </a:r>
              <a:br>
                <a:rPr kumimoji="0" lang="en-US" sz="2000"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t>premises</a:t>
              </a:r>
            </a:p>
          </p:txBody>
        </p:sp>
        <p:grpSp>
          <p:nvGrpSpPr>
            <p:cNvPr id="79" name="Group 207">
              <a:extLst>
                <a:ext uri="{FF2B5EF4-FFF2-40B4-BE49-F238E27FC236}">
                  <a16:creationId xmlns:a16="http://schemas.microsoft.com/office/drawing/2014/main" id="{48AEA029-DB0D-41EE-A967-9B10B9DEAE1E}"/>
                </a:ext>
              </a:extLst>
            </p:cNvPr>
            <p:cNvGrpSpPr>
              <a:grpSpLocks noChangeAspect="1"/>
            </p:cNvGrpSpPr>
            <p:nvPr/>
          </p:nvGrpSpPr>
          <p:grpSpPr bwMode="auto">
            <a:xfrm>
              <a:off x="8732720" y="5421290"/>
              <a:ext cx="672524" cy="654403"/>
              <a:chOff x="3750" y="2040"/>
              <a:chExt cx="334" cy="325"/>
            </a:xfrm>
          </p:grpSpPr>
          <p:sp>
            <p:nvSpPr>
              <p:cNvPr id="85" name="Rectangle 208">
                <a:extLst>
                  <a:ext uri="{FF2B5EF4-FFF2-40B4-BE49-F238E27FC236}">
                    <a16:creationId xmlns:a16="http://schemas.microsoft.com/office/drawing/2014/main" id="{AADF0901-F07D-4435-BF4F-B838243D8227}"/>
                  </a:ext>
                </a:extLst>
              </p:cNvPr>
              <p:cNvSpPr>
                <a:spLocks noChangeArrowheads="1"/>
              </p:cNvSpPr>
              <p:nvPr/>
            </p:nvSpPr>
            <p:spPr bwMode="auto">
              <a:xfrm>
                <a:off x="3860" y="2071"/>
                <a:ext cx="150" cy="294"/>
              </a:xfrm>
              <a:prstGeom prst="rect">
                <a:avLst/>
              </a:prstGeom>
              <a:solidFill>
                <a:schemeClr val="accent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209">
                <a:extLst>
                  <a:ext uri="{FF2B5EF4-FFF2-40B4-BE49-F238E27FC236}">
                    <a16:creationId xmlns:a16="http://schemas.microsoft.com/office/drawing/2014/main" id="{A12EA7B7-E3C3-4061-9BFA-ADD38B066717}"/>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chemeClr val="accent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210">
                <a:extLst>
                  <a:ext uri="{FF2B5EF4-FFF2-40B4-BE49-F238E27FC236}">
                    <a16:creationId xmlns:a16="http://schemas.microsoft.com/office/drawing/2014/main" id="{D23FEA03-9BD2-4B61-B568-0022F0A03495}"/>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chemeClr val="accent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211">
                <a:extLst>
                  <a:ext uri="{FF2B5EF4-FFF2-40B4-BE49-F238E27FC236}">
                    <a16:creationId xmlns:a16="http://schemas.microsoft.com/office/drawing/2014/main" id="{769FAE8C-5E97-46FB-80E5-CC1E618899CD}"/>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212">
                <a:extLst>
                  <a:ext uri="{FF2B5EF4-FFF2-40B4-BE49-F238E27FC236}">
                    <a16:creationId xmlns:a16="http://schemas.microsoft.com/office/drawing/2014/main" id="{561722CD-2790-4CD4-89D0-1F7BE7D25042}"/>
                  </a:ext>
                </a:extLst>
              </p:cNvPr>
              <p:cNvSpPr>
                <a:spLocks noChangeArrowheads="1"/>
              </p:cNvSpPr>
              <p:nvPr/>
            </p:nvSpPr>
            <p:spPr bwMode="auto">
              <a:xfrm>
                <a:off x="3888" y="2040"/>
                <a:ext cx="42" cy="31"/>
              </a:xfrm>
              <a:prstGeom prst="rect">
                <a:avLst/>
              </a:prstGeom>
              <a:solidFill>
                <a:schemeClr val="bg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213">
                <a:extLst>
                  <a:ext uri="{FF2B5EF4-FFF2-40B4-BE49-F238E27FC236}">
                    <a16:creationId xmlns:a16="http://schemas.microsoft.com/office/drawing/2014/main" id="{0520A785-3C30-4027-BC52-3C6D3BF88293}"/>
                  </a:ext>
                </a:extLst>
              </p:cNvPr>
              <p:cNvSpPr>
                <a:spLocks noChangeArrowheads="1"/>
              </p:cNvSpPr>
              <p:nvPr/>
            </p:nvSpPr>
            <p:spPr bwMode="auto">
              <a:xfrm>
                <a:off x="3970" y="209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Rectangle 214">
                <a:extLst>
                  <a:ext uri="{FF2B5EF4-FFF2-40B4-BE49-F238E27FC236}">
                    <a16:creationId xmlns:a16="http://schemas.microsoft.com/office/drawing/2014/main" id="{77E35184-4F1F-4CD4-9C57-549C317FA03D}"/>
                  </a:ext>
                </a:extLst>
              </p:cNvPr>
              <p:cNvSpPr>
                <a:spLocks noChangeArrowheads="1"/>
              </p:cNvSpPr>
              <p:nvPr/>
            </p:nvSpPr>
            <p:spPr bwMode="auto">
              <a:xfrm>
                <a:off x="3970" y="213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Rectangle 215">
                <a:extLst>
                  <a:ext uri="{FF2B5EF4-FFF2-40B4-BE49-F238E27FC236}">
                    <a16:creationId xmlns:a16="http://schemas.microsoft.com/office/drawing/2014/main" id="{BB094DCA-B771-40CA-BD4D-637C30539E91}"/>
                  </a:ext>
                </a:extLst>
              </p:cNvPr>
              <p:cNvSpPr>
                <a:spLocks noChangeArrowheads="1"/>
              </p:cNvSpPr>
              <p:nvPr/>
            </p:nvSpPr>
            <p:spPr bwMode="auto">
              <a:xfrm>
                <a:off x="3970"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Rectangle 216">
                <a:extLst>
                  <a:ext uri="{FF2B5EF4-FFF2-40B4-BE49-F238E27FC236}">
                    <a16:creationId xmlns:a16="http://schemas.microsoft.com/office/drawing/2014/main" id="{570956E0-7ADE-4CEE-BD88-77BA321B48A9}"/>
                  </a:ext>
                </a:extLst>
              </p:cNvPr>
              <p:cNvSpPr>
                <a:spLocks noChangeArrowheads="1"/>
              </p:cNvSpPr>
              <p:nvPr/>
            </p:nvSpPr>
            <p:spPr bwMode="auto">
              <a:xfrm>
                <a:off x="3970"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Rectangle 217">
                <a:extLst>
                  <a:ext uri="{FF2B5EF4-FFF2-40B4-BE49-F238E27FC236}">
                    <a16:creationId xmlns:a16="http://schemas.microsoft.com/office/drawing/2014/main" id="{6EFAD124-F080-44A7-B01B-D134A83B72C3}"/>
                  </a:ext>
                </a:extLst>
              </p:cNvPr>
              <p:cNvSpPr>
                <a:spLocks noChangeArrowheads="1"/>
              </p:cNvSpPr>
              <p:nvPr/>
            </p:nvSpPr>
            <p:spPr bwMode="auto">
              <a:xfrm>
                <a:off x="3970"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Rectangle 218">
                <a:extLst>
                  <a:ext uri="{FF2B5EF4-FFF2-40B4-BE49-F238E27FC236}">
                    <a16:creationId xmlns:a16="http://schemas.microsoft.com/office/drawing/2014/main" id="{94BC20BE-46E9-48AD-8703-5CF81874ECDC}"/>
                  </a:ext>
                </a:extLst>
              </p:cNvPr>
              <p:cNvSpPr>
                <a:spLocks noChangeArrowheads="1"/>
              </p:cNvSpPr>
              <p:nvPr/>
            </p:nvSpPr>
            <p:spPr bwMode="auto">
              <a:xfrm>
                <a:off x="3885" y="209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Rectangle 219">
                <a:extLst>
                  <a:ext uri="{FF2B5EF4-FFF2-40B4-BE49-F238E27FC236}">
                    <a16:creationId xmlns:a16="http://schemas.microsoft.com/office/drawing/2014/main" id="{7C383DF0-696A-4775-88B8-B5CBA1499C8B}"/>
                  </a:ext>
                </a:extLst>
              </p:cNvPr>
              <p:cNvSpPr>
                <a:spLocks noChangeArrowheads="1"/>
              </p:cNvSpPr>
              <p:nvPr/>
            </p:nvSpPr>
            <p:spPr bwMode="auto">
              <a:xfrm>
                <a:off x="3885" y="213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Rectangle 220">
                <a:extLst>
                  <a:ext uri="{FF2B5EF4-FFF2-40B4-BE49-F238E27FC236}">
                    <a16:creationId xmlns:a16="http://schemas.microsoft.com/office/drawing/2014/main" id="{3E60E89F-D504-4782-A1A5-000DE41B0503}"/>
                  </a:ext>
                </a:extLst>
              </p:cNvPr>
              <p:cNvSpPr>
                <a:spLocks noChangeArrowheads="1"/>
              </p:cNvSpPr>
              <p:nvPr/>
            </p:nvSpPr>
            <p:spPr bwMode="auto">
              <a:xfrm>
                <a:off x="3885"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Rectangle 221">
                <a:extLst>
                  <a:ext uri="{FF2B5EF4-FFF2-40B4-BE49-F238E27FC236}">
                    <a16:creationId xmlns:a16="http://schemas.microsoft.com/office/drawing/2014/main" id="{30888C23-E0D2-4BCA-BE21-76C17809C373}"/>
                  </a:ext>
                </a:extLst>
              </p:cNvPr>
              <p:cNvSpPr>
                <a:spLocks noChangeArrowheads="1"/>
              </p:cNvSpPr>
              <p:nvPr/>
            </p:nvSpPr>
            <p:spPr bwMode="auto">
              <a:xfrm>
                <a:off x="3885"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Rectangle 222">
                <a:extLst>
                  <a:ext uri="{FF2B5EF4-FFF2-40B4-BE49-F238E27FC236}">
                    <a16:creationId xmlns:a16="http://schemas.microsoft.com/office/drawing/2014/main" id="{8A56B49D-B632-435A-B955-1D0C56A29F1E}"/>
                  </a:ext>
                </a:extLst>
              </p:cNvPr>
              <p:cNvSpPr>
                <a:spLocks noChangeArrowheads="1"/>
              </p:cNvSpPr>
              <p:nvPr/>
            </p:nvSpPr>
            <p:spPr bwMode="auto">
              <a:xfrm>
                <a:off x="3885"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Rectangle 223">
                <a:extLst>
                  <a:ext uri="{FF2B5EF4-FFF2-40B4-BE49-F238E27FC236}">
                    <a16:creationId xmlns:a16="http://schemas.microsoft.com/office/drawing/2014/main" id="{43E7CA1F-A30B-4493-866A-E796ACAFDFD3}"/>
                  </a:ext>
                </a:extLst>
              </p:cNvPr>
              <p:cNvSpPr>
                <a:spLocks noChangeArrowheads="1"/>
              </p:cNvSpPr>
              <p:nvPr/>
            </p:nvSpPr>
            <p:spPr bwMode="auto">
              <a:xfrm>
                <a:off x="3927" y="209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Rectangle 224">
                <a:extLst>
                  <a:ext uri="{FF2B5EF4-FFF2-40B4-BE49-F238E27FC236}">
                    <a16:creationId xmlns:a16="http://schemas.microsoft.com/office/drawing/2014/main" id="{46A9FD1A-A6AA-496D-B56B-F338B1989E35}"/>
                  </a:ext>
                </a:extLst>
              </p:cNvPr>
              <p:cNvSpPr>
                <a:spLocks noChangeArrowheads="1"/>
              </p:cNvSpPr>
              <p:nvPr/>
            </p:nvSpPr>
            <p:spPr bwMode="auto">
              <a:xfrm>
                <a:off x="3927" y="213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Rectangle 225">
                <a:extLst>
                  <a:ext uri="{FF2B5EF4-FFF2-40B4-BE49-F238E27FC236}">
                    <a16:creationId xmlns:a16="http://schemas.microsoft.com/office/drawing/2014/main" id="{85D54225-C30A-469E-94CC-6C4A3A76250A}"/>
                  </a:ext>
                </a:extLst>
              </p:cNvPr>
              <p:cNvSpPr>
                <a:spLocks noChangeArrowheads="1"/>
              </p:cNvSpPr>
              <p:nvPr/>
            </p:nvSpPr>
            <p:spPr bwMode="auto">
              <a:xfrm>
                <a:off x="3927"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Rectangle 226">
                <a:extLst>
                  <a:ext uri="{FF2B5EF4-FFF2-40B4-BE49-F238E27FC236}">
                    <a16:creationId xmlns:a16="http://schemas.microsoft.com/office/drawing/2014/main" id="{6F9820FB-624C-4534-A5D8-50CB2AD2291B}"/>
                  </a:ext>
                </a:extLst>
              </p:cNvPr>
              <p:cNvSpPr>
                <a:spLocks noChangeArrowheads="1"/>
              </p:cNvSpPr>
              <p:nvPr/>
            </p:nvSpPr>
            <p:spPr bwMode="auto">
              <a:xfrm>
                <a:off x="3927"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Rectangle 227">
                <a:extLst>
                  <a:ext uri="{FF2B5EF4-FFF2-40B4-BE49-F238E27FC236}">
                    <a16:creationId xmlns:a16="http://schemas.microsoft.com/office/drawing/2014/main" id="{026C20AA-D53F-4CE6-B91B-3EF745AAA8DA}"/>
                  </a:ext>
                </a:extLst>
              </p:cNvPr>
              <p:cNvSpPr>
                <a:spLocks noChangeArrowheads="1"/>
              </p:cNvSpPr>
              <p:nvPr/>
            </p:nvSpPr>
            <p:spPr bwMode="auto">
              <a:xfrm>
                <a:off x="3927"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228">
                <a:extLst>
                  <a:ext uri="{FF2B5EF4-FFF2-40B4-BE49-F238E27FC236}">
                    <a16:creationId xmlns:a16="http://schemas.microsoft.com/office/drawing/2014/main" id="{8221787D-CCDC-40BA-A345-A33ACACB6466}"/>
                  </a:ext>
                </a:extLst>
              </p:cNvPr>
              <p:cNvSpPr>
                <a:spLocks noChangeArrowheads="1"/>
              </p:cNvSpPr>
              <p:nvPr/>
            </p:nvSpPr>
            <p:spPr bwMode="auto">
              <a:xfrm>
                <a:off x="3776"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Rectangle 229">
                <a:extLst>
                  <a:ext uri="{FF2B5EF4-FFF2-40B4-BE49-F238E27FC236}">
                    <a16:creationId xmlns:a16="http://schemas.microsoft.com/office/drawing/2014/main" id="{BFCBAD81-E016-4925-8415-C75AD0E5CE0A}"/>
                  </a:ext>
                </a:extLst>
              </p:cNvPr>
              <p:cNvSpPr>
                <a:spLocks noChangeArrowheads="1"/>
              </p:cNvSpPr>
              <p:nvPr/>
            </p:nvSpPr>
            <p:spPr bwMode="auto">
              <a:xfrm>
                <a:off x="3776"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Rectangle 230">
                <a:extLst>
                  <a:ext uri="{FF2B5EF4-FFF2-40B4-BE49-F238E27FC236}">
                    <a16:creationId xmlns:a16="http://schemas.microsoft.com/office/drawing/2014/main" id="{83F5E412-04F1-43E6-8336-40B4971144B8}"/>
                  </a:ext>
                </a:extLst>
              </p:cNvPr>
              <p:cNvSpPr>
                <a:spLocks noChangeArrowheads="1"/>
              </p:cNvSpPr>
              <p:nvPr/>
            </p:nvSpPr>
            <p:spPr bwMode="auto">
              <a:xfrm>
                <a:off x="3776"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Rectangle 231">
                <a:extLst>
                  <a:ext uri="{FF2B5EF4-FFF2-40B4-BE49-F238E27FC236}">
                    <a16:creationId xmlns:a16="http://schemas.microsoft.com/office/drawing/2014/main" id="{6A31BE1E-8F41-45E3-AC07-870ED79D6539}"/>
                  </a:ext>
                </a:extLst>
              </p:cNvPr>
              <p:cNvSpPr>
                <a:spLocks noChangeArrowheads="1"/>
              </p:cNvSpPr>
              <p:nvPr/>
            </p:nvSpPr>
            <p:spPr bwMode="auto">
              <a:xfrm>
                <a:off x="3818"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Rectangle 232">
                <a:extLst>
                  <a:ext uri="{FF2B5EF4-FFF2-40B4-BE49-F238E27FC236}">
                    <a16:creationId xmlns:a16="http://schemas.microsoft.com/office/drawing/2014/main" id="{906D7328-99B9-4C76-8D9C-33F74F05EC9D}"/>
                  </a:ext>
                </a:extLst>
              </p:cNvPr>
              <p:cNvSpPr>
                <a:spLocks noChangeArrowheads="1"/>
              </p:cNvSpPr>
              <p:nvPr/>
            </p:nvSpPr>
            <p:spPr bwMode="auto">
              <a:xfrm>
                <a:off x="3818"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Rectangle 233">
                <a:extLst>
                  <a:ext uri="{FF2B5EF4-FFF2-40B4-BE49-F238E27FC236}">
                    <a16:creationId xmlns:a16="http://schemas.microsoft.com/office/drawing/2014/main" id="{957D3600-88DD-469E-A582-558346B6157D}"/>
                  </a:ext>
                </a:extLst>
              </p:cNvPr>
              <p:cNvSpPr>
                <a:spLocks noChangeArrowheads="1"/>
              </p:cNvSpPr>
              <p:nvPr/>
            </p:nvSpPr>
            <p:spPr bwMode="auto">
              <a:xfrm>
                <a:off x="3818"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Rectangle 234">
                <a:extLst>
                  <a:ext uri="{FF2B5EF4-FFF2-40B4-BE49-F238E27FC236}">
                    <a16:creationId xmlns:a16="http://schemas.microsoft.com/office/drawing/2014/main" id="{D19B6092-1A20-4007-8482-FE9859435375}"/>
                  </a:ext>
                </a:extLst>
              </p:cNvPr>
              <p:cNvSpPr>
                <a:spLocks noChangeArrowheads="1"/>
              </p:cNvSpPr>
              <p:nvPr/>
            </p:nvSpPr>
            <p:spPr bwMode="auto">
              <a:xfrm>
                <a:off x="3776" y="2295"/>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Rectangle 235">
                <a:extLst>
                  <a:ext uri="{FF2B5EF4-FFF2-40B4-BE49-F238E27FC236}">
                    <a16:creationId xmlns:a16="http://schemas.microsoft.com/office/drawing/2014/main" id="{8E989FC3-1D15-464C-BAAE-78E6705DBA2D}"/>
                  </a:ext>
                </a:extLst>
              </p:cNvPr>
              <p:cNvSpPr>
                <a:spLocks noChangeArrowheads="1"/>
              </p:cNvSpPr>
              <p:nvPr/>
            </p:nvSpPr>
            <p:spPr bwMode="auto">
              <a:xfrm>
                <a:off x="3818" y="2295"/>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82" name="Picture 81">
              <a:extLst>
                <a:ext uri="{FF2B5EF4-FFF2-40B4-BE49-F238E27FC236}">
                  <a16:creationId xmlns:a16="http://schemas.microsoft.com/office/drawing/2014/main" id="{311AA265-CD35-43D3-9DE3-C1D4AF3D0F8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064792" y="4594782"/>
              <a:ext cx="986067" cy="652749"/>
            </a:xfrm>
            <a:prstGeom prst="rect">
              <a:avLst/>
            </a:prstGeom>
          </p:spPr>
        </p:pic>
      </p:grpSp>
      <p:grpSp>
        <p:nvGrpSpPr>
          <p:cNvPr id="113" name="Group 112">
            <a:extLst>
              <a:ext uri="{FF2B5EF4-FFF2-40B4-BE49-F238E27FC236}">
                <a16:creationId xmlns:a16="http://schemas.microsoft.com/office/drawing/2014/main" id="{0C60003C-0AE9-466A-A5E6-756148D22778}"/>
              </a:ext>
            </a:extLst>
          </p:cNvPr>
          <p:cNvGrpSpPr/>
          <p:nvPr/>
        </p:nvGrpSpPr>
        <p:grpSpPr>
          <a:xfrm>
            <a:off x="6714416" y="4326939"/>
            <a:ext cx="374776" cy="386508"/>
            <a:chOff x="7596294" y="4477333"/>
            <a:chExt cx="374776" cy="386508"/>
          </a:xfrm>
        </p:grpSpPr>
        <p:sp>
          <p:nvSpPr>
            <p:cNvPr id="116" name="Oval 115">
              <a:extLst>
                <a:ext uri="{FF2B5EF4-FFF2-40B4-BE49-F238E27FC236}">
                  <a16:creationId xmlns:a16="http://schemas.microsoft.com/office/drawing/2014/main" id="{83DF99D3-1A03-4788-A083-BA5EACA5C509}"/>
                </a:ext>
              </a:extLst>
            </p:cNvPr>
            <p:cNvSpPr/>
            <p:nvPr/>
          </p:nvSpPr>
          <p:spPr bwMode="auto">
            <a:xfrm>
              <a:off x="7596294" y="4484497"/>
              <a:ext cx="374776" cy="374776"/>
            </a:xfrm>
            <a:prstGeom prst="ellips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Freeform 149">
              <a:extLst>
                <a:ext uri="{FF2B5EF4-FFF2-40B4-BE49-F238E27FC236}">
                  <a16:creationId xmlns:a16="http://schemas.microsoft.com/office/drawing/2014/main" id="{1BA71F1E-C4C8-4C14-8798-743EF72D60E7}"/>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bg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A13B04BD-2560-481C-B379-F7E5766393C4}"/>
              </a:ext>
            </a:extLst>
          </p:cNvPr>
          <p:cNvSpPr/>
          <p:nvPr/>
        </p:nvSpPr>
        <p:spPr bwMode="auto">
          <a:xfrm>
            <a:off x="2264418" y="5357846"/>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Mover Processes (Promotions / Org Changes)</a:t>
            </a:r>
          </a:p>
        </p:txBody>
      </p:sp>
      <p:pic>
        <p:nvPicPr>
          <p:cNvPr id="9" name="Graphic 8" descr="Hierarchy">
            <a:extLst>
              <a:ext uri="{FF2B5EF4-FFF2-40B4-BE49-F238E27FC236}">
                <a16:creationId xmlns:a16="http://schemas.microsoft.com/office/drawing/2014/main" id="{58556984-CE26-4909-90FD-9CDD7DAFB2F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94874" y="5357656"/>
            <a:ext cx="682778" cy="682778"/>
          </a:xfrm>
          <a:prstGeom prst="rect">
            <a:avLst/>
          </a:prstGeom>
        </p:spPr>
      </p:pic>
      <p:pic>
        <p:nvPicPr>
          <p:cNvPr id="81" name="Picture 2" descr="Image result for successfactors employee central logo">
            <a:extLst>
              <a:ext uri="{FF2B5EF4-FFF2-40B4-BE49-F238E27FC236}">
                <a16:creationId xmlns:a16="http://schemas.microsoft.com/office/drawing/2014/main" id="{B21885E9-CE10-45FC-A718-65787F86911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08539" y="1457204"/>
            <a:ext cx="2010857" cy="7027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a:extLst>
              <a:ext uri="{FF2B5EF4-FFF2-40B4-BE49-F238E27FC236}">
                <a16:creationId xmlns:a16="http://schemas.microsoft.com/office/drawing/2014/main" id="{E4BB6458-44B3-4FC6-B04F-67A0958972FA}"/>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3436187" y="889338"/>
            <a:ext cx="1234545" cy="491760"/>
          </a:xfrm>
          <a:prstGeom prst="rect">
            <a:avLst/>
          </a:prstGeom>
        </p:spPr>
      </p:pic>
      <p:sp>
        <p:nvSpPr>
          <p:cNvPr id="4" name="Rectangle 3">
            <a:extLst>
              <a:ext uri="{FF2B5EF4-FFF2-40B4-BE49-F238E27FC236}">
                <a16:creationId xmlns:a16="http://schemas.microsoft.com/office/drawing/2014/main" id="{E7957034-CC59-6486-8B20-ED45BBD20785}"/>
              </a:ext>
            </a:extLst>
          </p:cNvPr>
          <p:cNvSpPr/>
          <p:nvPr/>
        </p:nvSpPr>
        <p:spPr bwMode="auto">
          <a:xfrm>
            <a:off x="6398678" y="4079499"/>
            <a:ext cx="1511511" cy="482785"/>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Provisioning Agent</a:t>
            </a:r>
          </a:p>
        </p:txBody>
      </p:sp>
      <p:grpSp>
        <p:nvGrpSpPr>
          <p:cNvPr id="10" name="Directory">
            <a:extLst>
              <a:ext uri="{FF2B5EF4-FFF2-40B4-BE49-F238E27FC236}">
                <a16:creationId xmlns:a16="http://schemas.microsoft.com/office/drawing/2014/main" id="{AADFE015-911D-4047-07F2-52362949BBB0}"/>
              </a:ext>
            </a:extLst>
          </p:cNvPr>
          <p:cNvGrpSpPr/>
          <p:nvPr/>
        </p:nvGrpSpPr>
        <p:grpSpPr>
          <a:xfrm>
            <a:off x="5987696" y="2943786"/>
            <a:ext cx="1037024" cy="687807"/>
            <a:chOff x="2311859" y="1482049"/>
            <a:chExt cx="1632927" cy="1083040"/>
          </a:xfrm>
        </p:grpSpPr>
        <p:sp>
          <p:nvSpPr>
            <p:cNvPr id="11" name="Freeform 13" title="Icon of a cloud">
              <a:extLst>
                <a:ext uri="{FF2B5EF4-FFF2-40B4-BE49-F238E27FC236}">
                  <a16:creationId xmlns:a16="http://schemas.microsoft.com/office/drawing/2014/main" id="{EA615E35-54F6-4A5A-AA5C-19B5669E4545}"/>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otted Circle">
              <a:extLst>
                <a:ext uri="{FF2B5EF4-FFF2-40B4-BE49-F238E27FC236}">
                  <a16:creationId xmlns:a16="http://schemas.microsoft.com/office/drawing/2014/main" id="{1A3570F0-B243-ADBD-F051-372ADDC0AF33}"/>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13" name="Picture 12" descr="A blue and white diamond&#10;&#10;Description automatically generated with low confidence">
              <a:extLst>
                <a:ext uri="{FF2B5EF4-FFF2-40B4-BE49-F238E27FC236}">
                  <a16:creationId xmlns:a16="http://schemas.microsoft.com/office/drawing/2014/main" id="{5F44987E-F390-3F32-1A16-0070186A2D49}"/>
                </a:ext>
              </a:extLst>
            </p:cNvPr>
            <p:cNvPicPr>
              <a:picLocks noChangeAspect="1"/>
            </p:cNvPicPr>
            <p:nvPr/>
          </p:nvPicPr>
          <p:blipFill>
            <a:blip r:embed="rId16"/>
            <a:stretch>
              <a:fillRect/>
            </a:stretch>
          </p:blipFill>
          <p:spPr>
            <a:xfrm>
              <a:off x="2832179" y="1802664"/>
              <a:ext cx="640784" cy="640784"/>
            </a:xfrm>
            <a:prstGeom prst="rect">
              <a:avLst/>
            </a:prstGeom>
          </p:spPr>
        </p:pic>
      </p:grpSp>
    </p:spTree>
    <p:extLst>
      <p:ext uri="{BB962C8B-B14F-4D97-AF65-F5344CB8AC3E}">
        <p14:creationId xmlns:p14="http://schemas.microsoft.com/office/powerpoint/2010/main" val="326173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500"/>
                                        <p:tgtEl>
                                          <p:spTgt spid="17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2"/>
                                        </p:tgtEl>
                                        <p:attrNameLst>
                                          <p:attrName>style.visibility</p:attrName>
                                        </p:attrNameLst>
                                      </p:cBhvr>
                                      <p:to>
                                        <p:strVal val="visible"/>
                                      </p:to>
                                    </p:set>
                                    <p:animEffect transition="in" filter="wipe(left)">
                                      <p:cBhvr>
                                        <p:cTn id="11" dur="500"/>
                                        <p:tgtEl>
                                          <p:spTgt spid="13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down)">
                                      <p:cBhvr>
                                        <p:cTn id="15" dur="500"/>
                                        <p:tgtEl>
                                          <p:spTgt spid="131"/>
                                        </p:tgtEl>
                                      </p:cBhvr>
                                    </p:animEffect>
                                  </p:childTnLst>
                                </p:cTn>
                              </p:par>
                              <p:par>
                                <p:cTn id="16" presetID="10" presetClass="entr" presetSubtype="0" fill="hold" nodeType="withEffect">
                                  <p:stCondLst>
                                    <p:cond delay="0"/>
                                  </p:stCondLst>
                                  <p:childTnLst>
                                    <p:set>
                                      <p:cBhvr>
                                        <p:cTn id="17" dur="1" fill="hold">
                                          <p:stCondLst>
                                            <p:cond delay="0"/>
                                          </p:stCondLst>
                                        </p:cTn>
                                        <p:tgtEl>
                                          <p:spTgt spid="113"/>
                                        </p:tgtEl>
                                        <p:attrNameLst>
                                          <p:attrName>style.visibility</p:attrName>
                                        </p:attrNameLst>
                                      </p:cBhvr>
                                      <p:to>
                                        <p:strVal val="visible"/>
                                      </p:to>
                                    </p:set>
                                    <p:animEffect transition="in" filter="fade">
                                      <p:cBhvr>
                                        <p:cTn id="18" dur="750"/>
                                        <p:tgtEl>
                                          <p:spTgt spid="113"/>
                                        </p:tgtEl>
                                      </p:cBhvr>
                                    </p:animEffect>
                                  </p:childTnLst>
                                </p:cTn>
                              </p:par>
                              <p:par>
                                <p:cTn id="19" presetID="8" presetClass="emph" presetSubtype="0" fill="hold" nodeType="withEffect">
                                  <p:stCondLst>
                                    <p:cond delay="0"/>
                                  </p:stCondLst>
                                  <p:childTnLst>
                                    <p:animRot by="21600000">
                                      <p:cBhvr>
                                        <p:cTn id="20" dur="1500" fill="hold"/>
                                        <p:tgtEl>
                                          <p:spTgt spid="113"/>
                                        </p:tgtEl>
                                        <p:attrNameLst>
                                          <p:attrName>r</p:attrName>
                                        </p:attrNameLst>
                                      </p:cBhvr>
                                    </p:animRot>
                                  </p:childTnLst>
                                </p:cTn>
                              </p:par>
                            </p:childTnLst>
                          </p:cTn>
                        </p:par>
                        <p:par>
                          <p:cTn id="21" fill="hold">
                            <p:stCondLst>
                              <p:cond delay="2500"/>
                            </p:stCondLst>
                            <p:childTnLst>
                              <p:par>
                                <p:cTn id="22" presetID="22" presetClass="entr" presetSubtype="8" fill="hold" grpId="0" nodeType="afterEffect">
                                  <p:stCondLst>
                                    <p:cond delay="0"/>
                                  </p:stCondLst>
                                  <p:childTnLst>
                                    <p:set>
                                      <p:cBhvr>
                                        <p:cTn id="23" dur="1" fill="hold">
                                          <p:stCondLst>
                                            <p:cond delay="0"/>
                                          </p:stCondLst>
                                        </p:cTn>
                                        <p:tgtEl>
                                          <p:spTgt spid="133"/>
                                        </p:tgtEl>
                                        <p:attrNameLst>
                                          <p:attrName>style.visibility</p:attrName>
                                        </p:attrNameLst>
                                      </p:cBhvr>
                                      <p:to>
                                        <p:strVal val="visible"/>
                                      </p:to>
                                    </p:set>
                                    <p:animEffect transition="in" filter="wipe(left)">
                                      <p:cBhvr>
                                        <p:cTn id="24" dur="500"/>
                                        <p:tgtEl>
                                          <p:spTgt spid="133"/>
                                        </p:tgtEl>
                                      </p:cBhvr>
                                    </p:animEffect>
                                  </p:childTnLst>
                                </p:cTn>
                              </p:par>
                            </p:childTnLst>
                          </p:cTn>
                        </p:par>
                        <p:par>
                          <p:cTn id="25" fill="hold">
                            <p:stCondLst>
                              <p:cond delay="3000"/>
                            </p:stCondLst>
                            <p:childTnLst>
                              <p:par>
                                <p:cTn id="26" presetID="10" presetClass="exit" presetSubtype="0" fill="hold" grpId="0" nodeType="afterEffect">
                                  <p:stCondLst>
                                    <p:cond delay="0"/>
                                  </p:stCondLst>
                                  <p:childTnLst>
                                    <p:animEffect transition="out" filter="fade">
                                      <p:cBhvr>
                                        <p:cTn id="27" dur="500"/>
                                        <p:tgtEl>
                                          <p:spTgt spid="114"/>
                                        </p:tgtEl>
                                      </p:cBhvr>
                                    </p:animEffect>
                                    <p:set>
                                      <p:cBhvr>
                                        <p:cTn id="28" dur="1" fill="hold">
                                          <p:stCondLst>
                                            <p:cond delay="499"/>
                                          </p:stCondLst>
                                        </p:cTn>
                                        <p:tgtEl>
                                          <p:spTgt spid="114"/>
                                        </p:tgtEl>
                                        <p:attrNameLst>
                                          <p:attrName>style.visibility</p:attrName>
                                        </p:attrNameLst>
                                      </p:cBhvr>
                                      <p:to>
                                        <p:strVal val="hidden"/>
                                      </p:to>
                                    </p:set>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131" grpId="0" animBg="1"/>
      <p:bldP spid="132" grpId="0" animBg="1"/>
      <p:bldP spid="114" grpId="0" animBg="1"/>
      <p:bldP spid="13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3031972"/>
            <a:ext cx="9750425" cy="501804"/>
          </a:xfrm>
        </p:spPr>
        <p:txBody>
          <a:bodyPr/>
          <a:lstStyle/>
          <a:p>
            <a:r>
              <a:rPr lang="en-US"/>
              <a:t>Cloud HR to Microsoft Entra ID</a:t>
            </a:r>
          </a:p>
        </p:txBody>
      </p:sp>
    </p:spTree>
    <p:extLst>
      <p:ext uri="{BB962C8B-B14F-4D97-AF65-F5344CB8AC3E}">
        <p14:creationId xmlns:p14="http://schemas.microsoft.com/office/powerpoint/2010/main" val="41588469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075C8-BD47-3FB0-AC52-EDEF79652BCE}"/>
              </a:ext>
            </a:extLst>
          </p:cNvPr>
          <p:cNvSpPr>
            <a:spLocks noGrp="1"/>
          </p:cNvSpPr>
          <p:nvPr>
            <p:ph type="title"/>
          </p:nvPr>
        </p:nvSpPr>
        <p:spPr/>
        <p:txBody>
          <a:bodyPr wrap="square" anchor="t">
            <a:normAutofit/>
          </a:bodyPr>
          <a:lstStyle/>
          <a:p>
            <a:r>
              <a:rPr lang="en-US"/>
              <a:t>Cloud HR to Microsoft Entra ID</a:t>
            </a:r>
          </a:p>
        </p:txBody>
      </p:sp>
      <p:pic>
        <p:nvPicPr>
          <p:cNvPr id="4" name="Picture 2" descr="Image result for successfactors employee central logo">
            <a:extLst>
              <a:ext uri="{FF2B5EF4-FFF2-40B4-BE49-F238E27FC236}">
                <a16:creationId xmlns:a16="http://schemas.microsoft.com/office/drawing/2014/main" id="{E8374980-3926-3A27-2A98-6EEBFB0A1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537" y="2765859"/>
            <a:ext cx="2566694" cy="89696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59E4BE8D-1C55-7C79-2690-00E5C0593FC9}"/>
              </a:ext>
            </a:extLst>
          </p:cNvPr>
          <p:cNvCxnSpPr>
            <a:cxnSpLocks/>
          </p:cNvCxnSpPr>
          <p:nvPr/>
        </p:nvCxnSpPr>
        <p:spPr>
          <a:xfrm>
            <a:off x="3955914" y="2883747"/>
            <a:ext cx="1558332" cy="274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7" name="Picture 16" descr="Icon&#10;&#10;Description automatically generated">
            <a:extLst>
              <a:ext uri="{FF2B5EF4-FFF2-40B4-BE49-F238E27FC236}">
                <a16:creationId xmlns:a16="http://schemas.microsoft.com/office/drawing/2014/main" id="{21315CFE-AD10-296D-6BD2-569E6A40EFC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49405" y="3810704"/>
            <a:ext cx="1157498" cy="461070"/>
          </a:xfrm>
          <a:prstGeom prst="rect">
            <a:avLst/>
          </a:prstGeom>
        </p:spPr>
      </p:pic>
      <p:sp>
        <p:nvSpPr>
          <p:cNvPr id="18" name="TextBox 17">
            <a:extLst>
              <a:ext uri="{FF2B5EF4-FFF2-40B4-BE49-F238E27FC236}">
                <a16:creationId xmlns:a16="http://schemas.microsoft.com/office/drawing/2014/main" id="{AC755014-1523-F30F-8F60-A305CC8BCE0B}"/>
              </a:ext>
            </a:extLst>
          </p:cNvPr>
          <p:cNvSpPr txBox="1"/>
          <p:nvPr/>
        </p:nvSpPr>
        <p:spPr>
          <a:xfrm>
            <a:off x="8370308" y="3810704"/>
            <a:ext cx="1685064" cy="603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0000"/>
                </a:solidFill>
                <a:effectLst/>
                <a:uLnTx/>
                <a:uFillTx/>
                <a:latin typeface="Segoe UI Semibold"/>
                <a:ea typeface="+mn-ea"/>
                <a:cs typeface="+mn-cs"/>
              </a:rPr>
              <a:t>Microsoft Entra ID</a:t>
            </a:r>
          </a:p>
        </p:txBody>
      </p:sp>
      <p:grpSp>
        <p:nvGrpSpPr>
          <p:cNvPr id="20" name="Group 19">
            <a:extLst>
              <a:ext uri="{FF2B5EF4-FFF2-40B4-BE49-F238E27FC236}">
                <a16:creationId xmlns:a16="http://schemas.microsoft.com/office/drawing/2014/main" id="{12B4AEAB-D922-99FB-E4D7-C289F8CD7ED4}"/>
              </a:ext>
            </a:extLst>
          </p:cNvPr>
          <p:cNvGrpSpPr/>
          <p:nvPr/>
        </p:nvGrpSpPr>
        <p:grpSpPr>
          <a:xfrm>
            <a:off x="5660992" y="2761557"/>
            <a:ext cx="650464" cy="669347"/>
            <a:chOff x="7596294" y="4477333"/>
            <a:chExt cx="374776" cy="386508"/>
          </a:xfrm>
        </p:grpSpPr>
        <p:sp>
          <p:nvSpPr>
            <p:cNvPr id="21" name="Oval 20">
              <a:extLst>
                <a:ext uri="{FF2B5EF4-FFF2-40B4-BE49-F238E27FC236}">
                  <a16:creationId xmlns:a16="http://schemas.microsoft.com/office/drawing/2014/main" id="{639B631F-8B6D-B11B-7C00-9AA6257D85AB}"/>
                </a:ext>
              </a:extLst>
            </p:cNvPr>
            <p:cNvSpPr/>
            <p:nvPr/>
          </p:nvSpPr>
          <p:spPr bwMode="auto">
            <a:xfrm>
              <a:off x="7596294" y="4484497"/>
              <a:ext cx="374776" cy="374776"/>
            </a:xfrm>
            <a:prstGeom prst="ellips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Freeform 149">
              <a:extLst>
                <a:ext uri="{FF2B5EF4-FFF2-40B4-BE49-F238E27FC236}">
                  <a16:creationId xmlns:a16="http://schemas.microsoft.com/office/drawing/2014/main" id="{DDE5120B-DFD8-4ADF-FEE2-996C7CA82739}"/>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bg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79FE3729-A17F-4910-C88A-E6B85EE1A214}"/>
              </a:ext>
            </a:extLst>
          </p:cNvPr>
          <p:cNvSpPr/>
          <p:nvPr/>
        </p:nvSpPr>
        <p:spPr bwMode="auto">
          <a:xfrm>
            <a:off x="4496621" y="1839646"/>
            <a:ext cx="2304407" cy="669347"/>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algn="ctr" defTabSz="914400">
              <a:defRPr/>
            </a:pPr>
            <a:r>
              <a:rPr lang="en-US" sz="1600">
                <a:solidFill>
                  <a:srgbClr val="000000"/>
                </a:solidFill>
                <a:latin typeface="Segoe UI Semibold"/>
              </a:rPr>
              <a:t>Microsoft Entra ID provisioning Service</a:t>
            </a:r>
          </a:p>
        </p:txBody>
      </p:sp>
      <p:cxnSp>
        <p:nvCxnSpPr>
          <p:cNvPr id="26" name="Straight Arrow Connector 25">
            <a:extLst>
              <a:ext uri="{FF2B5EF4-FFF2-40B4-BE49-F238E27FC236}">
                <a16:creationId xmlns:a16="http://schemas.microsoft.com/office/drawing/2014/main" id="{16549A9E-B977-67CA-E4B3-CC588E387195}"/>
              </a:ext>
            </a:extLst>
          </p:cNvPr>
          <p:cNvCxnSpPr>
            <a:cxnSpLocks/>
          </p:cNvCxnSpPr>
          <p:nvPr/>
        </p:nvCxnSpPr>
        <p:spPr>
          <a:xfrm>
            <a:off x="6415538" y="2886487"/>
            <a:ext cx="1954770" cy="274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F8E48AE5-9809-13D9-0459-3709EE23470B}"/>
              </a:ext>
            </a:extLst>
          </p:cNvPr>
          <p:cNvCxnSpPr>
            <a:cxnSpLocks/>
          </p:cNvCxnSpPr>
          <p:nvPr/>
        </p:nvCxnSpPr>
        <p:spPr>
          <a:xfrm flipH="1">
            <a:off x="6519171" y="3305136"/>
            <a:ext cx="1736369" cy="0"/>
          </a:xfrm>
          <a:prstGeom prst="straightConnector1">
            <a:avLst/>
          </a:prstGeom>
          <a:ln w="38100" cap="flat" cmpd="sng" algn="ctr">
            <a:solidFill>
              <a:srgbClr val="D83B0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5BCB4953-BC5B-6D89-44CE-27954F961348}"/>
              </a:ext>
            </a:extLst>
          </p:cNvPr>
          <p:cNvCxnSpPr>
            <a:cxnSpLocks/>
          </p:cNvCxnSpPr>
          <p:nvPr/>
        </p:nvCxnSpPr>
        <p:spPr>
          <a:xfrm flipH="1">
            <a:off x="4059547" y="3305136"/>
            <a:ext cx="1454699" cy="0"/>
          </a:xfrm>
          <a:prstGeom prst="straightConnector1">
            <a:avLst/>
          </a:prstGeom>
          <a:ln w="38100" cap="flat" cmpd="sng" algn="ctr">
            <a:solidFill>
              <a:srgbClr val="D83B0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Rectangle 35">
            <a:extLst>
              <a:ext uri="{FF2B5EF4-FFF2-40B4-BE49-F238E27FC236}">
                <a16:creationId xmlns:a16="http://schemas.microsoft.com/office/drawing/2014/main" id="{806C8FC2-7630-0E9E-05BB-F42BFBD4D330}"/>
              </a:ext>
            </a:extLst>
          </p:cNvPr>
          <p:cNvSpPr/>
          <p:nvPr/>
        </p:nvSpPr>
        <p:spPr bwMode="auto">
          <a:xfrm>
            <a:off x="6311456" y="2344754"/>
            <a:ext cx="2318000" cy="56132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defTabSz="914400">
              <a:defRPr/>
            </a:pPr>
            <a:r>
              <a:rPr lang="en-US" sz="1200">
                <a:solidFill>
                  <a:srgbClr val="000000"/>
                </a:solidFill>
                <a:latin typeface="Segoe UI Semibold"/>
              </a:rPr>
              <a:t>Inbound user provisioning</a:t>
            </a:r>
          </a:p>
        </p:txBody>
      </p:sp>
      <p:sp>
        <p:nvSpPr>
          <p:cNvPr id="37" name="Rectangle 36">
            <a:extLst>
              <a:ext uri="{FF2B5EF4-FFF2-40B4-BE49-F238E27FC236}">
                <a16:creationId xmlns:a16="http://schemas.microsoft.com/office/drawing/2014/main" id="{18F2E0F1-33E0-1AA2-4477-AAEB9FA5D803}"/>
              </a:ext>
            </a:extLst>
          </p:cNvPr>
          <p:cNvSpPr/>
          <p:nvPr/>
        </p:nvSpPr>
        <p:spPr bwMode="auto">
          <a:xfrm>
            <a:off x="3444749" y="3261241"/>
            <a:ext cx="2318000" cy="56132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defTabSz="914400">
              <a:defRPr/>
            </a:pPr>
            <a:r>
              <a:rPr lang="en-US" sz="1200">
                <a:solidFill>
                  <a:srgbClr val="000000"/>
                </a:solidFill>
                <a:latin typeface="Segoe UI Semibold"/>
              </a:rPr>
              <a:t>Attribute Writeback</a:t>
            </a:r>
          </a:p>
        </p:txBody>
      </p:sp>
      <p:grpSp>
        <p:nvGrpSpPr>
          <p:cNvPr id="3" name="Directory">
            <a:extLst>
              <a:ext uri="{FF2B5EF4-FFF2-40B4-BE49-F238E27FC236}">
                <a16:creationId xmlns:a16="http://schemas.microsoft.com/office/drawing/2014/main" id="{1B5B706E-42D3-C763-1C50-F20ACA98F590}"/>
              </a:ext>
            </a:extLst>
          </p:cNvPr>
          <p:cNvGrpSpPr/>
          <p:nvPr/>
        </p:nvGrpSpPr>
        <p:grpSpPr>
          <a:xfrm>
            <a:off x="8396376" y="2554710"/>
            <a:ext cx="1632927" cy="1083040"/>
            <a:chOff x="2311859" y="1482049"/>
            <a:chExt cx="1632927" cy="1083040"/>
          </a:xfrm>
        </p:grpSpPr>
        <p:sp>
          <p:nvSpPr>
            <p:cNvPr id="5" name="Freeform 13" title="Icon of a cloud">
              <a:extLst>
                <a:ext uri="{FF2B5EF4-FFF2-40B4-BE49-F238E27FC236}">
                  <a16:creationId xmlns:a16="http://schemas.microsoft.com/office/drawing/2014/main" id="{8A7EFD35-3853-518F-E6C4-F8F582D1186B}"/>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 name="Dotted Circle">
              <a:extLst>
                <a:ext uri="{FF2B5EF4-FFF2-40B4-BE49-F238E27FC236}">
                  <a16:creationId xmlns:a16="http://schemas.microsoft.com/office/drawing/2014/main" id="{35583167-415C-2457-407F-985E69331617}"/>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7" name="Picture 6" descr="A blue and white diamond&#10;&#10;Description automatically generated with low confidence">
              <a:extLst>
                <a:ext uri="{FF2B5EF4-FFF2-40B4-BE49-F238E27FC236}">
                  <a16:creationId xmlns:a16="http://schemas.microsoft.com/office/drawing/2014/main" id="{F42C46A3-F11A-68C9-7DA8-6C538F581A1A}"/>
                </a:ext>
              </a:extLst>
            </p:cNvPr>
            <p:cNvPicPr>
              <a:picLocks noChangeAspect="1"/>
            </p:cNvPicPr>
            <p:nvPr/>
          </p:nvPicPr>
          <p:blipFill>
            <a:blip r:embed="rId5"/>
            <a:stretch>
              <a:fillRect/>
            </a:stretch>
          </p:blipFill>
          <p:spPr>
            <a:xfrm>
              <a:off x="2832179" y="1802664"/>
              <a:ext cx="640784" cy="640784"/>
            </a:xfrm>
            <a:prstGeom prst="rect">
              <a:avLst/>
            </a:prstGeom>
          </p:spPr>
        </p:pic>
      </p:grpSp>
    </p:spTree>
    <p:extLst>
      <p:ext uri="{BB962C8B-B14F-4D97-AF65-F5344CB8AC3E}">
        <p14:creationId xmlns:p14="http://schemas.microsoft.com/office/powerpoint/2010/main" val="540100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8" presetClass="emph" presetSubtype="0" fill="hold" nodeType="withEffect">
                                  <p:stCondLst>
                                    <p:cond delay="0"/>
                                  </p:stCondLst>
                                  <p:childTnLst>
                                    <p:animRot by="21600000">
                                      <p:cBhvr>
                                        <p:cTn id="9" dur="1500" fill="hold"/>
                                        <p:tgtEl>
                                          <p:spTgt spid="20"/>
                                        </p:tgtEl>
                                        <p:attrNameLst>
                                          <p:attrName>r</p:attrName>
                                        </p:attrNameLst>
                                      </p:cBhvr>
                                    </p:animRot>
                                  </p:childTnLst>
                                </p:cTn>
                              </p:par>
                              <p:par>
                                <p:cTn id="10" presetID="2" presetClass="entr" presetSubtype="4"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32CD-3480-6E6B-79ED-7DDAC9A579E7}"/>
              </a:ext>
            </a:extLst>
          </p:cNvPr>
          <p:cNvSpPr>
            <a:spLocks noGrp="1"/>
          </p:cNvSpPr>
          <p:nvPr>
            <p:ph type="title"/>
          </p:nvPr>
        </p:nvSpPr>
        <p:spPr/>
        <p:txBody>
          <a:bodyPr/>
          <a:lstStyle/>
          <a:p>
            <a:r>
              <a:rPr lang="en-US"/>
              <a:t>Features</a:t>
            </a:r>
          </a:p>
        </p:txBody>
      </p:sp>
      <p:sp>
        <p:nvSpPr>
          <p:cNvPr id="3" name="Content Placeholder 2">
            <a:extLst>
              <a:ext uri="{FF2B5EF4-FFF2-40B4-BE49-F238E27FC236}">
                <a16:creationId xmlns:a16="http://schemas.microsoft.com/office/drawing/2014/main" id="{0F58439F-FDDF-16D3-6443-261C493BA377}"/>
              </a:ext>
            </a:extLst>
          </p:cNvPr>
          <p:cNvSpPr>
            <a:spLocks noGrp="1"/>
          </p:cNvSpPr>
          <p:nvPr>
            <p:ph sz="quarter" idx="10"/>
          </p:nvPr>
        </p:nvSpPr>
        <p:spPr>
          <a:xfrm>
            <a:off x="584200" y="1435100"/>
            <a:ext cx="11018838" cy="4431983"/>
          </a:xfrm>
        </p:spPr>
        <p:txBody>
          <a:bodyPr>
            <a:normAutofit/>
          </a:bodyPr>
          <a:lstStyle/>
          <a:p>
            <a:pPr lvl="1"/>
            <a:r>
              <a:rPr lang="en-US" b="1"/>
              <a:t>Employee is added to Cloud HR</a:t>
            </a:r>
            <a:r>
              <a:rPr lang="en-US"/>
              <a:t>: user should be automatically created in Microsoft Entra ID and other SaaS applications that supports user provisioning</a:t>
            </a:r>
          </a:p>
          <a:p>
            <a:pPr lvl="1"/>
            <a:endParaRPr lang="en-US"/>
          </a:p>
          <a:p>
            <a:pPr lvl="1"/>
            <a:r>
              <a:rPr lang="en-US" b="1"/>
              <a:t>Employee attribute updates</a:t>
            </a:r>
            <a:r>
              <a:rPr lang="en-US"/>
              <a:t>: When employee record is updated in Cloud HR , their user account in Microsoft Entra ID and supporting SaaS Applications should be automatically updated</a:t>
            </a:r>
          </a:p>
          <a:p>
            <a:pPr lvl="1"/>
            <a:endParaRPr lang="en-US"/>
          </a:p>
          <a:p>
            <a:pPr lvl="1"/>
            <a:r>
              <a:rPr lang="en-US" b="1"/>
              <a:t>Employee Terminations</a:t>
            </a:r>
            <a:r>
              <a:rPr lang="en-US"/>
              <a:t>:</a:t>
            </a:r>
            <a:r>
              <a:rPr lang="en-US" b="1"/>
              <a:t> </a:t>
            </a:r>
            <a:r>
              <a:rPr lang="en-US"/>
              <a:t>When employee is terminated in Cloud HR , their user account is automatically disabled in Microsoft Entra ID and supporting SaaS applications </a:t>
            </a:r>
          </a:p>
          <a:p>
            <a:pPr lvl="1"/>
            <a:endParaRPr lang="en-US"/>
          </a:p>
          <a:p>
            <a:pPr lvl="1"/>
            <a:r>
              <a:rPr lang="en-US" b="1"/>
              <a:t>Employee rehires</a:t>
            </a:r>
            <a:r>
              <a:rPr lang="en-US"/>
              <a:t>: When Employee is rehired in Cloud HR,  customers should have the ability to re-activate or re-provision accounts in Microsoft Entra ID and supporting SaaS applications (depending on customer’s preference) </a:t>
            </a:r>
          </a:p>
          <a:p>
            <a:pPr lvl="1"/>
            <a:endParaRPr lang="en-US"/>
          </a:p>
        </p:txBody>
      </p:sp>
    </p:spTree>
    <p:extLst>
      <p:ext uri="{BB962C8B-B14F-4D97-AF65-F5344CB8AC3E}">
        <p14:creationId xmlns:p14="http://schemas.microsoft.com/office/powerpoint/2010/main" val="402654775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88C77-E4B6-4080-1DB8-D2A9B9808210}"/>
              </a:ext>
            </a:extLst>
          </p:cNvPr>
          <p:cNvSpPr>
            <a:spLocks noGrp="1"/>
          </p:cNvSpPr>
          <p:nvPr>
            <p:ph type="title"/>
          </p:nvPr>
        </p:nvSpPr>
        <p:spPr/>
        <p:txBody>
          <a:bodyPr/>
          <a:lstStyle/>
          <a:p>
            <a:r>
              <a:rPr lang="en-US"/>
              <a:t>Planning</a:t>
            </a:r>
          </a:p>
        </p:txBody>
      </p:sp>
      <p:sp>
        <p:nvSpPr>
          <p:cNvPr id="3" name="Content Placeholder 2">
            <a:extLst>
              <a:ext uri="{FF2B5EF4-FFF2-40B4-BE49-F238E27FC236}">
                <a16:creationId xmlns:a16="http://schemas.microsoft.com/office/drawing/2014/main" id="{55BEF593-250D-2E4C-E189-A8F539F057C6}"/>
              </a:ext>
            </a:extLst>
          </p:cNvPr>
          <p:cNvSpPr>
            <a:spLocks noGrp="1"/>
          </p:cNvSpPr>
          <p:nvPr>
            <p:ph sz="quarter" idx="10"/>
          </p:nvPr>
        </p:nvSpPr>
        <p:spPr>
          <a:xfrm>
            <a:off x="584200" y="1435100"/>
            <a:ext cx="11018838" cy="4357688"/>
          </a:xfrm>
        </p:spPr>
        <p:txBody>
          <a:bodyPr>
            <a:normAutofit/>
          </a:bodyPr>
          <a:lstStyle/>
          <a:p>
            <a:r>
              <a:rPr lang="en-US"/>
              <a:t>Determine the matching ID </a:t>
            </a:r>
          </a:p>
          <a:p>
            <a:pPr lvl="1"/>
            <a:r>
              <a:rPr lang="en-US"/>
              <a:t>This is an important step – since customers get the ability to match existing accounts between source and target systems</a:t>
            </a:r>
          </a:p>
          <a:p>
            <a:pPr lvl="1"/>
            <a:r>
              <a:rPr lang="en-US"/>
              <a:t>What is the unique Identifier in the Cloud HR app?</a:t>
            </a:r>
          </a:p>
          <a:p>
            <a:pPr lvl="1"/>
            <a:r>
              <a:rPr lang="en-US"/>
              <a:t>Discuss how to handle re-hires (re-use employee IDs) </a:t>
            </a:r>
          </a:p>
          <a:p>
            <a:pPr lvl="1"/>
            <a:r>
              <a:rPr lang="en-US"/>
              <a:t>Determine specific lifecycle cases like employees contingent workers, conversions , etc.</a:t>
            </a:r>
          </a:p>
          <a:p>
            <a:endParaRPr lang="en-US"/>
          </a:p>
          <a:p>
            <a:r>
              <a:rPr lang="en-US"/>
              <a:t>Determine account status</a:t>
            </a:r>
          </a:p>
          <a:p>
            <a:pPr lvl="1"/>
            <a:r>
              <a:rPr lang="en-US"/>
              <a:t>Provisioning connector maps the HR user profile status to the user account status</a:t>
            </a:r>
          </a:p>
          <a:p>
            <a:pPr lvl="1"/>
            <a:r>
              <a:rPr lang="en-US"/>
              <a:t>Determine the Joiner / Leaver scenarios and requirements </a:t>
            </a:r>
          </a:p>
          <a:p>
            <a:pPr lvl="1"/>
            <a:endParaRPr lang="en-US"/>
          </a:p>
        </p:txBody>
      </p:sp>
    </p:spTree>
    <p:extLst>
      <p:ext uri="{BB962C8B-B14F-4D97-AF65-F5344CB8AC3E}">
        <p14:creationId xmlns:p14="http://schemas.microsoft.com/office/powerpoint/2010/main" val="151466763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88C77-E4B6-4080-1DB8-D2A9B9808210}"/>
              </a:ext>
            </a:extLst>
          </p:cNvPr>
          <p:cNvSpPr>
            <a:spLocks noGrp="1"/>
          </p:cNvSpPr>
          <p:nvPr>
            <p:ph type="title"/>
          </p:nvPr>
        </p:nvSpPr>
        <p:spPr/>
        <p:txBody>
          <a:bodyPr/>
          <a:lstStyle/>
          <a:p>
            <a:r>
              <a:rPr lang="en-US"/>
              <a:t>Planning (Cont’d) </a:t>
            </a:r>
          </a:p>
        </p:txBody>
      </p:sp>
      <p:sp>
        <p:nvSpPr>
          <p:cNvPr id="3" name="Content Placeholder 2">
            <a:extLst>
              <a:ext uri="{FF2B5EF4-FFF2-40B4-BE49-F238E27FC236}">
                <a16:creationId xmlns:a16="http://schemas.microsoft.com/office/drawing/2014/main" id="{55BEF593-250D-2E4C-E189-A8F539F057C6}"/>
              </a:ext>
            </a:extLst>
          </p:cNvPr>
          <p:cNvSpPr>
            <a:spLocks noGrp="1"/>
          </p:cNvSpPr>
          <p:nvPr>
            <p:ph sz="quarter" idx="10"/>
          </p:nvPr>
        </p:nvSpPr>
        <p:spPr>
          <a:xfrm>
            <a:off x="584200" y="1435100"/>
            <a:ext cx="11018838" cy="1428870"/>
          </a:xfrm>
        </p:spPr>
        <p:txBody>
          <a:bodyPr/>
          <a:lstStyle/>
          <a:p>
            <a:r>
              <a:rPr lang="en-US"/>
              <a:t>Determine attribute mappings, transformation and scoping filters</a:t>
            </a:r>
          </a:p>
          <a:p>
            <a:pPr lvl="1"/>
            <a:r>
              <a:rPr lang="en-US"/>
              <a:t>How attributes will be mapped to the Microsoft Entra ID user when records are updated in Cloud HR</a:t>
            </a:r>
          </a:p>
        </p:txBody>
      </p:sp>
    </p:spTree>
    <p:extLst>
      <p:ext uri="{BB962C8B-B14F-4D97-AF65-F5344CB8AC3E}">
        <p14:creationId xmlns:p14="http://schemas.microsoft.com/office/powerpoint/2010/main" val="6522112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(Workday to Microsoft Entra ID)</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31750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Select Cloud HR provisioning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Select cloud HR provisioning connector apps</a:t>
                      </a:r>
                      <a:endParaRPr lang="en-US" sz="1600"/>
                    </a:p>
                  </a:txBody>
                  <a:tcPr/>
                </a:tc>
                <a:extLst>
                  <a:ext uri="{0D108BD9-81ED-4DB2-BD59-A6C34878D82A}">
                    <a16:rowId xmlns:a16="http://schemas.microsoft.com/office/drawing/2014/main" val="2668198742"/>
                  </a:ext>
                </a:extLst>
              </a:tr>
              <a:tr h="370840">
                <a:tc>
                  <a:txBody>
                    <a:bodyPr/>
                    <a:lstStyle/>
                    <a:p>
                      <a:r>
                        <a:rPr lang="en-US" sz="1600" noProof="0"/>
                        <a:t>2. Design Provisioning topology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Design provisioning topology</a:t>
                      </a:r>
                      <a:endParaRPr lang="en-US" sz="1600"/>
                    </a:p>
                  </a:txBody>
                  <a:tcPr/>
                </a:tc>
                <a:extLst>
                  <a:ext uri="{0D108BD9-81ED-4DB2-BD59-A6C34878D82A}">
                    <a16:rowId xmlns:a16="http://schemas.microsoft.com/office/drawing/2014/main" val="3907080854"/>
                  </a:ext>
                </a:extLst>
              </a:tr>
              <a:tr h="370840">
                <a:tc>
                  <a:txBody>
                    <a:bodyPr/>
                    <a:lstStyle/>
                    <a:p>
                      <a:r>
                        <a:rPr lang="en-US" sz="1600" noProof="0"/>
                        <a:t>3. Create integration system</a:t>
                      </a:r>
                    </a:p>
                  </a:txBody>
                  <a:tcPr/>
                </a:tc>
                <a:tc>
                  <a:txBody>
                    <a:bodyPr/>
                    <a:lstStyle/>
                    <a:p>
                      <a:r>
                        <a:rPr lang="en-US" sz="1600">
                          <a:hlinkClick r:id="rId4"/>
                        </a:rPr>
                        <a:t>Configure integration system user in Workday</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4. Add Workday Enterprise App</a:t>
                      </a:r>
                      <a:endParaRPr lang="en-US" sz="1600" noProof="0"/>
                    </a:p>
                  </a:txBody>
                  <a:tcPr/>
                </a:tc>
                <a:tc>
                  <a:txBody>
                    <a:bodyPr/>
                    <a:lstStyle/>
                    <a:p>
                      <a:r>
                        <a:rPr lang="en-US" sz="1600">
                          <a:hlinkClick r:id="rId5"/>
                        </a:rPr>
                        <a:t>Workday provisioning connector</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5. Configure Workday mappings</a:t>
                      </a:r>
                    </a:p>
                  </a:txBody>
                  <a:tcPr/>
                </a:tc>
                <a:tc>
                  <a:txBody>
                    <a:bodyPr/>
                    <a:lstStyle/>
                    <a:p>
                      <a:r>
                        <a:rPr lang="en-US" sz="1600">
                          <a:hlinkClick r:id="rId6"/>
                        </a:rPr>
                        <a:t>Workday and Azure AD attribute mapping</a:t>
                      </a:r>
                      <a:endParaRPr lang="en-US" sz="1600" noProof="0"/>
                    </a:p>
                  </a:txBody>
                  <a:tcPr/>
                </a:tc>
                <a:extLst>
                  <a:ext uri="{0D108BD9-81ED-4DB2-BD59-A6C34878D82A}">
                    <a16:rowId xmlns:a16="http://schemas.microsoft.com/office/drawing/2014/main" val="1715172316"/>
                  </a:ext>
                </a:extLst>
              </a:tr>
              <a:tr h="370840">
                <a:tc>
                  <a:txBody>
                    <a:bodyPr/>
                    <a:lstStyle/>
                    <a:p>
                      <a:r>
                        <a:rPr lang="en-US" sz="1600" noProof="0"/>
                        <a:t>[Optional] Configure Workday Writeback </a:t>
                      </a:r>
                    </a:p>
                  </a:txBody>
                  <a:tcPr/>
                </a:tc>
                <a:tc>
                  <a:txBody>
                    <a:bodyPr/>
                    <a:lstStyle/>
                    <a:p>
                      <a:r>
                        <a:rPr lang="en-US" sz="1600">
                          <a:hlinkClick r:id="rId7"/>
                        </a:rPr>
                        <a:t>Configure Workday writeback in Azure Active Directory</a:t>
                      </a:r>
                      <a:endParaRPr lang="en-US" sz="1600" noProof="0"/>
                    </a:p>
                  </a:txBody>
                  <a:tcPr/>
                </a:tc>
                <a:extLst>
                  <a:ext uri="{0D108BD9-81ED-4DB2-BD59-A6C34878D82A}">
                    <a16:rowId xmlns:a16="http://schemas.microsoft.com/office/drawing/2014/main" val="240139656"/>
                  </a:ext>
                </a:extLst>
              </a:tr>
              <a:tr h="370840">
                <a:tc>
                  <a:txBody>
                    <a:bodyPr/>
                    <a:lstStyle/>
                    <a:p>
                      <a:r>
                        <a:rPr lang="en-US" sz="1600" noProof="0"/>
                        <a:t>6. Enable and Launch provisioning</a:t>
                      </a:r>
                    </a:p>
                  </a:txBody>
                  <a:tcPr/>
                </a:tc>
                <a:tc>
                  <a:txBody>
                    <a:bodyPr/>
                    <a:lstStyle/>
                    <a:p>
                      <a:r>
                        <a:rPr lang="en-US" sz="1600">
                          <a:hlinkClick r:id="rId8"/>
                        </a:rPr>
                        <a:t>Enable and launch provisioning</a:t>
                      </a:r>
                      <a:endParaRPr lang="en-US" sz="1600" noProof="0"/>
                    </a:p>
                  </a:txBody>
                  <a:tcPr/>
                </a:tc>
                <a:extLst>
                  <a:ext uri="{0D108BD9-81ED-4DB2-BD59-A6C34878D82A}">
                    <a16:rowId xmlns:a16="http://schemas.microsoft.com/office/drawing/2014/main" val="750074419"/>
                  </a:ext>
                </a:extLst>
              </a:tr>
            </a:tbl>
          </a:graphicData>
        </a:graphic>
      </p:graphicFrame>
    </p:spTree>
    <p:extLst>
      <p:ext uri="{BB962C8B-B14F-4D97-AF65-F5344CB8AC3E}">
        <p14:creationId xmlns:p14="http://schemas.microsoft.com/office/powerpoint/2010/main" val="297443914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(SuccessFactors to Microsoft Entra ID)</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378968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Select Cloud HR provisioning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Select cloud HR provisioning connector apps</a:t>
                      </a:r>
                      <a:endParaRPr lang="en-US" sz="1600"/>
                    </a:p>
                  </a:txBody>
                  <a:tcPr/>
                </a:tc>
                <a:extLst>
                  <a:ext uri="{0D108BD9-81ED-4DB2-BD59-A6C34878D82A}">
                    <a16:rowId xmlns:a16="http://schemas.microsoft.com/office/drawing/2014/main" val="2668198742"/>
                  </a:ext>
                </a:extLst>
              </a:tr>
              <a:tr h="370840">
                <a:tc>
                  <a:txBody>
                    <a:bodyPr/>
                    <a:lstStyle/>
                    <a:p>
                      <a:r>
                        <a:rPr lang="en-US" sz="1600" noProof="0"/>
                        <a:t>2. Design Provisioning topology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Design provisioning topology</a:t>
                      </a:r>
                      <a:endParaRPr lang="en-US" sz="1600"/>
                    </a:p>
                  </a:txBody>
                  <a:tcPr/>
                </a:tc>
                <a:extLst>
                  <a:ext uri="{0D108BD9-81ED-4DB2-BD59-A6C34878D82A}">
                    <a16:rowId xmlns:a16="http://schemas.microsoft.com/office/drawing/2014/main" val="3907080854"/>
                  </a:ext>
                </a:extLst>
              </a:tr>
              <a:tr h="370840">
                <a:tc>
                  <a:txBody>
                    <a:bodyPr/>
                    <a:lstStyle/>
                    <a:p>
                      <a:r>
                        <a:rPr lang="en-US" sz="1600" noProof="0"/>
                        <a:t>3. Create integration API</a:t>
                      </a:r>
                    </a:p>
                  </a:txBody>
                  <a:tcPr/>
                </a:tc>
                <a:tc>
                  <a:txBody>
                    <a:bodyPr/>
                    <a:lstStyle/>
                    <a:p>
                      <a:r>
                        <a:rPr lang="en-US" sz="1600">
                          <a:hlinkClick r:id="rId4"/>
                        </a:rPr>
                        <a:t>Create API user account in SuccessFactors</a:t>
                      </a:r>
                      <a:r>
                        <a:rPr lang="en-US" sz="1600"/>
                        <a:t> </a:t>
                      </a:r>
                      <a:endParaRPr lang="en-US" sz="1600" noProof="0"/>
                    </a:p>
                  </a:txBody>
                  <a:tcPr/>
                </a:tc>
                <a:extLst>
                  <a:ext uri="{0D108BD9-81ED-4DB2-BD59-A6C34878D82A}">
                    <a16:rowId xmlns:a16="http://schemas.microsoft.com/office/drawing/2014/main" val="952396977"/>
                  </a:ext>
                </a:extLst>
              </a:tr>
              <a:tr h="370840">
                <a:tc>
                  <a:txBody>
                    <a:bodyPr/>
                    <a:lstStyle/>
                    <a:p>
                      <a:r>
                        <a:rPr lang="en-US" sz="1600" noProof="0"/>
                        <a:t>4. Create permissions for API</a:t>
                      </a:r>
                    </a:p>
                  </a:txBody>
                  <a:tcPr/>
                </a:tc>
                <a:tc>
                  <a:txBody>
                    <a:bodyPr/>
                    <a:lstStyle/>
                    <a:p>
                      <a:r>
                        <a:rPr lang="en-US" sz="1600">
                          <a:hlinkClick r:id="rId5"/>
                        </a:rPr>
                        <a:t>Create API permissions in SuccessFactors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5. Add SuccessFactors provisioning connector</a:t>
                      </a:r>
                    </a:p>
                  </a:txBody>
                  <a:tcPr/>
                </a:tc>
                <a:tc>
                  <a:txBody>
                    <a:bodyPr/>
                    <a:lstStyle/>
                    <a:p>
                      <a:r>
                        <a:rPr lang="en-US" sz="1600">
                          <a:hlinkClick r:id="rId6"/>
                        </a:rPr>
                        <a:t>Add SuccessFactors inbound connector app</a:t>
                      </a:r>
                      <a:endParaRPr lang="en-US" sz="1600" noProof="0"/>
                    </a:p>
                  </a:txBody>
                  <a:tcPr/>
                </a:tc>
                <a:extLst>
                  <a:ext uri="{0D108BD9-81ED-4DB2-BD59-A6C34878D82A}">
                    <a16:rowId xmlns:a16="http://schemas.microsoft.com/office/drawing/2014/main" val="1715172316"/>
                  </a:ext>
                </a:extLst>
              </a:tr>
              <a:tr h="370840">
                <a:tc>
                  <a:txBody>
                    <a:bodyPr/>
                    <a:lstStyle/>
                    <a:p>
                      <a:r>
                        <a:rPr lang="en-US" sz="1600" noProof="0"/>
                        <a:t>6. Configure Attribute mappings</a:t>
                      </a:r>
                    </a:p>
                  </a:txBody>
                  <a:tcPr/>
                </a:tc>
                <a:tc>
                  <a:txBody>
                    <a:bodyPr/>
                    <a:lstStyle/>
                    <a:p>
                      <a:r>
                        <a:rPr lang="en-US" sz="1600">
                          <a:hlinkClick r:id="rId7"/>
                        </a:rPr>
                        <a:t>Configure SuccessFactors attribute mappings</a:t>
                      </a:r>
                      <a:endParaRPr lang="en-US" sz="1600" noProof="0"/>
                    </a:p>
                  </a:txBody>
                  <a:tcPr/>
                </a:tc>
                <a:extLst>
                  <a:ext uri="{0D108BD9-81ED-4DB2-BD59-A6C34878D82A}">
                    <a16:rowId xmlns:a16="http://schemas.microsoft.com/office/drawing/2014/main" val="2947017345"/>
                  </a:ext>
                </a:extLst>
              </a:tr>
              <a:tr h="370840">
                <a:tc>
                  <a:txBody>
                    <a:bodyPr/>
                    <a:lstStyle/>
                    <a:p>
                      <a:r>
                        <a:rPr lang="en-US" sz="1600" noProof="0"/>
                        <a:t>[Optional] Configure SuccessFactors Writeback</a:t>
                      </a:r>
                    </a:p>
                  </a:txBody>
                  <a:tcPr/>
                </a:tc>
                <a:tc>
                  <a:txBody>
                    <a:bodyPr/>
                    <a:lstStyle/>
                    <a:p>
                      <a:r>
                        <a:rPr lang="en-US" sz="1600">
                          <a:hlinkClick r:id="rId8"/>
                        </a:rPr>
                        <a:t>Configure attribute write-back from Azure AD to SAP SuccessFactors</a:t>
                      </a:r>
                      <a:endParaRPr lang="en-US" sz="1600"/>
                    </a:p>
                    <a:p>
                      <a:endParaRPr lang="en-US" sz="1600" noProof="0"/>
                    </a:p>
                  </a:txBody>
                  <a:tcPr/>
                </a:tc>
                <a:extLst>
                  <a:ext uri="{0D108BD9-81ED-4DB2-BD59-A6C34878D82A}">
                    <a16:rowId xmlns:a16="http://schemas.microsoft.com/office/drawing/2014/main" val="3415324805"/>
                  </a:ext>
                </a:extLst>
              </a:tr>
              <a:tr h="370840">
                <a:tc>
                  <a:txBody>
                    <a:bodyPr/>
                    <a:lstStyle/>
                    <a:p>
                      <a:r>
                        <a:rPr lang="en-US" sz="1600" noProof="0"/>
                        <a:t>7. Enable and launch provisioning </a:t>
                      </a:r>
                    </a:p>
                  </a:txBody>
                  <a:tcPr/>
                </a:tc>
                <a:tc>
                  <a:txBody>
                    <a:bodyPr/>
                    <a:lstStyle/>
                    <a:p>
                      <a:r>
                        <a:rPr lang="en-US" sz="1600">
                          <a:hlinkClick r:id="rId9"/>
                        </a:rPr>
                        <a:t>Enable and Launch provisioning</a:t>
                      </a:r>
                      <a:endParaRPr lang="en-US" sz="1600" noProof="0"/>
                    </a:p>
                  </a:txBody>
                  <a:tcPr/>
                </a:tc>
                <a:extLst>
                  <a:ext uri="{0D108BD9-81ED-4DB2-BD59-A6C34878D82A}">
                    <a16:rowId xmlns:a16="http://schemas.microsoft.com/office/drawing/2014/main" val="1451026171"/>
                  </a:ext>
                </a:extLst>
              </a:tr>
            </a:tbl>
          </a:graphicData>
        </a:graphic>
      </p:graphicFrame>
    </p:spTree>
    <p:extLst>
      <p:ext uri="{BB962C8B-B14F-4D97-AF65-F5344CB8AC3E}">
        <p14:creationId xmlns:p14="http://schemas.microsoft.com/office/powerpoint/2010/main" val="28126371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3031972"/>
            <a:ext cx="9750425" cy="501804"/>
          </a:xfrm>
        </p:spPr>
        <p:txBody>
          <a:bodyPr/>
          <a:lstStyle/>
          <a:p>
            <a:r>
              <a:rPr lang="en-US"/>
              <a:t>Cloud HR to Active Directory</a:t>
            </a:r>
          </a:p>
        </p:txBody>
      </p:sp>
    </p:spTree>
    <p:extLst>
      <p:ext uri="{BB962C8B-B14F-4D97-AF65-F5344CB8AC3E}">
        <p14:creationId xmlns:p14="http://schemas.microsoft.com/office/powerpoint/2010/main" val="248093956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075C8-BD47-3FB0-AC52-EDEF79652BCE}"/>
              </a:ext>
            </a:extLst>
          </p:cNvPr>
          <p:cNvSpPr>
            <a:spLocks noGrp="1"/>
          </p:cNvSpPr>
          <p:nvPr>
            <p:ph type="title"/>
          </p:nvPr>
        </p:nvSpPr>
        <p:spPr/>
        <p:txBody>
          <a:bodyPr wrap="square" anchor="t">
            <a:normAutofit/>
          </a:bodyPr>
          <a:lstStyle/>
          <a:p>
            <a:r>
              <a:rPr lang="en-US"/>
              <a:t>Cloud HR to Active Directory</a:t>
            </a:r>
          </a:p>
        </p:txBody>
      </p:sp>
      <p:pic>
        <p:nvPicPr>
          <p:cNvPr id="4" name="Picture 2" descr="Image result for successfactors employee central logo">
            <a:extLst>
              <a:ext uri="{FF2B5EF4-FFF2-40B4-BE49-F238E27FC236}">
                <a16:creationId xmlns:a16="http://schemas.microsoft.com/office/drawing/2014/main" id="{E8374980-3926-3A27-2A98-6EEBFB0A1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026" y="2765860"/>
            <a:ext cx="2318000" cy="81005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59E4BE8D-1C55-7C79-2690-00E5C0593FC9}"/>
              </a:ext>
            </a:extLst>
          </p:cNvPr>
          <p:cNvCxnSpPr>
            <a:cxnSpLocks/>
          </p:cNvCxnSpPr>
          <p:nvPr/>
        </p:nvCxnSpPr>
        <p:spPr>
          <a:xfrm>
            <a:off x="3943403" y="2883747"/>
            <a:ext cx="1558332" cy="274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7" name="Picture 16" descr="Icon&#10;&#10;Description automatically generated">
            <a:extLst>
              <a:ext uri="{FF2B5EF4-FFF2-40B4-BE49-F238E27FC236}">
                <a16:creationId xmlns:a16="http://schemas.microsoft.com/office/drawing/2014/main" id="{21315CFE-AD10-296D-6BD2-569E6A40EFC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36894" y="3810704"/>
            <a:ext cx="1045345" cy="416396"/>
          </a:xfrm>
          <a:prstGeom prst="rect">
            <a:avLst/>
          </a:prstGeom>
        </p:spPr>
      </p:pic>
      <p:sp>
        <p:nvSpPr>
          <p:cNvPr id="18" name="TextBox 17">
            <a:extLst>
              <a:ext uri="{FF2B5EF4-FFF2-40B4-BE49-F238E27FC236}">
                <a16:creationId xmlns:a16="http://schemas.microsoft.com/office/drawing/2014/main" id="{AC755014-1523-F30F-8F60-A305CC8BCE0B}"/>
              </a:ext>
            </a:extLst>
          </p:cNvPr>
          <p:cNvSpPr txBox="1"/>
          <p:nvPr/>
        </p:nvSpPr>
        <p:spPr>
          <a:xfrm>
            <a:off x="8357797" y="3810704"/>
            <a:ext cx="1685064" cy="603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0000"/>
                </a:solidFill>
                <a:effectLst/>
                <a:uLnTx/>
                <a:uFillTx/>
                <a:latin typeface="Segoe UI Semibold"/>
                <a:ea typeface="+mn-ea"/>
                <a:cs typeface="+mn-cs"/>
              </a:rPr>
              <a:t>Microsoft Entra ID</a:t>
            </a:r>
          </a:p>
        </p:txBody>
      </p:sp>
      <p:grpSp>
        <p:nvGrpSpPr>
          <p:cNvPr id="20" name="Group 19">
            <a:extLst>
              <a:ext uri="{FF2B5EF4-FFF2-40B4-BE49-F238E27FC236}">
                <a16:creationId xmlns:a16="http://schemas.microsoft.com/office/drawing/2014/main" id="{12B4AEAB-D922-99FB-E4D7-C289F8CD7ED4}"/>
              </a:ext>
            </a:extLst>
          </p:cNvPr>
          <p:cNvGrpSpPr/>
          <p:nvPr/>
        </p:nvGrpSpPr>
        <p:grpSpPr>
          <a:xfrm>
            <a:off x="5648481" y="2761557"/>
            <a:ext cx="650464" cy="669347"/>
            <a:chOff x="7596294" y="4477333"/>
            <a:chExt cx="374776" cy="386508"/>
          </a:xfrm>
        </p:grpSpPr>
        <p:sp>
          <p:nvSpPr>
            <p:cNvPr id="21" name="Oval 20">
              <a:extLst>
                <a:ext uri="{FF2B5EF4-FFF2-40B4-BE49-F238E27FC236}">
                  <a16:creationId xmlns:a16="http://schemas.microsoft.com/office/drawing/2014/main" id="{639B631F-8B6D-B11B-7C00-9AA6257D85AB}"/>
                </a:ext>
              </a:extLst>
            </p:cNvPr>
            <p:cNvSpPr/>
            <p:nvPr/>
          </p:nvSpPr>
          <p:spPr bwMode="auto">
            <a:xfrm>
              <a:off x="7596294" y="4484497"/>
              <a:ext cx="374776" cy="374776"/>
            </a:xfrm>
            <a:prstGeom prst="ellips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Freeform 149">
              <a:extLst>
                <a:ext uri="{FF2B5EF4-FFF2-40B4-BE49-F238E27FC236}">
                  <a16:creationId xmlns:a16="http://schemas.microsoft.com/office/drawing/2014/main" id="{DDE5120B-DFD8-4ADF-FEE2-996C7CA82739}"/>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bg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79FE3729-A17F-4910-C88A-E6B85EE1A214}"/>
              </a:ext>
            </a:extLst>
          </p:cNvPr>
          <p:cNvSpPr/>
          <p:nvPr/>
        </p:nvSpPr>
        <p:spPr bwMode="auto">
          <a:xfrm>
            <a:off x="4225924" y="1968751"/>
            <a:ext cx="2845114" cy="669347"/>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defTabSz="914400">
              <a:defRPr/>
            </a:pPr>
            <a:r>
              <a:rPr lang="en-US" sz="1600">
                <a:solidFill>
                  <a:srgbClr val="000000"/>
                </a:solidFill>
                <a:latin typeface="Segoe UI Semibold"/>
              </a:rPr>
              <a:t>Microsoft Entra ID provisioning Service</a:t>
            </a:r>
          </a:p>
        </p:txBody>
      </p:sp>
      <p:cxnSp>
        <p:nvCxnSpPr>
          <p:cNvPr id="26" name="Straight Arrow Connector 25">
            <a:extLst>
              <a:ext uri="{FF2B5EF4-FFF2-40B4-BE49-F238E27FC236}">
                <a16:creationId xmlns:a16="http://schemas.microsoft.com/office/drawing/2014/main" id="{16549A9E-B977-67CA-E4B3-CC588E387195}"/>
              </a:ext>
            </a:extLst>
          </p:cNvPr>
          <p:cNvCxnSpPr>
            <a:cxnSpLocks/>
          </p:cNvCxnSpPr>
          <p:nvPr/>
        </p:nvCxnSpPr>
        <p:spPr>
          <a:xfrm>
            <a:off x="6403027" y="2886487"/>
            <a:ext cx="1954770" cy="274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F8E48AE5-9809-13D9-0459-3709EE23470B}"/>
              </a:ext>
            </a:extLst>
          </p:cNvPr>
          <p:cNvCxnSpPr>
            <a:cxnSpLocks/>
          </p:cNvCxnSpPr>
          <p:nvPr/>
        </p:nvCxnSpPr>
        <p:spPr>
          <a:xfrm flipH="1">
            <a:off x="6506660" y="3305136"/>
            <a:ext cx="1736369" cy="0"/>
          </a:xfrm>
          <a:prstGeom prst="straightConnector1">
            <a:avLst/>
          </a:prstGeom>
          <a:ln w="38100" cap="flat" cmpd="sng" algn="ctr">
            <a:solidFill>
              <a:srgbClr val="D83B0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5BCB4953-BC5B-6D89-44CE-27954F961348}"/>
              </a:ext>
            </a:extLst>
          </p:cNvPr>
          <p:cNvCxnSpPr>
            <a:cxnSpLocks/>
          </p:cNvCxnSpPr>
          <p:nvPr/>
        </p:nvCxnSpPr>
        <p:spPr>
          <a:xfrm flipH="1">
            <a:off x="4047036" y="3305136"/>
            <a:ext cx="1454699" cy="0"/>
          </a:xfrm>
          <a:prstGeom prst="straightConnector1">
            <a:avLst/>
          </a:prstGeom>
          <a:ln w="38100" cap="flat" cmpd="sng" algn="ctr">
            <a:solidFill>
              <a:srgbClr val="D83B0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Rectangle 35">
            <a:extLst>
              <a:ext uri="{FF2B5EF4-FFF2-40B4-BE49-F238E27FC236}">
                <a16:creationId xmlns:a16="http://schemas.microsoft.com/office/drawing/2014/main" id="{806C8FC2-7630-0E9E-05BB-F42BFBD4D330}"/>
              </a:ext>
            </a:extLst>
          </p:cNvPr>
          <p:cNvSpPr/>
          <p:nvPr/>
        </p:nvSpPr>
        <p:spPr bwMode="auto">
          <a:xfrm>
            <a:off x="6298945" y="2344754"/>
            <a:ext cx="2318000" cy="56132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defTabSz="914400">
              <a:defRPr/>
            </a:pPr>
            <a:r>
              <a:rPr lang="en-US" sz="1200">
                <a:solidFill>
                  <a:srgbClr val="000000"/>
                </a:solidFill>
                <a:latin typeface="Segoe UI Semibold"/>
              </a:rPr>
              <a:t>Inbound user provisioning</a:t>
            </a:r>
          </a:p>
        </p:txBody>
      </p:sp>
      <p:sp>
        <p:nvSpPr>
          <p:cNvPr id="37" name="Rectangle 36">
            <a:extLst>
              <a:ext uri="{FF2B5EF4-FFF2-40B4-BE49-F238E27FC236}">
                <a16:creationId xmlns:a16="http://schemas.microsoft.com/office/drawing/2014/main" id="{18F2E0F1-33E0-1AA2-4477-AAEB9FA5D803}"/>
              </a:ext>
            </a:extLst>
          </p:cNvPr>
          <p:cNvSpPr/>
          <p:nvPr/>
        </p:nvSpPr>
        <p:spPr bwMode="auto">
          <a:xfrm>
            <a:off x="3432238" y="3261241"/>
            <a:ext cx="2318000" cy="56132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defTabSz="914400">
              <a:defRPr/>
            </a:pPr>
            <a:r>
              <a:rPr lang="en-US" sz="1200">
                <a:solidFill>
                  <a:srgbClr val="000000"/>
                </a:solidFill>
                <a:latin typeface="Segoe UI Semibold"/>
              </a:rPr>
              <a:t>Attribute Writeback</a:t>
            </a:r>
          </a:p>
        </p:txBody>
      </p:sp>
      <p:pic>
        <p:nvPicPr>
          <p:cNvPr id="3" name="Picture 2">
            <a:extLst>
              <a:ext uri="{FF2B5EF4-FFF2-40B4-BE49-F238E27FC236}">
                <a16:creationId xmlns:a16="http://schemas.microsoft.com/office/drawing/2014/main" id="{D49F4584-6FAC-1F50-2037-34DDCBF7EA98}"/>
              </a:ext>
            </a:extLst>
          </p:cNvPr>
          <p:cNvPicPr>
            <a:picLocks noChangeAspect="1"/>
          </p:cNvPicPr>
          <p:nvPr/>
        </p:nvPicPr>
        <p:blipFill>
          <a:blip r:embed="rId5">
            <a:grayscl/>
          </a:blip>
          <a:stretch>
            <a:fillRect/>
          </a:stretch>
        </p:blipFill>
        <p:spPr>
          <a:xfrm>
            <a:off x="6950216" y="5064831"/>
            <a:ext cx="1032726" cy="939581"/>
          </a:xfrm>
          <a:prstGeom prst="rect">
            <a:avLst/>
          </a:prstGeom>
        </p:spPr>
      </p:pic>
      <p:grpSp>
        <p:nvGrpSpPr>
          <p:cNvPr id="5" name="Group 4">
            <a:extLst>
              <a:ext uri="{FF2B5EF4-FFF2-40B4-BE49-F238E27FC236}">
                <a16:creationId xmlns:a16="http://schemas.microsoft.com/office/drawing/2014/main" id="{A13BA519-EE5E-7584-3AA9-322DF03658AB}"/>
              </a:ext>
            </a:extLst>
          </p:cNvPr>
          <p:cNvGrpSpPr/>
          <p:nvPr/>
        </p:nvGrpSpPr>
        <p:grpSpPr>
          <a:xfrm>
            <a:off x="5843960" y="5275037"/>
            <a:ext cx="360267" cy="631458"/>
            <a:chOff x="10093887" y="2750191"/>
            <a:chExt cx="488860" cy="921850"/>
          </a:xfrm>
        </p:grpSpPr>
        <p:sp>
          <p:nvSpPr>
            <p:cNvPr id="6" name="Rounded Rectangle 145">
              <a:extLst>
                <a:ext uri="{FF2B5EF4-FFF2-40B4-BE49-F238E27FC236}">
                  <a16:creationId xmlns:a16="http://schemas.microsoft.com/office/drawing/2014/main" id="{CC365904-94E5-8017-40ED-BC0BDF198C57}"/>
                </a:ext>
              </a:extLst>
            </p:cNvPr>
            <p:cNvSpPr/>
            <p:nvPr/>
          </p:nvSpPr>
          <p:spPr bwMode="auto">
            <a:xfrm>
              <a:off x="10093887" y="2750191"/>
              <a:ext cx="488860" cy="921850"/>
            </a:xfrm>
            <a:prstGeom prst="roundRect">
              <a:avLst>
                <a:gd name="adj" fmla="val 9182"/>
              </a:avLst>
            </a:pr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6C62529C-7DDF-6A74-E328-BC091E5C9336}"/>
                </a:ext>
              </a:extLst>
            </p:cNvPr>
            <p:cNvSpPr/>
            <p:nvPr/>
          </p:nvSpPr>
          <p:spPr bwMode="auto">
            <a:xfrm>
              <a:off x="10199019" y="2820858"/>
              <a:ext cx="279346" cy="6983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1202FD04-2207-612E-C215-755C9E30C0A9}"/>
                </a:ext>
              </a:extLst>
            </p:cNvPr>
            <p:cNvSpPr/>
            <p:nvPr/>
          </p:nvSpPr>
          <p:spPr bwMode="auto">
            <a:xfrm>
              <a:off x="10199019" y="2937659"/>
              <a:ext cx="279346" cy="6983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 name="Oval 8">
              <a:extLst>
                <a:ext uri="{FF2B5EF4-FFF2-40B4-BE49-F238E27FC236}">
                  <a16:creationId xmlns:a16="http://schemas.microsoft.com/office/drawing/2014/main" id="{420E370F-6CCB-28D0-3757-44F85327B78E}"/>
                </a:ext>
              </a:extLst>
            </p:cNvPr>
            <p:cNvSpPr/>
            <p:nvPr/>
          </p:nvSpPr>
          <p:spPr bwMode="auto">
            <a:xfrm>
              <a:off x="10270315" y="3059317"/>
              <a:ext cx="139673" cy="139673"/>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 name="Rounded Rectangle 22">
              <a:extLst>
                <a:ext uri="{FF2B5EF4-FFF2-40B4-BE49-F238E27FC236}">
                  <a16:creationId xmlns:a16="http://schemas.microsoft.com/office/drawing/2014/main" id="{9FBB6EA7-25DD-B047-E514-42C1DE227658}"/>
                </a:ext>
              </a:extLst>
            </p:cNvPr>
            <p:cNvSpPr/>
            <p:nvPr/>
          </p:nvSpPr>
          <p:spPr bwMode="auto">
            <a:xfrm>
              <a:off x="10199019" y="3254889"/>
              <a:ext cx="279346" cy="321691"/>
            </a:xfrm>
            <a:prstGeom prst="roundRect">
              <a:avLst>
                <a:gd name="adj" fmla="val 12218"/>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12" name="TextBox 11">
            <a:extLst>
              <a:ext uri="{FF2B5EF4-FFF2-40B4-BE49-F238E27FC236}">
                <a16:creationId xmlns:a16="http://schemas.microsoft.com/office/drawing/2014/main" id="{AA782BAC-EFDB-75CA-BAA3-9AE8B79CB9CB}"/>
              </a:ext>
            </a:extLst>
          </p:cNvPr>
          <p:cNvSpPr txBox="1"/>
          <p:nvPr/>
        </p:nvSpPr>
        <p:spPr>
          <a:xfrm>
            <a:off x="6911283" y="6007127"/>
            <a:ext cx="1217692" cy="42241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Active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Directory</a:t>
            </a:r>
          </a:p>
        </p:txBody>
      </p:sp>
      <p:cxnSp>
        <p:nvCxnSpPr>
          <p:cNvPr id="13" name="Straight Arrow Connector 12">
            <a:extLst>
              <a:ext uri="{FF2B5EF4-FFF2-40B4-BE49-F238E27FC236}">
                <a16:creationId xmlns:a16="http://schemas.microsoft.com/office/drawing/2014/main" id="{3CEC76C0-8CE7-7D61-8CA0-E19724A5B189}"/>
              </a:ext>
            </a:extLst>
          </p:cNvPr>
          <p:cNvCxnSpPr>
            <a:cxnSpLocks/>
          </p:cNvCxnSpPr>
          <p:nvPr/>
        </p:nvCxnSpPr>
        <p:spPr>
          <a:xfrm>
            <a:off x="6024094" y="3575914"/>
            <a:ext cx="0" cy="1485887"/>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59B43ECE-4FFB-76D3-0219-A585465DF2B0}"/>
              </a:ext>
            </a:extLst>
          </p:cNvPr>
          <p:cNvSpPr txBox="1"/>
          <p:nvPr/>
        </p:nvSpPr>
        <p:spPr>
          <a:xfrm>
            <a:off x="4626268" y="5323443"/>
            <a:ext cx="1217692" cy="633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AAD Connect Provisioning Agent</a:t>
            </a:r>
          </a:p>
        </p:txBody>
      </p:sp>
      <p:cxnSp>
        <p:nvCxnSpPr>
          <p:cNvPr id="29" name="Straight Arrow Connector 28">
            <a:extLst>
              <a:ext uri="{FF2B5EF4-FFF2-40B4-BE49-F238E27FC236}">
                <a16:creationId xmlns:a16="http://schemas.microsoft.com/office/drawing/2014/main" id="{F96DFCC9-A465-B25B-94F4-52F73CB2984A}"/>
              </a:ext>
            </a:extLst>
          </p:cNvPr>
          <p:cNvCxnSpPr>
            <a:cxnSpLocks/>
          </p:cNvCxnSpPr>
          <p:nvPr/>
        </p:nvCxnSpPr>
        <p:spPr>
          <a:xfrm>
            <a:off x="6389175" y="5486785"/>
            <a:ext cx="647165" cy="0"/>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098" name="Picture 2" descr="Exchange Anywhere: Vulnerability in Azure AD Connect">
            <a:extLst>
              <a:ext uri="{FF2B5EF4-FFF2-40B4-BE49-F238E27FC236}">
                <a16:creationId xmlns:a16="http://schemas.microsoft.com/office/drawing/2014/main" id="{5C584360-26B7-D63F-E92A-62A4F8C15F8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307613" y="5275037"/>
            <a:ext cx="1785431" cy="760248"/>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88CC9A02-4E10-EAF4-D008-D80406595AC5}"/>
              </a:ext>
            </a:extLst>
          </p:cNvPr>
          <p:cNvSpPr txBox="1"/>
          <p:nvPr/>
        </p:nvSpPr>
        <p:spPr>
          <a:xfrm>
            <a:off x="8637927" y="6007127"/>
            <a:ext cx="1217692" cy="2111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AAD Connect</a:t>
            </a:r>
          </a:p>
        </p:txBody>
      </p:sp>
      <p:cxnSp>
        <p:nvCxnSpPr>
          <p:cNvPr id="45" name="Straight Arrow Connector 44">
            <a:extLst>
              <a:ext uri="{FF2B5EF4-FFF2-40B4-BE49-F238E27FC236}">
                <a16:creationId xmlns:a16="http://schemas.microsoft.com/office/drawing/2014/main" id="{89202A35-0D9F-7338-902A-0427F6B37B3F}"/>
              </a:ext>
            </a:extLst>
          </p:cNvPr>
          <p:cNvCxnSpPr>
            <a:cxnSpLocks/>
          </p:cNvCxnSpPr>
          <p:nvPr/>
        </p:nvCxnSpPr>
        <p:spPr>
          <a:xfrm>
            <a:off x="7969780" y="5486785"/>
            <a:ext cx="647165" cy="0"/>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8EBCC311-D121-65BB-643B-F8BAFE899F09}"/>
              </a:ext>
            </a:extLst>
          </p:cNvPr>
          <p:cNvCxnSpPr>
            <a:cxnSpLocks/>
            <a:endCxn id="18" idx="2"/>
          </p:cNvCxnSpPr>
          <p:nvPr/>
        </p:nvCxnSpPr>
        <p:spPr>
          <a:xfrm flipV="1">
            <a:off x="9200329" y="4414203"/>
            <a:ext cx="0" cy="720240"/>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Freeform 13" title="Icon of a cloud">
            <a:extLst>
              <a:ext uri="{FF2B5EF4-FFF2-40B4-BE49-F238E27FC236}">
                <a16:creationId xmlns:a16="http://schemas.microsoft.com/office/drawing/2014/main" id="{62B52E19-0404-ABA7-7566-890D9A5426AB}"/>
              </a:ext>
            </a:extLst>
          </p:cNvPr>
          <p:cNvSpPr>
            <a:spLocks noChangeAspect="1"/>
          </p:cNvSpPr>
          <p:nvPr/>
        </p:nvSpPr>
        <p:spPr bwMode="auto">
          <a:xfrm>
            <a:off x="8396376" y="2554710"/>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Dotted Circle">
            <a:extLst>
              <a:ext uri="{FF2B5EF4-FFF2-40B4-BE49-F238E27FC236}">
                <a16:creationId xmlns:a16="http://schemas.microsoft.com/office/drawing/2014/main" id="{0CC39500-9F5A-6514-53F0-AF2CA1B542F5}"/>
              </a:ext>
            </a:extLst>
          </p:cNvPr>
          <p:cNvSpPr/>
          <p:nvPr/>
        </p:nvSpPr>
        <p:spPr>
          <a:xfrm>
            <a:off x="8807628" y="2778134"/>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24" name="Picture 23" descr="A blue and white diamond&#10;&#10;Description automatically generated with low confidence">
            <a:extLst>
              <a:ext uri="{FF2B5EF4-FFF2-40B4-BE49-F238E27FC236}">
                <a16:creationId xmlns:a16="http://schemas.microsoft.com/office/drawing/2014/main" id="{C4540A12-DD32-144A-A5A9-404ABE0A8BB6}"/>
              </a:ext>
            </a:extLst>
          </p:cNvPr>
          <p:cNvPicPr>
            <a:picLocks noChangeAspect="1"/>
          </p:cNvPicPr>
          <p:nvPr/>
        </p:nvPicPr>
        <p:blipFill>
          <a:blip r:embed="rId8"/>
          <a:stretch>
            <a:fillRect/>
          </a:stretch>
        </p:blipFill>
        <p:spPr>
          <a:xfrm>
            <a:off x="8916696" y="2875325"/>
            <a:ext cx="640784" cy="640784"/>
          </a:xfrm>
          <a:prstGeom prst="rect">
            <a:avLst/>
          </a:prstGeom>
        </p:spPr>
      </p:pic>
    </p:spTree>
    <p:extLst>
      <p:ext uri="{BB962C8B-B14F-4D97-AF65-F5344CB8AC3E}">
        <p14:creationId xmlns:p14="http://schemas.microsoft.com/office/powerpoint/2010/main" val="2059823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8" presetClass="emph" presetSubtype="0" fill="hold" nodeType="withEffect">
                                  <p:stCondLst>
                                    <p:cond delay="0"/>
                                  </p:stCondLst>
                                  <p:childTnLst>
                                    <p:animRot by="21600000">
                                      <p:cBhvr>
                                        <p:cTn id="9" dur="15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A141138F-BE89-18E1-5F17-52FA1DD9104E}"/>
              </a:ext>
            </a:extLst>
          </p:cNvPr>
          <p:cNvSpPr txBox="1">
            <a:spLocks/>
          </p:cNvSpPr>
          <p:nvPr/>
        </p:nvSpPr>
        <p:spPr>
          <a:xfrm>
            <a:off x="483550" y="743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t>Microsoft Entra ID Governance Journey | POC scope </a:t>
            </a:r>
          </a:p>
        </p:txBody>
      </p:sp>
      <p:graphicFrame>
        <p:nvGraphicFramePr>
          <p:cNvPr id="6" name="Diagram 5">
            <a:extLst>
              <a:ext uri="{FF2B5EF4-FFF2-40B4-BE49-F238E27FC236}">
                <a16:creationId xmlns:a16="http://schemas.microsoft.com/office/drawing/2014/main" id="{F583DAE2-F07E-F4E3-C54A-1504AB74B0CD}"/>
              </a:ext>
            </a:extLst>
          </p:cNvPr>
          <p:cNvGraphicFramePr/>
          <p:nvPr/>
        </p:nvGraphicFramePr>
        <p:xfrm>
          <a:off x="4730259" y="1296703"/>
          <a:ext cx="6817458" cy="46656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ight Brace 6">
            <a:extLst>
              <a:ext uri="{FF2B5EF4-FFF2-40B4-BE49-F238E27FC236}">
                <a16:creationId xmlns:a16="http://schemas.microsoft.com/office/drawing/2014/main" id="{A131D929-7310-702C-584F-8B2099E7EB63}"/>
              </a:ext>
            </a:extLst>
          </p:cNvPr>
          <p:cNvSpPr/>
          <p:nvPr/>
        </p:nvSpPr>
        <p:spPr>
          <a:xfrm rot="10800000">
            <a:off x="4486017" y="4409749"/>
            <a:ext cx="237393" cy="1552575"/>
          </a:xfrm>
          <a:prstGeom prst="rightBrace">
            <a:avLst>
              <a:gd name="adj1" fmla="val 8333"/>
              <a:gd name="adj2" fmla="val 5090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C2F21621-9000-6676-A358-EAC91A8BDCEB}"/>
              </a:ext>
            </a:extLst>
          </p:cNvPr>
          <p:cNvSpPr/>
          <p:nvPr/>
        </p:nvSpPr>
        <p:spPr>
          <a:xfrm rot="10800000">
            <a:off x="4475285" y="2857337"/>
            <a:ext cx="237393" cy="1459523"/>
          </a:xfrm>
          <a:prstGeom prst="rightBrace">
            <a:avLst>
              <a:gd name="adj1" fmla="val 8333"/>
              <a:gd name="adj2" fmla="val 5090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EAA2A5A9-3BC5-82D8-B354-31EDB7A962E0}"/>
              </a:ext>
            </a:extLst>
          </p:cNvPr>
          <p:cNvSpPr/>
          <p:nvPr/>
        </p:nvSpPr>
        <p:spPr>
          <a:xfrm rot="10800000">
            <a:off x="4475284" y="1304762"/>
            <a:ext cx="237393" cy="1459523"/>
          </a:xfrm>
          <a:prstGeom prst="rightBrace">
            <a:avLst>
              <a:gd name="adj1" fmla="val 8333"/>
              <a:gd name="adj2" fmla="val 5090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4C1D09A-9A0A-C28A-356B-48BF5F00AF52}"/>
              </a:ext>
            </a:extLst>
          </p:cNvPr>
          <p:cNvCxnSpPr/>
          <p:nvPr/>
        </p:nvCxnSpPr>
        <p:spPr>
          <a:xfrm>
            <a:off x="4766896" y="1309159"/>
            <a:ext cx="3196004"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7C150F2-A2B8-2847-C401-D0C6BDFEAEA2}"/>
              </a:ext>
            </a:extLst>
          </p:cNvPr>
          <p:cNvCxnSpPr>
            <a:cxnSpLocks/>
          </p:cNvCxnSpPr>
          <p:nvPr/>
        </p:nvCxnSpPr>
        <p:spPr>
          <a:xfrm>
            <a:off x="4803531" y="2764285"/>
            <a:ext cx="2217127"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0D875D6-E0A1-A9A6-F31A-B5B42E7EEBBD}"/>
              </a:ext>
            </a:extLst>
          </p:cNvPr>
          <p:cNvCxnSpPr>
            <a:cxnSpLocks/>
          </p:cNvCxnSpPr>
          <p:nvPr/>
        </p:nvCxnSpPr>
        <p:spPr>
          <a:xfrm flipV="1">
            <a:off x="4803531" y="2857337"/>
            <a:ext cx="2072054" cy="15223"/>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47142F0-7937-778B-9F6A-2B3480292FEB}"/>
              </a:ext>
            </a:extLst>
          </p:cNvPr>
          <p:cNvCxnSpPr>
            <a:cxnSpLocks/>
          </p:cNvCxnSpPr>
          <p:nvPr/>
        </p:nvCxnSpPr>
        <p:spPr>
          <a:xfrm>
            <a:off x="4766896" y="4316860"/>
            <a:ext cx="1145198"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9D166FC-1B3D-A812-2B27-FABE5B9B36C7}"/>
              </a:ext>
            </a:extLst>
          </p:cNvPr>
          <p:cNvCxnSpPr>
            <a:cxnSpLocks/>
          </p:cNvCxnSpPr>
          <p:nvPr/>
        </p:nvCxnSpPr>
        <p:spPr>
          <a:xfrm>
            <a:off x="4742459" y="4407225"/>
            <a:ext cx="1097099" cy="2524"/>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334494-1E48-0ACF-2C94-4BD078723649}"/>
              </a:ext>
            </a:extLst>
          </p:cNvPr>
          <p:cNvSpPr txBox="1"/>
          <p:nvPr/>
        </p:nvSpPr>
        <p:spPr>
          <a:xfrm>
            <a:off x="430823" y="4425688"/>
            <a:ext cx="4118216" cy="1569660"/>
          </a:xfrm>
          <a:prstGeom prst="rect">
            <a:avLst/>
          </a:prstGeom>
          <a:noFill/>
        </p:spPr>
        <p:txBody>
          <a:bodyPr wrap="square" rtlCol="0">
            <a:spAutoFit/>
          </a:bodyPr>
          <a:lstStyle/>
          <a:p>
            <a:pPr marL="285750" indent="-285750">
              <a:buFont typeface="Arial" panose="020B0604020202020204" pitchFamily="34" charset="0"/>
              <a:buChar char="•"/>
            </a:pPr>
            <a:r>
              <a:rPr lang="en-US" sz="1200"/>
              <a:t>Provision non-prod users from HR system with key attributes</a:t>
            </a:r>
          </a:p>
          <a:p>
            <a:pPr marL="285750" indent="-285750">
              <a:buFont typeface="Arial" panose="020B0604020202020204" pitchFamily="34" charset="0"/>
              <a:buChar char="•"/>
            </a:pPr>
            <a:r>
              <a:rPr lang="en-US" sz="1200"/>
              <a:t>Provision non-prod users to up to 4 SaaS apps</a:t>
            </a:r>
          </a:p>
          <a:p>
            <a:pPr marL="285750" indent="-285750">
              <a:buFont typeface="Arial" panose="020B0604020202020204" pitchFamily="34" charset="0"/>
              <a:buChar char="•"/>
            </a:pPr>
            <a:r>
              <a:rPr lang="en-US" sz="1200"/>
              <a:t>Run Lifecycle Workflows for J/M/L (On-demand) </a:t>
            </a:r>
          </a:p>
          <a:p>
            <a:pPr marL="285750" indent="-285750">
              <a:buFont typeface="Arial" panose="020B0604020202020204" pitchFamily="34" charset="0"/>
              <a:buChar char="•"/>
            </a:pPr>
            <a:r>
              <a:rPr lang="en-US" sz="1200"/>
              <a:t>Demo of Custom Extension capabilities</a:t>
            </a:r>
          </a:p>
          <a:p>
            <a:pPr marL="285750" indent="-285750">
              <a:buFont typeface="Arial" panose="020B0604020202020204" pitchFamily="34" charset="0"/>
              <a:buChar char="•"/>
            </a:pPr>
            <a:r>
              <a:rPr lang="en-US" sz="1200"/>
              <a:t>Simple attributes flow/transformation</a:t>
            </a:r>
          </a:p>
          <a:p>
            <a:pPr marL="285750" indent="-285750">
              <a:buFont typeface="Arial" panose="020B0604020202020204" pitchFamily="34" charset="0"/>
              <a:buChar char="•"/>
            </a:pPr>
            <a:r>
              <a:rPr lang="en-US" sz="1200"/>
              <a:t>Single tenant</a:t>
            </a:r>
          </a:p>
          <a:p>
            <a:pPr marL="285750" indent="-285750">
              <a:buFont typeface="Arial" panose="020B0604020202020204" pitchFamily="34" charset="0"/>
              <a:buChar char="•"/>
            </a:pPr>
            <a:r>
              <a:rPr lang="en-US" sz="1200"/>
              <a:t>On-prem apps with built-in connectors </a:t>
            </a:r>
          </a:p>
        </p:txBody>
      </p:sp>
      <p:sp>
        <p:nvSpPr>
          <p:cNvPr id="22" name="TextBox 21">
            <a:extLst>
              <a:ext uri="{FF2B5EF4-FFF2-40B4-BE49-F238E27FC236}">
                <a16:creationId xmlns:a16="http://schemas.microsoft.com/office/drawing/2014/main" id="{B97872F0-1F95-377A-DD15-99F2FE608111}"/>
              </a:ext>
            </a:extLst>
          </p:cNvPr>
          <p:cNvSpPr txBox="1"/>
          <p:nvPr/>
        </p:nvSpPr>
        <p:spPr>
          <a:xfrm>
            <a:off x="7310556" y="5453695"/>
            <a:ext cx="2175522" cy="369332"/>
          </a:xfrm>
          <a:prstGeom prst="rect">
            <a:avLst/>
          </a:prstGeom>
          <a:noFill/>
        </p:spPr>
        <p:txBody>
          <a:bodyPr wrap="square" rtlCol="0">
            <a:spAutoFit/>
          </a:bodyPr>
          <a:lstStyle/>
          <a:p>
            <a:r>
              <a:rPr lang="en-US" sz="1800" b="1">
                <a:solidFill>
                  <a:schemeClr val="accent3"/>
                </a:solidFill>
              </a:rPr>
              <a:t>(You are here)</a:t>
            </a:r>
          </a:p>
        </p:txBody>
      </p:sp>
      <p:sp>
        <p:nvSpPr>
          <p:cNvPr id="23" name="TextBox 22">
            <a:extLst>
              <a:ext uri="{FF2B5EF4-FFF2-40B4-BE49-F238E27FC236}">
                <a16:creationId xmlns:a16="http://schemas.microsoft.com/office/drawing/2014/main" id="{7BE9F8A4-E4B5-28D0-6840-96AD04692A77}"/>
              </a:ext>
            </a:extLst>
          </p:cNvPr>
          <p:cNvSpPr txBox="1"/>
          <p:nvPr/>
        </p:nvSpPr>
        <p:spPr>
          <a:xfrm>
            <a:off x="422317" y="1505367"/>
            <a:ext cx="4026879" cy="1200329"/>
          </a:xfrm>
          <a:prstGeom prst="rect">
            <a:avLst/>
          </a:prstGeom>
          <a:noFill/>
        </p:spPr>
        <p:txBody>
          <a:bodyPr wrap="square" rtlCol="0">
            <a:spAutoFit/>
          </a:bodyPr>
          <a:lstStyle/>
          <a:p>
            <a:pPr marL="285750" indent="-285750">
              <a:buFont typeface="Arial" panose="020B0604020202020204" pitchFamily="34" charset="0"/>
              <a:buChar char="•"/>
            </a:pPr>
            <a:r>
              <a:rPr lang="en-US" sz="1200"/>
              <a:t>Advanced data extraction / Transformation / load with external source of records</a:t>
            </a:r>
          </a:p>
          <a:p>
            <a:pPr marL="285750" indent="-285750">
              <a:buFont typeface="Arial" panose="020B0604020202020204" pitchFamily="34" charset="0"/>
              <a:buChar char="•"/>
            </a:pPr>
            <a:r>
              <a:rPr lang="en-US" sz="1200"/>
              <a:t>Customized logic apps with 3</a:t>
            </a:r>
            <a:r>
              <a:rPr lang="en-US" sz="1200" baseline="30000"/>
              <a:t>rd</a:t>
            </a:r>
            <a:r>
              <a:rPr lang="en-US" sz="1200"/>
              <a:t> party connectors </a:t>
            </a:r>
          </a:p>
          <a:p>
            <a:pPr marL="285750" indent="-285750">
              <a:buFont typeface="Arial" panose="020B0604020202020204" pitchFamily="34" charset="0"/>
              <a:buChar char="•"/>
            </a:pPr>
            <a:r>
              <a:rPr lang="en-US" sz="1200"/>
              <a:t>Legacy workloads with on-prem IGA and cloud only accounts</a:t>
            </a:r>
          </a:p>
          <a:p>
            <a:pPr marL="285750" indent="-285750">
              <a:buFont typeface="Arial" panose="020B0604020202020204" pitchFamily="34" charset="0"/>
              <a:buChar char="•"/>
            </a:pPr>
            <a:r>
              <a:rPr lang="en-US" sz="1200"/>
              <a:t>Etc.</a:t>
            </a:r>
          </a:p>
        </p:txBody>
      </p:sp>
      <p:sp>
        <p:nvSpPr>
          <p:cNvPr id="28" name="TextBox 27">
            <a:extLst>
              <a:ext uri="{FF2B5EF4-FFF2-40B4-BE49-F238E27FC236}">
                <a16:creationId xmlns:a16="http://schemas.microsoft.com/office/drawing/2014/main" id="{E5CE8EDB-0FB2-DD85-1DC6-08EC7C4E062F}"/>
              </a:ext>
            </a:extLst>
          </p:cNvPr>
          <p:cNvSpPr txBox="1"/>
          <p:nvPr/>
        </p:nvSpPr>
        <p:spPr>
          <a:xfrm>
            <a:off x="430823" y="3061301"/>
            <a:ext cx="3983691" cy="1015663"/>
          </a:xfrm>
          <a:prstGeom prst="rect">
            <a:avLst/>
          </a:prstGeom>
          <a:noFill/>
        </p:spPr>
        <p:txBody>
          <a:bodyPr wrap="square" rtlCol="0">
            <a:spAutoFit/>
          </a:bodyPr>
          <a:lstStyle/>
          <a:p>
            <a:pPr marL="285750" indent="-285750">
              <a:buFont typeface="Arial" panose="020B0604020202020204" pitchFamily="34" charset="0"/>
              <a:buChar char="•"/>
            </a:pPr>
            <a:r>
              <a:rPr lang="en-US" sz="1200"/>
              <a:t>Provisioning from multiple source of records to multiple targets</a:t>
            </a:r>
          </a:p>
          <a:p>
            <a:pPr marL="285750" indent="-285750">
              <a:buFont typeface="Arial" panose="020B0604020202020204" pitchFamily="34" charset="0"/>
              <a:buChar char="•"/>
            </a:pPr>
            <a:r>
              <a:rPr lang="en-US" sz="1200"/>
              <a:t>Complex mapping/transformation</a:t>
            </a:r>
          </a:p>
          <a:p>
            <a:pPr marL="285750" indent="-285750">
              <a:buFont typeface="Arial" panose="020B0604020202020204" pitchFamily="34" charset="0"/>
              <a:buChar char="•"/>
            </a:pPr>
            <a:r>
              <a:rPr lang="en-US" sz="1200"/>
              <a:t>On-prem apps with 3</a:t>
            </a:r>
            <a:r>
              <a:rPr lang="en-US" sz="1200" baseline="30000"/>
              <a:t>rd</a:t>
            </a:r>
            <a:r>
              <a:rPr lang="en-US" sz="1200"/>
              <a:t> party ECMA connectors</a:t>
            </a:r>
          </a:p>
          <a:p>
            <a:pPr marL="285750" indent="-285750">
              <a:buFont typeface="Arial" panose="020B0604020202020204" pitchFamily="34" charset="0"/>
              <a:buChar char="•"/>
            </a:pPr>
            <a:r>
              <a:rPr lang="en-US" sz="1200"/>
              <a:t>Multiple Identities</a:t>
            </a:r>
          </a:p>
        </p:txBody>
      </p:sp>
      <p:sp>
        <p:nvSpPr>
          <p:cNvPr id="29" name="TextBox 28">
            <a:extLst>
              <a:ext uri="{FF2B5EF4-FFF2-40B4-BE49-F238E27FC236}">
                <a16:creationId xmlns:a16="http://schemas.microsoft.com/office/drawing/2014/main" id="{1D14B2BB-B494-E811-1DF9-0B5B6C9F92B0}"/>
              </a:ext>
            </a:extLst>
          </p:cNvPr>
          <p:cNvSpPr txBox="1"/>
          <p:nvPr/>
        </p:nvSpPr>
        <p:spPr>
          <a:xfrm rot="3276226">
            <a:off x="10683615" y="4862813"/>
            <a:ext cx="734210" cy="369332"/>
          </a:xfrm>
          <a:prstGeom prst="rect">
            <a:avLst/>
          </a:prstGeom>
          <a:noFill/>
        </p:spPr>
        <p:txBody>
          <a:bodyPr wrap="square" rtlCol="0">
            <a:spAutoFit/>
          </a:bodyPr>
          <a:lstStyle/>
          <a:p>
            <a:r>
              <a:rPr lang="en-US" sz="1800" i="1">
                <a:ln w="0"/>
                <a:effectLst>
                  <a:outerShdw blurRad="38100" dist="19050" dir="2700000" algn="tl" rotWithShape="0">
                    <a:schemeClr val="dk1">
                      <a:alpha val="40000"/>
                    </a:schemeClr>
                  </a:outerShdw>
                </a:effectLst>
              </a:rPr>
              <a:t>POC</a:t>
            </a:r>
          </a:p>
        </p:txBody>
      </p:sp>
      <p:sp>
        <p:nvSpPr>
          <p:cNvPr id="30" name="TextBox 29">
            <a:extLst>
              <a:ext uri="{FF2B5EF4-FFF2-40B4-BE49-F238E27FC236}">
                <a16:creationId xmlns:a16="http://schemas.microsoft.com/office/drawing/2014/main" id="{1C70C378-6A01-566D-E604-3D7EBA180551}"/>
              </a:ext>
            </a:extLst>
          </p:cNvPr>
          <p:cNvSpPr txBox="1"/>
          <p:nvPr/>
        </p:nvSpPr>
        <p:spPr>
          <a:xfrm rot="3276226">
            <a:off x="9165721" y="3496444"/>
            <a:ext cx="1841090" cy="369332"/>
          </a:xfrm>
          <a:prstGeom prst="rect">
            <a:avLst/>
          </a:prstGeom>
          <a:noFill/>
        </p:spPr>
        <p:txBody>
          <a:bodyPr wrap="square" rtlCol="0">
            <a:spAutoFit/>
          </a:bodyPr>
          <a:lstStyle/>
          <a:p>
            <a:r>
              <a:rPr lang="en-US" sz="1800" i="1">
                <a:ln w="0"/>
                <a:effectLst>
                  <a:outerShdw blurRad="38100" dist="19050" dir="2700000" algn="tl" rotWithShape="0">
                    <a:schemeClr val="dk1">
                      <a:alpha val="40000"/>
                    </a:schemeClr>
                  </a:outerShdw>
                </a:effectLst>
              </a:rPr>
              <a:t>Deployment</a:t>
            </a:r>
          </a:p>
        </p:txBody>
      </p:sp>
      <p:sp>
        <p:nvSpPr>
          <p:cNvPr id="31" name="TextBox 30">
            <a:extLst>
              <a:ext uri="{FF2B5EF4-FFF2-40B4-BE49-F238E27FC236}">
                <a16:creationId xmlns:a16="http://schemas.microsoft.com/office/drawing/2014/main" id="{099BFFBC-6300-800C-751C-306327F5900A}"/>
              </a:ext>
            </a:extLst>
          </p:cNvPr>
          <p:cNvSpPr txBox="1"/>
          <p:nvPr/>
        </p:nvSpPr>
        <p:spPr>
          <a:xfrm rot="3276226">
            <a:off x="8046872" y="1897427"/>
            <a:ext cx="1841090" cy="369332"/>
          </a:xfrm>
          <a:prstGeom prst="rect">
            <a:avLst/>
          </a:prstGeom>
          <a:noFill/>
        </p:spPr>
        <p:txBody>
          <a:bodyPr wrap="square" rtlCol="0">
            <a:spAutoFit/>
          </a:bodyPr>
          <a:lstStyle/>
          <a:p>
            <a:r>
              <a:rPr lang="en-US" sz="1800" i="1">
                <a:ln w="0"/>
                <a:effectLst>
                  <a:outerShdw blurRad="38100" dist="19050" dir="2700000" algn="tl" rotWithShape="0">
                    <a:schemeClr val="dk1">
                      <a:alpha val="40000"/>
                    </a:schemeClr>
                  </a:outerShdw>
                </a:effectLst>
              </a:rPr>
              <a:t>Maintenance</a:t>
            </a:r>
          </a:p>
        </p:txBody>
      </p:sp>
      <p:sp>
        <p:nvSpPr>
          <p:cNvPr id="32" name="TextBox 31">
            <a:extLst>
              <a:ext uri="{FF2B5EF4-FFF2-40B4-BE49-F238E27FC236}">
                <a16:creationId xmlns:a16="http://schemas.microsoft.com/office/drawing/2014/main" id="{4B51B10C-C721-B485-8FB2-AF284098D951}"/>
              </a:ext>
            </a:extLst>
          </p:cNvPr>
          <p:cNvSpPr txBox="1"/>
          <p:nvPr/>
        </p:nvSpPr>
        <p:spPr>
          <a:xfrm>
            <a:off x="1365675" y="1120096"/>
            <a:ext cx="1241230" cy="369332"/>
          </a:xfrm>
          <a:prstGeom prst="rect">
            <a:avLst/>
          </a:prstGeom>
          <a:noFill/>
        </p:spPr>
        <p:txBody>
          <a:bodyPr wrap="square" rtlCol="0">
            <a:spAutoFit/>
          </a:bodyPr>
          <a:lstStyle/>
          <a:p>
            <a:r>
              <a:rPr lang="en-US" sz="1800" b="1"/>
              <a:t>Examples</a:t>
            </a:r>
          </a:p>
        </p:txBody>
      </p:sp>
      <p:sp>
        <p:nvSpPr>
          <p:cNvPr id="33" name="TextBox 32">
            <a:extLst>
              <a:ext uri="{FF2B5EF4-FFF2-40B4-BE49-F238E27FC236}">
                <a16:creationId xmlns:a16="http://schemas.microsoft.com/office/drawing/2014/main" id="{6EB1AE9B-956F-9DF4-C290-DAEF08810A2D}"/>
              </a:ext>
            </a:extLst>
          </p:cNvPr>
          <p:cNvSpPr txBox="1"/>
          <p:nvPr/>
        </p:nvSpPr>
        <p:spPr>
          <a:xfrm rot="3225559">
            <a:off x="8409405" y="2847090"/>
            <a:ext cx="4329343"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1800" i="1">
                <a:ln w="0"/>
                <a:solidFill>
                  <a:schemeClr val="tx1"/>
                </a:solidFill>
                <a:effectLst>
                  <a:outerShdw blurRad="38100" dist="19050" dir="2700000" algn="tl" rotWithShape="0">
                    <a:schemeClr val="dk1">
                      <a:alpha val="40000"/>
                    </a:schemeClr>
                  </a:outerShdw>
                </a:effectLst>
              </a:rPr>
              <a:t>Phases</a:t>
            </a:r>
            <a:endParaRPr lang="en-US" sz="1100" i="1">
              <a:ln w="0"/>
              <a:solidFill>
                <a:schemeClr val="tx1"/>
              </a:solidFill>
              <a:effectLst>
                <a:outerShdw blurRad="38100" dist="19050" dir="2700000" algn="tl" rotWithShape="0">
                  <a:schemeClr val="dk1">
                    <a:alpha val="40000"/>
                  </a:schemeClr>
                </a:outerShdw>
              </a:effectLst>
            </a:endParaRPr>
          </a:p>
        </p:txBody>
      </p:sp>
      <p:sp>
        <p:nvSpPr>
          <p:cNvPr id="34" name="Right Brace 33">
            <a:extLst>
              <a:ext uri="{FF2B5EF4-FFF2-40B4-BE49-F238E27FC236}">
                <a16:creationId xmlns:a16="http://schemas.microsoft.com/office/drawing/2014/main" id="{EE7E6ABC-FB87-183C-92F2-936D42DB272C}"/>
              </a:ext>
            </a:extLst>
          </p:cNvPr>
          <p:cNvSpPr/>
          <p:nvPr/>
        </p:nvSpPr>
        <p:spPr>
          <a:xfrm rot="19441584">
            <a:off x="10042732" y="1078700"/>
            <a:ext cx="330278" cy="4313735"/>
          </a:xfrm>
          <a:prstGeom prst="rightBrace">
            <a:avLst>
              <a:gd name="adj1" fmla="val 8333"/>
              <a:gd name="adj2" fmla="val 5090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7203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DF774A-2F30-6752-6F13-1F42F05890E8}"/>
              </a:ext>
            </a:extLst>
          </p:cNvPr>
          <p:cNvPicPr>
            <a:picLocks noChangeAspect="1"/>
          </p:cNvPicPr>
          <p:nvPr/>
        </p:nvPicPr>
        <p:blipFill>
          <a:blip r:embed="rId3"/>
          <a:stretch>
            <a:fillRect/>
          </a:stretch>
        </p:blipFill>
        <p:spPr>
          <a:xfrm>
            <a:off x="471544" y="2295818"/>
            <a:ext cx="5320456" cy="2653345"/>
          </a:xfrm>
          <a:prstGeom prst="rect">
            <a:avLst/>
          </a:prstGeom>
        </p:spPr>
      </p:pic>
      <p:sp>
        <p:nvSpPr>
          <p:cNvPr id="2" name="Title 1">
            <a:extLst>
              <a:ext uri="{FF2B5EF4-FFF2-40B4-BE49-F238E27FC236}">
                <a16:creationId xmlns:a16="http://schemas.microsoft.com/office/drawing/2014/main" id="{82A075C8-BD47-3FB0-AC52-EDEF79652BCE}"/>
              </a:ext>
            </a:extLst>
          </p:cNvPr>
          <p:cNvSpPr>
            <a:spLocks noGrp="1"/>
          </p:cNvSpPr>
          <p:nvPr>
            <p:ph type="title"/>
          </p:nvPr>
        </p:nvSpPr>
        <p:spPr/>
        <p:txBody>
          <a:bodyPr wrap="square" anchor="t">
            <a:normAutofit/>
          </a:bodyPr>
          <a:lstStyle/>
          <a:p>
            <a:r>
              <a:rPr lang="en-US"/>
              <a:t>Cloud HR to Active Directory</a:t>
            </a:r>
          </a:p>
        </p:txBody>
      </p:sp>
      <p:sp>
        <p:nvSpPr>
          <p:cNvPr id="38" name="Content Placeholder 3">
            <a:extLst>
              <a:ext uri="{FF2B5EF4-FFF2-40B4-BE49-F238E27FC236}">
                <a16:creationId xmlns:a16="http://schemas.microsoft.com/office/drawing/2014/main" id="{79962082-9E8D-DAAE-445B-5FC545336956}"/>
              </a:ext>
            </a:extLst>
          </p:cNvPr>
          <p:cNvSpPr>
            <a:spLocks noGrp="1"/>
          </p:cNvSpPr>
          <p:nvPr>
            <p:ph sz="quarter" idx="12"/>
          </p:nvPr>
        </p:nvSpPr>
        <p:spPr>
          <a:xfrm>
            <a:off x="6342566" y="1138294"/>
            <a:ext cx="5211763" cy="4833938"/>
          </a:xfrm>
        </p:spPr>
        <p:txBody>
          <a:bodyPr wrap="square">
            <a:normAutofit/>
          </a:bodyPr>
          <a:lstStyle/>
          <a:p>
            <a:pPr marL="0" indent="0">
              <a:lnSpc>
                <a:spcPct val="90000"/>
              </a:lnSpc>
              <a:buNone/>
            </a:pPr>
            <a:r>
              <a:rPr lang="en-US" sz="1500" b="1"/>
              <a:t>User data Flow:</a:t>
            </a:r>
          </a:p>
          <a:p>
            <a:pPr marL="342900" indent="-342900">
              <a:lnSpc>
                <a:spcPct val="90000"/>
              </a:lnSpc>
              <a:buFont typeface="+mj-lt"/>
              <a:buAutoNum type="arabicPeriod"/>
            </a:pPr>
            <a:r>
              <a:rPr lang="en-US" sz="1500"/>
              <a:t>The HR team performs worker transactions (Joiners/Movers/Leavers or New Hires/Transfers/Terminations) in Cloud HR</a:t>
            </a:r>
          </a:p>
          <a:p>
            <a:pPr marL="342900" indent="-342900">
              <a:lnSpc>
                <a:spcPct val="90000"/>
              </a:lnSpc>
              <a:buFont typeface="+mj-lt"/>
              <a:buAutoNum type="arabicPeriod"/>
            </a:pPr>
            <a:r>
              <a:rPr lang="en-US" sz="1500"/>
              <a:t>The Microsoft Entra ID Provisioning Service runs scheduled synchronizations of identities from </a:t>
            </a:r>
            <a:r>
              <a:rPr lang="en-US" sz="1500" err="1"/>
              <a:t>CloudHR</a:t>
            </a:r>
            <a:r>
              <a:rPr lang="en-US" sz="1500"/>
              <a:t> and identifies changes that need to be processed for sync with on-premises Active Directory.</a:t>
            </a:r>
          </a:p>
          <a:p>
            <a:pPr marL="342900" indent="-342900">
              <a:lnSpc>
                <a:spcPct val="90000"/>
              </a:lnSpc>
              <a:buFont typeface="+mj-lt"/>
              <a:buAutoNum type="arabicPeriod"/>
            </a:pPr>
            <a:r>
              <a:rPr lang="en-US" sz="1500"/>
              <a:t>The Microsoft Entra ID Provisioning Service invokes the on</a:t>
            </a:r>
            <a:r>
              <a:rPr lang="en-US" sz="1500" i="1"/>
              <a:t>-</a:t>
            </a:r>
            <a:r>
              <a:rPr lang="en-US" sz="1500"/>
              <a:t>premises Microsoft Entra ID Connect Provisioning Agent with a request payload containing AD account create/update/enable/disable operations.</a:t>
            </a:r>
          </a:p>
          <a:p>
            <a:pPr marL="342900" indent="-342900">
              <a:lnSpc>
                <a:spcPct val="90000"/>
              </a:lnSpc>
              <a:buFont typeface="+mj-lt"/>
              <a:buAutoNum type="arabicPeriod"/>
            </a:pPr>
            <a:r>
              <a:rPr lang="en-US" sz="1500"/>
              <a:t>The Microsoft Entra ID Connect Provisioning Agent uses a service account to add/update AD account data.</a:t>
            </a:r>
          </a:p>
          <a:p>
            <a:pPr marL="342900" indent="-342900">
              <a:lnSpc>
                <a:spcPct val="90000"/>
              </a:lnSpc>
              <a:buFont typeface="+mj-lt"/>
              <a:buAutoNum type="arabicPeriod"/>
            </a:pPr>
            <a:r>
              <a:rPr lang="en-US" sz="1500"/>
              <a:t>The Microsoft Entra ID Connect / AD Sync engine runs delta sync to pull updates in AD.</a:t>
            </a:r>
          </a:p>
          <a:p>
            <a:pPr marL="342900" indent="-342900">
              <a:lnSpc>
                <a:spcPct val="90000"/>
              </a:lnSpc>
              <a:buFont typeface="+mj-lt"/>
              <a:buAutoNum type="arabicPeriod"/>
            </a:pPr>
            <a:r>
              <a:rPr lang="en-US" sz="1500"/>
              <a:t>The Active Directory updates are synced with Microsoft Entra ID</a:t>
            </a:r>
          </a:p>
          <a:p>
            <a:pPr marL="342900" indent="-342900">
              <a:lnSpc>
                <a:spcPct val="90000"/>
              </a:lnSpc>
              <a:buFont typeface="+mj-lt"/>
              <a:buAutoNum type="arabicPeriod"/>
            </a:pPr>
            <a:r>
              <a:rPr lang="en-US" sz="1500"/>
              <a:t>If the </a:t>
            </a:r>
            <a:r>
              <a:rPr lang="en-US" sz="1500" err="1"/>
              <a:t>CloudHR</a:t>
            </a:r>
            <a:r>
              <a:rPr lang="en-US" sz="1500"/>
              <a:t> Writeback app is configured, it writes back attributes such as email, username and phone number to </a:t>
            </a:r>
            <a:r>
              <a:rPr lang="en-US" sz="1500" err="1"/>
              <a:t>CloudHR</a:t>
            </a:r>
            <a:r>
              <a:rPr lang="en-US" sz="1500"/>
              <a:t>.</a:t>
            </a:r>
          </a:p>
        </p:txBody>
      </p:sp>
      <p:pic>
        <p:nvPicPr>
          <p:cNvPr id="39" name="Graphic 38" descr="Badge 7 with solid fill">
            <a:extLst>
              <a:ext uri="{FF2B5EF4-FFF2-40B4-BE49-F238E27FC236}">
                <a16:creationId xmlns:a16="http://schemas.microsoft.com/office/drawing/2014/main" id="{FA03B721-BE85-73F9-37E7-3800F4CA0E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5557" y="3555263"/>
            <a:ext cx="314400" cy="314400"/>
          </a:xfrm>
          <a:prstGeom prst="rect">
            <a:avLst/>
          </a:prstGeom>
        </p:spPr>
      </p:pic>
      <p:pic>
        <p:nvPicPr>
          <p:cNvPr id="41" name="Graphic 40" descr="Badge 6 with solid fill">
            <a:extLst>
              <a:ext uri="{FF2B5EF4-FFF2-40B4-BE49-F238E27FC236}">
                <a16:creationId xmlns:a16="http://schemas.microsoft.com/office/drawing/2014/main" id="{E16C4720-5793-5F86-D4A0-B70C6F3796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36277" y="4034261"/>
            <a:ext cx="314400" cy="314400"/>
          </a:xfrm>
          <a:prstGeom prst="rect">
            <a:avLst/>
          </a:prstGeom>
        </p:spPr>
      </p:pic>
      <p:pic>
        <p:nvPicPr>
          <p:cNvPr id="43" name="Graphic 42" descr="Badge 5 with solid fill">
            <a:extLst>
              <a:ext uri="{FF2B5EF4-FFF2-40B4-BE49-F238E27FC236}">
                <a16:creationId xmlns:a16="http://schemas.microsoft.com/office/drawing/2014/main" id="{09991D07-C5B9-6898-4038-E5BE7D330F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48739" y="4631973"/>
            <a:ext cx="314400" cy="314400"/>
          </a:xfrm>
          <a:prstGeom prst="rect">
            <a:avLst/>
          </a:prstGeom>
        </p:spPr>
      </p:pic>
      <p:pic>
        <p:nvPicPr>
          <p:cNvPr id="48" name="Graphic 47" descr="Badge 4 with solid fill">
            <a:extLst>
              <a:ext uri="{FF2B5EF4-FFF2-40B4-BE49-F238E27FC236}">
                <a16:creationId xmlns:a16="http://schemas.microsoft.com/office/drawing/2014/main" id="{EB720227-A300-7020-7B58-4F392538B6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15915" y="4629325"/>
            <a:ext cx="314400" cy="314400"/>
          </a:xfrm>
          <a:prstGeom prst="rect">
            <a:avLst/>
          </a:prstGeom>
        </p:spPr>
      </p:pic>
      <p:pic>
        <p:nvPicPr>
          <p:cNvPr id="50" name="Graphic 49" descr="Badge 3 with solid fill">
            <a:extLst>
              <a:ext uri="{FF2B5EF4-FFF2-40B4-BE49-F238E27FC236}">
                <a16:creationId xmlns:a16="http://schemas.microsoft.com/office/drawing/2014/main" id="{19813DA9-021D-2E0B-7ECE-C798FDC2CD2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58715" y="3845658"/>
            <a:ext cx="314400" cy="314400"/>
          </a:xfrm>
          <a:prstGeom prst="rect">
            <a:avLst/>
          </a:prstGeom>
        </p:spPr>
      </p:pic>
      <p:pic>
        <p:nvPicPr>
          <p:cNvPr id="52" name="Graphic 51" descr="Badge with solid fill">
            <a:extLst>
              <a:ext uri="{FF2B5EF4-FFF2-40B4-BE49-F238E27FC236}">
                <a16:creationId xmlns:a16="http://schemas.microsoft.com/office/drawing/2014/main" id="{219718A8-6B0E-57E7-90DF-7958222F7C5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89979" y="2831138"/>
            <a:ext cx="314400" cy="314400"/>
          </a:xfrm>
          <a:prstGeom prst="rect">
            <a:avLst/>
          </a:prstGeom>
        </p:spPr>
      </p:pic>
      <p:pic>
        <p:nvPicPr>
          <p:cNvPr id="54" name="Graphic 53" descr="Badge 1 with solid fill">
            <a:extLst>
              <a:ext uri="{FF2B5EF4-FFF2-40B4-BE49-F238E27FC236}">
                <a16:creationId xmlns:a16="http://schemas.microsoft.com/office/drawing/2014/main" id="{AF88F78C-6C01-65FB-045D-5CF02F0BB8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55557" y="2831138"/>
            <a:ext cx="314400" cy="314400"/>
          </a:xfrm>
          <a:prstGeom prst="rect">
            <a:avLst/>
          </a:prstGeom>
        </p:spPr>
      </p:pic>
    </p:spTree>
    <p:extLst>
      <p:ext uri="{BB962C8B-B14F-4D97-AF65-F5344CB8AC3E}">
        <p14:creationId xmlns:p14="http://schemas.microsoft.com/office/powerpoint/2010/main" val="808658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xEl>
                                              <p:pRg st="1" end="1"/>
                                            </p:txEl>
                                          </p:spTgt>
                                        </p:tgtEl>
                                        <p:attrNameLst>
                                          <p:attrName>style.visibility</p:attrName>
                                        </p:attrNameLst>
                                      </p:cBhvr>
                                      <p:to>
                                        <p:strVal val="visible"/>
                                      </p:to>
                                    </p:set>
                                    <p:animEffect transition="in" filter="fade">
                                      <p:cBhvr>
                                        <p:cTn id="7" dur="1000"/>
                                        <p:tgtEl>
                                          <p:spTgt spid="38">
                                            <p:txEl>
                                              <p:pRg st="1" end="1"/>
                                            </p:txEl>
                                          </p:spTgt>
                                        </p:tgtEl>
                                      </p:cBhvr>
                                    </p:animEffect>
                                    <p:anim calcmode="lin" valueType="num">
                                      <p:cBhvr>
                                        <p:cTn id="8" dur="1000" fill="hold"/>
                                        <p:tgtEl>
                                          <p:spTgt spid="38">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8">
                                            <p:txEl>
                                              <p:pRg st="1" end="1"/>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8">
                                            <p:txEl>
                                              <p:pRg st="2" end="2"/>
                                            </p:txEl>
                                          </p:spTgt>
                                        </p:tgtEl>
                                        <p:attrNameLst>
                                          <p:attrName>style.visibility</p:attrName>
                                        </p:attrNameLst>
                                      </p:cBhvr>
                                      <p:to>
                                        <p:strVal val="visible"/>
                                      </p:to>
                                    </p:set>
                                    <p:animEffect transition="in" filter="fade">
                                      <p:cBhvr>
                                        <p:cTn id="17" dur="1000"/>
                                        <p:tgtEl>
                                          <p:spTgt spid="38">
                                            <p:txEl>
                                              <p:pRg st="2" end="2"/>
                                            </p:txEl>
                                          </p:spTgt>
                                        </p:tgtEl>
                                      </p:cBhvr>
                                    </p:animEffect>
                                    <p:anim calcmode="lin" valueType="num">
                                      <p:cBhvr>
                                        <p:cTn id="18" dur="1000" fill="hold"/>
                                        <p:tgtEl>
                                          <p:spTgt spid="3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8">
                                            <p:txEl>
                                              <p:pRg st="2" end="2"/>
                                            </p:txEl>
                                          </p:spTgt>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8">
                                            <p:txEl>
                                              <p:pRg st="3" end="3"/>
                                            </p:txEl>
                                          </p:spTgt>
                                        </p:tgtEl>
                                        <p:attrNameLst>
                                          <p:attrName>style.visibility</p:attrName>
                                        </p:attrNameLst>
                                      </p:cBhvr>
                                      <p:to>
                                        <p:strVal val="visible"/>
                                      </p:to>
                                    </p:set>
                                    <p:animEffect transition="in" filter="fade">
                                      <p:cBhvr>
                                        <p:cTn id="27" dur="1000"/>
                                        <p:tgtEl>
                                          <p:spTgt spid="38">
                                            <p:txEl>
                                              <p:pRg st="3" end="3"/>
                                            </p:txEl>
                                          </p:spTgt>
                                        </p:tgtEl>
                                      </p:cBhvr>
                                    </p:animEffect>
                                    <p:anim calcmode="lin" valueType="num">
                                      <p:cBhvr>
                                        <p:cTn id="28" dur="1000" fill="hold"/>
                                        <p:tgtEl>
                                          <p:spTgt spid="3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8">
                                            <p:txEl>
                                              <p:pRg st="3" end="3"/>
                                            </p:txEl>
                                          </p:spTgt>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8">
                                            <p:txEl>
                                              <p:pRg st="4" end="4"/>
                                            </p:txEl>
                                          </p:spTgt>
                                        </p:tgtEl>
                                        <p:attrNameLst>
                                          <p:attrName>style.visibility</p:attrName>
                                        </p:attrNameLst>
                                      </p:cBhvr>
                                      <p:to>
                                        <p:strVal val="visible"/>
                                      </p:to>
                                    </p:set>
                                    <p:animEffect transition="in" filter="fade">
                                      <p:cBhvr>
                                        <p:cTn id="37" dur="1000"/>
                                        <p:tgtEl>
                                          <p:spTgt spid="38">
                                            <p:txEl>
                                              <p:pRg st="4" end="4"/>
                                            </p:txEl>
                                          </p:spTgt>
                                        </p:tgtEl>
                                      </p:cBhvr>
                                    </p:animEffect>
                                    <p:anim calcmode="lin" valueType="num">
                                      <p:cBhvr>
                                        <p:cTn id="38" dur="1000" fill="hold"/>
                                        <p:tgtEl>
                                          <p:spTgt spid="38">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8">
                                            <p:txEl>
                                              <p:pRg st="4" end="4"/>
                                            </p:txEl>
                                          </p:spTgt>
                                        </p:tgtEl>
                                        <p:attrNameLst>
                                          <p:attrName>ppt_y</p:attrName>
                                        </p:attrNameLst>
                                      </p:cBhvr>
                                      <p:tavLst>
                                        <p:tav tm="0">
                                          <p:val>
                                            <p:strVal val="#ppt_y+.1"/>
                                          </p:val>
                                        </p:tav>
                                        <p:tav tm="100000">
                                          <p:val>
                                            <p:strVal val="#ppt_y"/>
                                          </p:val>
                                        </p:tav>
                                      </p:tavLst>
                                    </p:anim>
                                  </p:childTnLst>
                                </p:cTn>
                              </p:par>
                              <p:par>
                                <p:cTn id="40" presetID="10"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8">
                                            <p:txEl>
                                              <p:pRg st="5" end="5"/>
                                            </p:txEl>
                                          </p:spTgt>
                                        </p:tgtEl>
                                        <p:attrNameLst>
                                          <p:attrName>style.visibility</p:attrName>
                                        </p:attrNameLst>
                                      </p:cBhvr>
                                      <p:to>
                                        <p:strVal val="visible"/>
                                      </p:to>
                                    </p:set>
                                    <p:animEffect transition="in" filter="fade">
                                      <p:cBhvr>
                                        <p:cTn id="47" dur="1000"/>
                                        <p:tgtEl>
                                          <p:spTgt spid="38">
                                            <p:txEl>
                                              <p:pRg st="5" end="5"/>
                                            </p:txEl>
                                          </p:spTgt>
                                        </p:tgtEl>
                                      </p:cBhvr>
                                    </p:animEffect>
                                    <p:anim calcmode="lin" valueType="num">
                                      <p:cBhvr>
                                        <p:cTn id="48" dur="1000" fill="hold"/>
                                        <p:tgtEl>
                                          <p:spTgt spid="38">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8">
                                            <p:txEl>
                                              <p:pRg st="5" end="5"/>
                                            </p:txEl>
                                          </p:spTgt>
                                        </p:tgtEl>
                                        <p:attrNameLst>
                                          <p:attrName>ppt_y</p:attrName>
                                        </p:attrNameLst>
                                      </p:cBhvr>
                                      <p:tavLst>
                                        <p:tav tm="0">
                                          <p:val>
                                            <p:strVal val="#ppt_y+.1"/>
                                          </p:val>
                                        </p:tav>
                                        <p:tav tm="100000">
                                          <p:val>
                                            <p:strVal val="#ppt_y"/>
                                          </p:val>
                                        </p:tav>
                                      </p:tavLst>
                                    </p:anim>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8">
                                            <p:txEl>
                                              <p:pRg st="6" end="6"/>
                                            </p:txEl>
                                          </p:spTgt>
                                        </p:tgtEl>
                                        <p:attrNameLst>
                                          <p:attrName>style.visibility</p:attrName>
                                        </p:attrNameLst>
                                      </p:cBhvr>
                                      <p:to>
                                        <p:strVal val="visible"/>
                                      </p:to>
                                    </p:set>
                                    <p:animEffect transition="in" filter="fade">
                                      <p:cBhvr>
                                        <p:cTn id="57" dur="1000"/>
                                        <p:tgtEl>
                                          <p:spTgt spid="38">
                                            <p:txEl>
                                              <p:pRg st="6" end="6"/>
                                            </p:txEl>
                                          </p:spTgt>
                                        </p:tgtEl>
                                      </p:cBhvr>
                                    </p:animEffect>
                                    <p:anim calcmode="lin" valueType="num">
                                      <p:cBhvr>
                                        <p:cTn id="58" dur="1000" fill="hold"/>
                                        <p:tgtEl>
                                          <p:spTgt spid="38">
                                            <p:txEl>
                                              <p:pRg st="6" end="6"/>
                                            </p:txEl>
                                          </p:spTgt>
                                        </p:tgtEl>
                                        <p:attrNameLst>
                                          <p:attrName>ppt_x</p:attrName>
                                        </p:attrNameLst>
                                      </p:cBhvr>
                                      <p:tavLst>
                                        <p:tav tm="0">
                                          <p:val>
                                            <p:strVal val="#ppt_x"/>
                                          </p:val>
                                        </p:tav>
                                        <p:tav tm="100000">
                                          <p:val>
                                            <p:strVal val="#ppt_x"/>
                                          </p:val>
                                        </p:tav>
                                      </p:tavLst>
                                    </p:anim>
                                    <p:anim calcmode="lin" valueType="num">
                                      <p:cBhvr>
                                        <p:cTn id="59" dur="1000" fill="hold"/>
                                        <p:tgtEl>
                                          <p:spTgt spid="38">
                                            <p:txEl>
                                              <p:pRg st="6" end="6"/>
                                            </p:txEl>
                                          </p:spTgt>
                                        </p:tgtEl>
                                        <p:attrNameLst>
                                          <p:attrName>ppt_y</p:attrName>
                                        </p:attrNameLst>
                                      </p:cBhvr>
                                      <p:tavLst>
                                        <p:tav tm="0">
                                          <p:val>
                                            <p:strVal val="#ppt_y+.1"/>
                                          </p:val>
                                        </p:tav>
                                        <p:tav tm="100000">
                                          <p:val>
                                            <p:strVal val="#ppt_y"/>
                                          </p:val>
                                        </p:tav>
                                      </p:tavLst>
                                    </p:anim>
                                  </p:childTnLst>
                                </p:cTn>
                              </p:par>
                              <p:par>
                                <p:cTn id="60" presetID="10" presetClass="entr" presetSubtype="0" fill="hold" nodeType="with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38">
                                            <p:txEl>
                                              <p:pRg st="7" end="7"/>
                                            </p:txEl>
                                          </p:spTgt>
                                        </p:tgtEl>
                                        <p:attrNameLst>
                                          <p:attrName>style.visibility</p:attrName>
                                        </p:attrNameLst>
                                      </p:cBhvr>
                                      <p:to>
                                        <p:strVal val="visible"/>
                                      </p:to>
                                    </p:set>
                                    <p:animEffect transition="in" filter="fade">
                                      <p:cBhvr>
                                        <p:cTn id="67" dur="1000"/>
                                        <p:tgtEl>
                                          <p:spTgt spid="38">
                                            <p:txEl>
                                              <p:pRg st="7" end="7"/>
                                            </p:txEl>
                                          </p:spTgt>
                                        </p:tgtEl>
                                      </p:cBhvr>
                                    </p:animEffect>
                                    <p:anim calcmode="lin" valueType="num">
                                      <p:cBhvr>
                                        <p:cTn id="68" dur="1000" fill="hold"/>
                                        <p:tgtEl>
                                          <p:spTgt spid="38">
                                            <p:txEl>
                                              <p:pRg st="7" end="7"/>
                                            </p:txEl>
                                          </p:spTgt>
                                        </p:tgtEl>
                                        <p:attrNameLst>
                                          <p:attrName>ppt_x</p:attrName>
                                        </p:attrNameLst>
                                      </p:cBhvr>
                                      <p:tavLst>
                                        <p:tav tm="0">
                                          <p:val>
                                            <p:strVal val="#ppt_x"/>
                                          </p:val>
                                        </p:tav>
                                        <p:tav tm="100000">
                                          <p:val>
                                            <p:strVal val="#ppt_x"/>
                                          </p:val>
                                        </p:tav>
                                      </p:tavLst>
                                    </p:anim>
                                    <p:anim calcmode="lin" valueType="num">
                                      <p:cBhvr>
                                        <p:cTn id="69" dur="1000" fill="hold"/>
                                        <p:tgtEl>
                                          <p:spTgt spid="38">
                                            <p:txEl>
                                              <p:pRg st="7" end="7"/>
                                            </p:txEl>
                                          </p:spTgt>
                                        </p:tgtEl>
                                        <p:attrNameLst>
                                          <p:attrName>ppt_y</p:attrName>
                                        </p:attrNameLst>
                                      </p:cBhvr>
                                      <p:tavLst>
                                        <p:tav tm="0">
                                          <p:val>
                                            <p:strVal val="#ppt_y+.1"/>
                                          </p:val>
                                        </p:tav>
                                        <p:tav tm="100000">
                                          <p:val>
                                            <p:strVal val="#ppt_y"/>
                                          </p:val>
                                        </p:tav>
                                      </p:tavLst>
                                    </p:anim>
                                  </p:childTnLst>
                                </p:cTn>
                              </p:par>
                              <p:par>
                                <p:cTn id="70" presetID="10" presetClass="entr" presetSubtype="0" fill="hold"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58439F-FDDF-16D3-6443-261C493BA377}"/>
              </a:ext>
            </a:extLst>
          </p:cNvPr>
          <p:cNvSpPr>
            <a:spLocks noGrp="1"/>
          </p:cNvSpPr>
          <p:nvPr>
            <p:ph sz="quarter" idx="10"/>
          </p:nvPr>
        </p:nvSpPr>
        <p:spPr>
          <a:xfrm>
            <a:off x="584200" y="1435100"/>
            <a:ext cx="11018838" cy="4739759"/>
          </a:xfrm>
        </p:spPr>
        <p:txBody>
          <a:bodyPr>
            <a:normAutofit/>
          </a:bodyPr>
          <a:lstStyle/>
          <a:p>
            <a:pPr lvl="1"/>
            <a:r>
              <a:rPr lang="en-US" b="1"/>
              <a:t>Employee is added to Cloud HR</a:t>
            </a:r>
            <a:r>
              <a:rPr lang="en-US"/>
              <a:t>: user should be automatically created in Active Directory, Microsoft Entra ID and other SaaS applications that supports user provisioning</a:t>
            </a:r>
          </a:p>
          <a:p>
            <a:pPr lvl="1"/>
            <a:endParaRPr lang="en-US"/>
          </a:p>
          <a:p>
            <a:pPr lvl="1"/>
            <a:r>
              <a:rPr lang="en-US" b="1"/>
              <a:t>Employee attribute updates</a:t>
            </a:r>
            <a:r>
              <a:rPr lang="en-US"/>
              <a:t>: When employee record is updated in Cloud HR , their user account in Active Directory, Microsoft Entra ID and supporting SaaS Applications should be automatically updated</a:t>
            </a:r>
          </a:p>
          <a:p>
            <a:pPr lvl="1"/>
            <a:endParaRPr lang="en-US"/>
          </a:p>
          <a:p>
            <a:pPr lvl="1"/>
            <a:r>
              <a:rPr lang="en-US" b="1"/>
              <a:t>Employee Terminations</a:t>
            </a:r>
            <a:r>
              <a:rPr lang="en-US"/>
              <a:t>:</a:t>
            </a:r>
            <a:r>
              <a:rPr lang="en-US" b="1"/>
              <a:t> </a:t>
            </a:r>
            <a:r>
              <a:rPr lang="en-US"/>
              <a:t>When employee is terminated in Cloud HR , their user account is automatically disabled in Active Directory, Microsoft Entra ID and supporting SaaS applications </a:t>
            </a:r>
          </a:p>
          <a:p>
            <a:pPr lvl="1"/>
            <a:endParaRPr lang="en-US"/>
          </a:p>
          <a:p>
            <a:pPr lvl="1"/>
            <a:r>
              <a:rPr lang="en-US" b="1"/>
              <a:t>Employee rehires</a:t>
            </a:r>
            <a:r>
              <a:rPr lang="en-US"/>
              <a:t>: When Employee is rehired in Cloud HR,  customers should have the ability to re-activate or re-provision accounts in Active Directory, Microsoft Entra ID and supporting SaaS applications (depending on customer’s preference) </a:t>
            </a:r>
          </a:p>
          <a:p>
            <a:pPr lvl="1"/>
            <a:endParaRPr lang="en-US"/>
          </a:p>
        </p:txBody>
      </p:sp>
      <p:sp>
        <p:nvSpPr>
          <p:cNvPr id="6" name="Title 1">
            <a:extLst>
              <a:ext uri="{FF2B5EF4-FFF2-40B4-BE49-F238E27FC236}">
                <a16:creationId xmlns:a16="http://schemas.microsoft.com/office/drawing/2014/main" id="{23685D38-2E7B-13E8-9B6B-EF5EF16FAAB2}"/>
              </a:ext>
            </a:extLst>
          </p:cNvPr>
          <p:cNvSpPr>
            <a:spLocks noGrp="1"/>
          </p:cNvSpPr>
          <p:nvPr>
            <p:ph type="title"/>
          </p:nvPr>
        </p:nvSpPr>
        <p:spPr>
          <a:xfrm>
            <a:off x="838200" y="365125"/>
            <a:ext cx="10515600" cy="1325563"/>
          </a:xfrm>
        </p:spPr>
        <p:txBody>
          <a:bodyPr/>
          <a:lstStyle/>
          <a:p>
            <a:r>
              <a:rPr lang="en-US"/>
              <a:t>Features</a:t>
            </a:r>
          </a:p>
        </p:txBody>
      </p:sp>
    </p:spTree>
    <p:extLst>
      <p:ext uri="{BB962C8B-B14F-4D97-AF65-F5344CB8AC3E}">
        <p14:creationId xmlns:p14="http://schemas.microsoft.com/office/powerpoint/2010/main" val="143065524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4834-C18F-CB9F-C1BE-738E6E0CB6FA}"/>
              </a:ext>
            </a:extLst>
          </p:cNvPr>
          <p:cNvSpPr>
            <a:spLocks noGrp="1"/>
          </p:cNvSpPr>
          <p:nvPr>
            <p:ph type="title"/>
          </p:nvPr>
        </p:nvSpPr>
        <p:spPr/>
        <p:txBody>
          <a:bodyPr/>
          <a:lstStyle/>
          <a:p>
            <a:r>
              <a:rPr lang="en-US"/>
              <a:t>Planning</a:t>
            </a:r>
          </a:p>
        </p:txBody>
      </p:sp>
      <p:sp>
        <p:nvSpPr>
          <p:cNvPr id="3" name="Content Placeholder 2">
            <a:extLst>
              <a:ext uri="{FF2B5EF4-FFF2-40B4-BE49-F238E27FC236}">
                <a16:creationId xmlns:a16="http://schemas.microsoft.com/office/drawing/2014/main" id="{E4B67549-B6CB-C229-2519-CDAC26C3E19E}"/>
              </a:ext>
            </a:extLst>
          </p:cNvPr>
          <p:cNvSpPr>
            <a:spLocks noGrp="1"/>
          </p:cNvSpPr>
          <p:nvPr>
            <p:ph sz="quarter" idx="12"/>
          </p:nvPr>
        </p:nvSpPr>
        <p:spPr>
          <a:xfrm>
            <a:off x="584200" y="1435100"/>
            <a:ext cx="10921035" cy="4833938"/>
          </a:xfrm>
        </p:spPr>
        <p:txBody>
          <a:bodyPr/>
          <a:lstStyle/>
          <a:p>
            <a:r>
              <a:rPr lang="en-US"/>
              <a:t>Setup of the Microsoft Entra ID Connect provisioning agent</a:t>
            </a:r>
          </a:p>
          <a:p>
            <a:r>
              <a:rPr lang="en-US"/>
              <a:t>Number of Workday to AD user provisioning apps to deploy</a:t>
            </a:r>
          </a:p>
          <a:p>
            <a:r>
              <a:rPr lang="en-US"/>
              <a:t>Selecting the right matching identifier, attribute mapping, transformation and scoping filters</a:t>
            </a:r>
          </a:p>
          <a:p>
            <a:endParaRPr lang="en-US"/>
          </a:p>
        </p:txBody>
      </p:sp>
    </p:spTree>
    <p:extLst>
      <p:ext uri="{BB962C8B-B14F-4D97-AF65-F5344CB8AC3E}">
        <p14:creationId xmlns:p14="http://schemas.microsoft.com/office/powerpoint/2010/main" val="41525801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(Workday to Active Directory)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37541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Select Cloud HR provisioning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Select cloud HR provisioning connector apps</a:t>
                      </a:r>
                      <a:endParaRPr lang="en-US" sz="1600"/>
                    </a:p>
                  </a:txBody>
                  <a:tcPr/>
                </a:tc>
                <a:extLst>
                  <a:ext uri="{0D108BD9-81ED-4DB2-BD59-A6C34878D82A}">
                    <a16:rowId xmlns:a16="http://schemas.microsoft.com/office/drawing/2014/main" val="2668198742"/>
                  </a:ext>
                </a:extLst>
              </a:tr>
              <a:tr h="370840">
                <a:tc>
                  <a:txBody>
                    <a:bodyPr/>
                    <a:lstStyle/>
                    <a:p>
                      <a:r>
                        <a:rPr lang="en-US" sz="1600" noProof="0"/>
                        <a:t>2. Design Provisioning topology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Design provisioning topology</a:t>
                      </a:r>
                      <a:endParaRPr lang="en-US" sz="1600"/>
                    </a:p>
                  </a:txBody>
                  <a:tcPr/>
                </a:tc>
                <a:extLst>
                  <a:ext uri="{0D108BD9-81ED-4DB2-BD59-A6C34878D82A}">
                    <a16:rowId xmlns:a16="http://schemas.microsoft.com/office/drawing/2014/main" val="3907080854"/>
                  </a:ext>
                </a:extLst>
              </a:tr>
              <a:tr h="370840">
                <a:tc>
                  <a:txBody>
                    <a:bodyPr/>
                    <a:lstStyle/>
                    <a:p>
                      <a:r>
                        <a:rPr lang="en-US" sz="1600" noProof="0"/>
                        <a:t>3. Create integration system</a:t>
                      </a:r>
                    </a:p>
                  </a:txBody>
                  <a:tcPr/>
                </a:tc>
                <a:tc>
                  <a:txBody>
                    <a:bodyPr/>
                    <a:lstStyle/>
                    <a:p>
                      <a:r>
                        <a:rPr lang="en-US" sz="1600">
                          <a:hlinkClick r:id="rId4"/>
                        </a:rPr>
                        <a:t>Configure integration system user in Workday</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4. Configure Workday provisioning App and connectors</a:t>
                      </a:r>
                      <a:endParaRPr lang="en-US" sz="1600" noProof="0"/>
                    </a:p>
                  </a:txBody>
                  <a:tcPr/>
                </a:tc>
                <a:tc>
                  <a:txBody>
                    <a:bodyPr/>
                    <a:lstStyle/>
                    <a:p>
                      <a:r>
                        <a:rPr lang="en-US" sz="1600">
                          <a:hlinkClick r:id="rId5"/>
                        </a:rPr>
                        <a:t>Provisioning connector app and Provisioning Agent</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5. Install and configure Agents</a:t>
                      </a:r>
                    </a:p>
                  </a:txBody>
                  <a:tcPr/>
                </a:tc>
                <a:tc>
                  <a:txBody>
                    <a:bodyPr/>
                    <a:lstStyle/>
                    <a:p>
                      <a:r>
                        <a:rPr lang="en-US" sz="1600">
                          <a:hlinkClick r:id="rId6"/>
                        </a:rPr>
                        <a:t>Install and configure on-prem Agents</a:t>
                      </a:r>
                      <a:endParaRPr lang="en-US" sz="1600" noProof="0"/>
                    </a:p>
                  </a:txBody>
                  <a:tcPr/>
                </a:tc>
                <a:extLst>
                  <a:ext uri="{0D108BD9-81ED-4DB2-BD59-A6C34878D82A}">
                    <a16:rowId xmlns:a16="http://schemas.microsoft.com/office/drawing/2014/main" val="1715172316"/>
                  </a:ext>
                </a:extLst>
              </a:tr>
              <a:tr h="370840">
                <a:tc>
                  <a:txBody>
                    <a:bodyPr/>
                    <a:lstStyle/>
                    <a:p>
                      <a:r>
                        <a:rPr lang="en-US" sz="1600" noProof="0"/>
                        <a:t>6. Configure app connectivity to AD</a:t>
                      </a:r>
                    </a:p>
                  </a:txBody>
                  <a:tcPr/>
                </a:tc>
                <a:tc>
                  <a:txBody>
                    <a:bodyPr/>
                    <a:lstStyle/>
                    <a:p>
                      <a:r>
                        <a:rPr lang="en-US" sz="1600">
                          <a:hlinkClick r:id="rId7"/>
                        </a:rPr>
                        <a:t>Configure connectivity to Workday and Active Directory</a:t>
                      </a:r>
                      <a:endParaRPr lang="en-US" sz="1600" noProof="0"/>
                    </a:p>
                  </a:txBody>
                  <a:tcPr/>
                </a:tc>
                <a:extLst>
                  <a:ext uri="{0D108BD9-81ED-4DB2-BD59-A6C34878D82A}">
                    <a16:rowId xmlns:a16="http://schemas.microsoft.com/office/drawing/2014/main" val="240139656"/>
                  </a:ext>
                </a:extLst>
              </a:tr>
              <a:tr h="370840">
                <a:tc>
                  <a:txBody>
                    <a:bodyPr/>
                    <a:lstStyle/>
                    <a:p>
                      <a:r>
                        <a:rPr lang="en-US" sz="1600" noProof="0"/>
                        <a:t>7. Configure Attribute mappings</a:t>
                      </a:r>
                    </a:p>
                  </a:txBody>
                  <a:tcPr/>
                </a:tc>
                <a:tc>
                  <a:txBody>
                    <a:bodyPr/>
                    <a:lstStyle/>
                    <a:p>
                      <a:r>
                        <a:rPr lang="en-US" sz="1600">
                          <a:hlinkClick r:id="rId8"/>
                        </a:rPr>
                        <a:t>Configure attribute mappings</a:t>
                      </a:r>
                      <a:endParaRPr lang="en-US" sz="1600" noProof="0"/>
                    </a:p>
                  </a:txBody>
                  <a:tcPr/>
                </a:tc>
                <a:extLst>
                  <a:ext uri="{0D108BD9-81ED-4DB2-BD59-A6C34878D82A}">
                    <a16:rowId xmlns:a16="http://schemas.microsoft.com/office/drawing/2014/main" val="2565196856"/>
                  </a:ext>
                </a:extLst>
              </a:tr>
              <a:tr h="370840">
                <a:tc>
                  <a:txBody>
                    <a:bodyPr/>
                    <a:lstStyle/>
                    <a:p>
                      <a:r>
                        <a:rPr lang="en-US" sz="1600" noProof="0"/>
                        <a:t>8. Enable and launch provisioning</a:t>
                      </a:r>
                    </a:p>
                  </a:txBody>
                  <a:tcPr/>
                </a:tc>
                <a:tc>
                  <a:txBody>
                    <a:bodyPr/>
                    <a:lstStyle/>
                    <a:p>
                      <a:r>
                        <a:rPr lang="en-US" sz="1600">
                          <a:hlinkClick r:id="rId9"/>
                        </a:rPr>
                        <a:t>Enable and launch user provisioning</a:t>
                      </a:r>
                      <a:endParaRPr lang="en-US" sz="1600" noProof="0"/>
                    </a:p>
                  </a:txBody>
                  <a:tcPr/>
                </a:tc>
                <a:extLst>
                  <a:ext uri="{0D108BD9-81ED-4DB2-BD59-A6C34878D82A}">
                    <a16:rowId xmlns:a16="http://schemas.microsoft.com/office/drawing/2014/main" val="1974548700"/>
                  </a:ext>
                </a:extLst>
              </a:tr>
            </a:tbl>
          </a:graphicData>
        </a:graphic>
      </p:graphicFrame>
    </p:spTree>
    <p:extLst>
      <p:ext uri="{BB962C8B-B14F-4D97-AF65-F5344CB8AC3E}">
        <p14:creationId xmlns:p14="http://schemas.microsoft.com/office/powerpoint/2010/main" val="189708946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(SuccessFactors  to Active Directory)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354584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Select Cloud HR provisioning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Select cloud HR provisioning connector apps</a:t>
                      </a:r>
                      <a:endParaRPr lang="en-US" sz="1600"/>
                    </a:p>
                  </a:txBody>
                  <a:tcPr/>
                </a:tc>
                <a:extLst>
                  <a:ext uri="{0D108BD9-81ED-4DB2-BD59-A6C34878D82A}">
                    <a16:rowId xmlns:a16="http://schemas.microsoft.com/office/drawing/2014/main" val="2668198742"/>
                  </a:ext>
                </a:extLst>
              </a:tr>
              <a:tr h="370840">
                <a:tc>
                  <a:txBody>
                    <a:bodyPr/>
                    <a:lstStyle/>
                    <a:p>
                      <a:r>
                        <a:rPr lang="en-US" sz="1600" noProof="0"/>
                        <a:t>2. Design Provisioning topology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Design provisioning topology</a:t>
                      </a:r>
                      <a:endParaRPr lang="en-US" sz="1600"/>
                    </a:p>
                  </a:txBody>
                  <a:tcPr/>
                </a:tc>
                <a:extLst>
                  <a:ext uri="{0D108BD9-81ED-4DB2-BD59-A6C34878D82A}">
                    <a16:rowId xmlns:a16="http://schemas.microsoft.com/office/drawing/2014/main" val="3907080854"/>
                  </a:ext>
                </a:extLst>
              </a:tr>
              <a:tr h="370840">
                <a:tc>
                  <a:txBody>
                    <a:bodyPr/>
                    <a:lstStyle/>
                    <a:p>
                      <a:r>
                        <a:rPr lang="en-US" sz="1600" noProof="0"/>
                        <a:t>3. Create integration system</a:t>
                      </a:r>
                    </a:p>
                  </a:txBody>
                  <a:tcPr/>
                </a:tc>
                <a:tc>
                  <a:txBody>
                    <a:bodyPr/>
                    <a:lstStyle/>
                    <a:p>
                      <a:r>
                        <a:rPr lang="en-US" sz="1600">
                          <a:hlinkClick r:id="rId4"/>
                        </a:rPr>
                        <a:t>Configure integration system user in Workday</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4. Configure SuccessFactors provisioning App and connectors</a:t>
                      </a:r>
                      <a:endParaRPr lang="en-US" sz="1600" noProof="0"/>
                    </a:p>
                  </a:txBody>
                  <a:tcPr/>
                </a:tc>
                <a:tc>
                  <a:txBody>
                    <a:bodyPr/>
                    <a:lstStyle/>
                    <a:p>
                      <a:r>
                        <a:rPr lang="en-US" sz="1600">
                          <a:hlinkClick r:id="rId5"/>
                        </a:rPr>
                        <a:t>SuccessFactors inbound provisioning app and agent</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5. Install and configure Agents</a:t>
                      </a:r>
                    </a:p>
                  </a:txBody>
                  <a:tcPr/>
                </a:tc>
                <a:tc>
                  <a:txBody>
                    <a:bodyPr/>
                    <a:lstStyle/>
                    <a:p>
                      <a:r>
                        <a:rPr lang="en-US" sz="1600">
                          <a:hlinkClick r:id="rId6"/>
                        </a:rPr>
                        <a:t>Install on-prem agents</a:t>
                      </a:r>
                      <a:endParaRPr lang="en-US" sz="1600" noProof="0"/>
                    </a:p>
                  </a:txBody>
                  <a:tcPr/>
                </a:tc>
                <a:extLst>
                  <a:ext uri="{0D108BD9-81ED-4DB2-BD59-A6C34878D82A}">
                    <a16:rowId xmlns:a16="http://schemas.microsoft.com/office/drawing/2014/main" val="1715172316"/>
                  </a:ext>
                </a:extLst>
              </a:tr>
              <a:tr h="370840">
                <a:tc>
                  <a:txBody>
                    <a:bodyPr/>
                    <a:lstStyle/>
                    <a:p>
                      <a:r>
                        <a:rPr lang="en-US" sz="1600" noProof="0"/>
                        <a:t>6. Configure app connectivity to AD</a:t>
                      </a:r>
                    </a:p>
                  </a:txBody>
                  <a:tcPr/>
                </a:tc>
                <a:tc>
                  <a:txBody>
                    <a:bodyPr/>
                    <a:lstStyle/>
                    <a:p>
                      <a:r>
                        <a:rPr lang="en-US" sz="1600">
                          <a:hlinkClick r:id="rId7"/>
                        </a:rPr>
                        <a:t>Configure App connectivity to AD</a:t>
                      </a:r>
                      <a:endParaRPr lang="en-US" sz="1600" noProof="0"/>
                    </a:p>
                  </a:txBody>
                  <a:tcPr/>
                </a:tc>
                <a:extLst>
                  <a:ext uri="{0D108BD9-81ED-4DB2-BD59-A6C34878D82A}">
                    <a16:rowId xmlns:a16="http://schemas.microsoft.com/office/drawing/2014/main" val="240139656"/>
                  </a:ext>
                </a:extLst>
              </a:tr>
              <a:tr h="370840">
                <a:tc>
                  <a:txBody>
                    <a:bodyPr/>
                    <a:lstStyle/>
                    <a:p>
                      <a:r>
                        <a:rPr lang="en-US" sz="1600" noProof="0"/>
                        <a:t>7. Configure Attribute mappings</a:t>
                      </a:r>
                    </a:p>
                  </a:txBody>
                  <a:tcPr/>
                </a:tc>
                <a:tc>
                  <a:txBody>
                    <a:bodyPr/>
                    <a:lstStyle/>
                    <a:p>
                      <a:r>
                        <a:rPr lang="en-US" sz="1600">
                          <a:hlinkClick r:id="rId8"/>
                        </a:rPr>
                        <a:t>Configure attribute mappings</a:t>
                      </a:r>
                      <a:endParaRPr lang="en-US" sz="1600" noProof="0"/>
                    </a:p>
                  </a:txBody>
                  <a:tcPr/>
                </a:tc>
                <a:extLst>
                  <a:ext uri="{0D108BD9-81ED-4DB2-BD59-A6C34878D82A}">
                    <a16:rowId xmlns:a16="http://schemas.microsoft.com/office/drawing/2014/main" val="2565196856"/>
                  </a:ext>
                </a:extLst>
              </a:tr>
              <a:tr h="370840">
                <a:tc>
                  <a:txBody>
                    <a:bodyPr/>
                    <a:lstStyle/>
                    <a:p>
                      <a:r>
                        <a:rPr lang="en-US" sz="1600" noProof="0"/>
                        <a:t>8. Enable and launch provisioning</a:t>
                      </a:r>
                    </a:p>
                  </a:txBody>
                  <a:tcPr/>
                </a:tc>
                <a:tc>
                  <a:txBody>
                    <a:bodyPr/>
                    <a:lstStyle/>
                    <a:p>
                      <a:r>
                        <a:rPr lang="en-US" sz="1600">
                          <a:hlinkClick r:id="rId9"/>
                        </a:rPr>
                        <a:t>Enable and launch user provisioning</a:t>
                      </a:r>
                      <a:endParaRPr lang="en-US" sz="1600" noProof="0"/>
                    </a:p>
                  </a:txBody>
                  <a:tcPr/>
                </a:tc>
                <a:extLst>
                  <a:ext uri="{0D108BD9-81ED-4DB2-BD59-A6C34878D82A}">
                    <a16:rowId xmlns:a16="http://schemas.microsoft.com/office/drawing/2014/main" val="1974548700"/>
                  </a:ext>
                </a:extLst>
              </a:tr>
            </a:tbl>
          </a:graphicData>
        </a:graphic>
      </p:graphicFrame>
    </p:spTree>
    <p:extLst>
      <p:ext uri="{BB962C8B-B14F-4D97-AF65-F5344CB8AC3E}">
        <p14:creationId xmlns:p14="http://schemas.microsoft.com/office/powerpoint/2010/main" val="221349527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3031972"/>
            <a:ext cx="9750425" cy="501804"/>
          </a:xfrm>
        </p:spPr>
        <p:txBody>
          <a:bodyPr/>
          <a:lstStyle/>
          <a:p>
            <a:r>
              <a:rPr lang="en-US"/>
              <a:t>API-driven inbound user provisioning</a:t>
            </a:r>
          </a:p>
        </p:txBody>
      </p:sp>
    </p:spTree>
    <p:extLst>
      <p:ext uri="{BB962C8B-B14F-4D97-AF65-F5344CB8AC3E}">
        <p14:creationId xmlns:p14="http://schemas.microsoft.com/office/powerpoint/2010/main" val="25773309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71CA0-133A-BEA0-ED86-D95FAD66DE48}"/>
              </a:ext>
            </a:extLst>
          </p:cNvPr>
          <p:cNvSpPr>
            <a:spLocks noGrp="1"/>
          </p:cNvSpPr>
          <p:nvPr>
            <p:ph type="title"/>
          </p:nvPr>
        </p:nvSpPr>
        <p:spPr>
          <a:xfrm>
            <a:off x="588263" y="588963"/>
            <a:ext cx="4158362" cy="2535236"/>
          </a:xfrm>
        </p:spPr>
        <p:txBody>
          <a:bodyPr wrap="square" anchor="b">
            <a:normAutofit/>
          </a:bodyPr>
          <a:lstStyle/>
          <a:p>
            <a:r>
              <a:rPr lang="en-US"/>
              <a:t>What if my organization doesn’t use Workday or SuccessFactors?</a:t>
            </a:r>
          </a:p>
        </p:txBody>
      </p:sp>
      <p:sp>
        <p:nvSpPr>
          <p:cNvPr id="3" name="Text Placeholder 2">
            <a:extLst>
              <a:ext uri="{FF2B5EF4-FFF2-40B4-BE49-F238E27FC236}">
                <a16:creationId xmlns:a16="http://schemas.microsoft.com/office/drawing/2014/main" id="{9239B05D-A406-5898-4D9A-B3F63693654B}"/>
              </a:ext>
            </a:extLst>
          </p:cNvPr>
          <p:cNvSpPr>
            <a:spLocks noGrp="1"/>
          </p:cNvSpPr>
          <p:nvPr>
            <p:ph type="body" sz="quarter" idx="10"/>
          </p:nvPr>
        </p:nvSpPr>
        <p:spPr>
          <a:xfrm>
            <a:off x="584200" y="3535540"/>
            <a:ext cx="4075723" cy="1076025"/>
          </a:xfrm>
        </p:spPr>
        <p:txBody>
          <a:bodyPr wrap="square">
            <a:normAutofit/>
          </a:bodyPr>
          <a:lstStyle/>
          <a:p>
            <a:r>
              <a:rPr lang="en-US"/>
              <a:t>You can use Microsoft Entra ID  API-driven provisioning</a:t>
            </a:r>
          </a:p>
        </p:txBody>
      </p:sp>
      <p:pic>
        <p:nvPicPr>
          <p:cNvPr id="85" name="Picture 84">
            <a:extLst>
              <a:ext uri="{FF2B5EF4-FFF2-40B4-BE49-F238E27FC236}">
                <a16:creationId xmlns:a16="http://schemas.microsoft.com/office/drawing/2014/main" id="{3879AE6F-84C3-5136-FC15-50F0EC76E828}"/>
              </a:ext>
            </a:extLst>
          </p:cNvPr>
          <p:cNvPicPr>
            <a:picLocks noChangeAspect="1"/>
          </p:cNvPicPr>
          <p:nvPr/>
        </p:nvPicPr>
        <p:blipFill>
          <a:blip r:embed="rId2"/>
          <a:stretch>
            <a:fillRect/>
          </a:stretch>
        </p:blipFill>
        <p:spPr>
          <a:xfrm>
            <a:off x="5334000" y="1868806"/>
            <a:ext cx="6858000" cy="3120388"/>
          </a:xfrm>
          <a:prstGeom prst="rect">
            <a:avLst/>
          </a:prstGeom>
          <a:noFill/>
        </p:spPr>
      </p:pic>
    </p:spTree>
    <p:extLst>
      <p:ext uri="{BB962C8B-B14F-4D97-AF65-F5344CB8AC3E}">
        <p14:creationId xmlns:p14="http://schemas.microsoft.com/office/powerpoint/2010/main" val="51201205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5236A-ABBA-987C-00BE-7ABD84C8C858}"/>
              </a:ext>
            </a:extLst>
          </p:cNvPr>
          <p:cNvSpPr>
            <a:spLocks noGrp="1"/>
          </p:cNvSpPr>
          <p:nvPr>
            <p:ph type="title"/>
          </p:nvPr>
        </p:nvSpPr>
        <p:spPr>
          <a:xfrm>
            <a:off x="588263" y="457200"/>
            <a:ext cx="11018520" cy="553998"/>
          </a:xfrm>
        </p:spPr>
        <p:txBody>
          <a:bodyPr wrap="square" anchor="t">
            <a:normAutofit/>
          </a:bodyPr>
          <a:lstStyle/>
          <a:p>
            <a:r>
              <a:rPr lang="en-US"/>
              <a:t>Key Benefits of API-driven user provisioning</a:t>
            </a:r>
          </a:p>
        </p:txBody>
      </p:sp>
      <p:graphicFrame>
        <p:nvGraphicFramePr>
          <p:cNvPr id="13" name="Content Placeholder 2">
            <a:extLst>
              <a:ext uri="{FF2B5EF4-FFF2-40B4-BE49-F238E27FC236}">
                <a16:creationId xmlns:a16="http://schemas.microsoft.com/office/drawing/2014/main" id="{38D86E96-E384-02BD-4124-B87F9F53DED3}"/>
              </a:ext>
            </a:extLst>
          </p:cNvPr>
          <p:cNvGraphicFramePr/>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9D074F61-A178-D731-53A0-CF0E2E744A15}"/>
              </a:ext>
            </a:extLst>
          </p:cNvPr>
          <p:cNvPicPr>
            <a:picLocks noChangeAspect="1"/>
          </p:cNvPicPr>
          <p:nvPr/>
        </p:nvPicPr>
        <p:blipFill>
          <a:blip r:embed="rId8"/>
          <a:stretch>
            <a:fillRect/>
          </a:stretch>
        </p:blipFill>
        <p:spPr>
          <a:xfrm>
            <a:off x="254978" y="2294649"/>
            <a:ext cx="5704725" cy="2435613"/>
          </a:xfrm>
          <a:prstGeom prst="rect">
            <a:avLst/>
          </a:prstGeom>
        </p:spPr>
      </p:pic>
    </p:spTree>
    <p:extLst>
      <p:ext uri="{BB962C8B-B14F-4D97-AF65-F5344CB8AC3E}">
        <p14:creationId xmlns:p14="http://schemas.microsoft.com/office/powerpoint/2010/main" val="387492261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44D1-24E7-546F-B94B-07599ED73FAD}"/>
              </a:ext>
            </a:extLst>
          </p:cNvPr>
          <p:cNvSpPr>
            <a:spLocks noGrp="1"/>
          </p:cNvSpPr>
          <p:nvPr>
            <p:ph type="title"/>
          </p:nvPr>
        </p:nvSpPr>
        <p:spPr/>
        <p:txBody>
          <a:bodyPr/>
          <a:lstStyle/>
          <a:p>
            <a:r>
              <a:rPr lang="en-US"/>
              <a:t>Microsoft Entra ID – API-driven provisioning</a:t>
            </a:r>
          </a:p>
        </p:txBody>
      </p:sp>
      <p:sp>
        <p:nvSpPr>
          <p:cNvPr id="3" name="Text Placeholder 2">
            <a:extLst>
              <a:ext uri="{FF2B5EF4-FFF2-40B4-BE49-F238E27FC236}">
                <a16:creationId xmlns:a16="http://schemas.microsoft.com/office/drawing/2014/main" id="{82747D96-224F-537B-0635-27DBDE724769}"/>
              </a:ext>
            </a:extLst>
          </p:cNvPr>
          <p:cNvSpPr>
            <a:spLocks noGrp="1"/>
          </p:cNvSpPr>
          <p:nvPr>
            <p:ph type="body" sz="quarter" idx="10"/>
          </p:nvPr>
        </p:nvSpPr>
        <p:spPr>
          <a:xfrm>
            <a:off x="586390" y="1434370"/>
            <a:ext cx="11018520" cy="861774"/>
          </a:xfrm>
        </p:spPr>
        <p:txBody>
          <a:bodyPr/>
          <a:lstStyle/>
          <a:p>
            <a:r>
              <a:rPr lang="en-US" b="1"/>
              <a:t>Scenario 1</a:t>
            </a:r>
            <a:r>
              <a:rPr lang="en-US"/>
              <a:t>: Enable IT teams to import HR data extracts using any automation tool</a:t>
            </a:r>
          </a:p>
        </p:txBody>
      </p:sp>
      <p:sp>
        <p:nvSpPr>
          <p:cNvPr id="75" name="TextBox 74">
            <a:extLst>
              <a:ext uri="{FF2B5EF4-FFF2-40B4-BE49-F238E27FC236}">
                <a16:creationId xmlns:a16="http://schemas.microsoft.com/office/drawing/2014/main" id="{84780609-D6E6-B6A4-28FE-6C600A1DADED}"/>
              </a:ext>
            </a:extLst>
          </p:cNvPr>
          <p:cNvSpPr txBox="1"/>
          <p:nvPr/>
        </p:nvSpPr>
        <p:spPr>
          <a:xfrm>
            <a:off x="6201158" y="3172568"/>
            <a:ext cx="5708023" cy="2185214"/>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t>Commonly used for sources like: </a:t>
            </a:r>
          </a:p>
          <a:p>
            <a:pPr marL="800083" lvl="1" indent="-342900">
              <a:buFont typeface="Arial" panose="020B0604020202020204" pitchFamily="34" charset="0"/>
              <a:buChar char="•"/>
            </a:pPr>
            <a:r>
              <a:rPr lang="en-US" sz="1400"/>
              <a:t>Flat files</a:t>
            </a:r>
          </a:p>
          <a:p>
            <a:pPr marL="800083" lvl="1" indent="-342900">
              <a:buFont typeface="Arial" panose="020B0604020202020204" pitchFamily="34" charset="0"/>
              <a:buChar char="•"/>
            </a:pPr>
            <a:r>
              <a:rPr lang="en-US" sz="1400"/>
              <a:t>CSV files</a:t>
            </a:r>
          </a:p>
          <a:p>
            <a:pPr marL="800083" lvl="1" indent="-342900">
              <a:buFont typeface="Arial" panose="020B0604020202020204" pitchFamily="34" charset="0"/>
              <a:buChar char="•"/>
            </a:pPr>
            <a:r>
              <a:rPr lang="en-US" sz="1400"/>
              <a:t>SQL staging tables</a:t>
            </a:r>
          </a:p>
          <a:p>
            <a:pPr marL="342900" indent="-342900">
              <a:buFont typeface="Arial" panose="020B0604020202020204" pitchFamily="34" charset="0"/>
              <a:buChar char="•"/>
            </a:pPr>
            <a:r>
              <a:rPr lang="en-US" sz="1800"/>
              <a:t>Integration with any automation tool like: </a:t>
            </a:r>
          </a:p>
          <a:p>
            <a:pPr marL="800083" lvl="1" indent="-342900">
              <a:buFont typeface="Arial" panose="020B0604020202020204" pitchFamily="34" charset="0"/>
              <a:buChar char="•"/>
            </a:pPr>
            <a:r>
              <a:rPr lang="en-US" sz="1400"/>
              <a:t>PowerShell scripts</a:t>
            </a:r>
          </a:p>
          <a:p>
            <a:pPr marL="800083" lvl="1" indent="-342900">
              <a:buFont typeface="Arial" panose="020B0604020202020204" pitchFamily="34" charset="0"/>
              <a:buChar char="•"/>
            </a:pPr>
            <a:r>
              <a:rPr lang="en-US" sz="1400"/>
              <a:t>Azure Logic Apps</a:t>
            </a:r>
          </a:p>
          <a:p>
            <a:pPr marL="800083" lvl="1" indent="-342900">
              <a:buFont typeface="Arial" panose="020B0604020202020204" pitchFamily="34" charset="0"/>
              <a:buChar char="•"/>
            </a:pPr>
            <a:r>
              <a:rPr lang="en-US" sz="1400"/>
              <a:t>Workflows using HTTP calls</a:t>
            </a:r>
          </a:p>
          <a:p>
            <a:pPr marL="800083" lvl="1" indent="-342900">
              <a:buFont typeface="Arial" panose="020B0604020202020204" pitchFamily="34" charset="0"/>
              <a:buChar char="•"/>
            </a:pPr>
            <a:endParaRPr lang="en-US" sz="2000" err="1"/>
          </a:p>
        </p:txBody>
      </p:sp>
      <p:pic>
        <p:nvPicPr>
          <p:cNvPr id="77" name="Picture 76">
            <a:extLst>
              <a:ext uri="{FF2B5EF4-FFF2-40B4-BE49-F238E27FC236}">
                <a16:creationId xmlns:a16="http://schemas.microsoft.com/office/drawing/2014/main" id="{B221552D-6E75-51E0-5767-8BF2C0F89C8E}"/>
              </a:ext>
            </a:extLst>
          </p:cNvPr>
          <p:cNvPicPr>
            <a:picLocks noChangeAspect="1"/>
          </p:cNvPicPr>
          <p:nvPr/>
        </p:nvPicPr>
        <p:blipFill>
          <a:blip r:embed="rId2"/>
          <a:stretch>
            <a:fillRect/>
          </a:stretch>
        </p:blipFill>
        <p:spPr>
          <a:xfrm>
            <a:off x="293050" y="2968548"/>
            <a:ext cx="5697793" cy="1945689"/>
          </a:xfrm>
          <a:prstGeom prst="rect">
            <a:avLst/>
          </a:prstGeom>
        </p:spPr>
      </p:pic>
    </p:spTree>
    <p:extLst>
      <p:ext uri="{BB962C8B-B14F-4D97-AF65-F5344CB8AC3E}">
        <p14:creationId xmlns:p14="http://schemas.microsoft.com/office/powerpoint/2010/main" val="381183781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44D1-24E7-546F-B94B-07599ED73FAD}"/>
              </a:ext>
            </a:extLst>
          </p:cNvPr>
          <p:cNvSpPr>
            <a:spLocks noGrp="1"/>
          </p:cNvSpPr>
          <p:nvPr>
            <p:ph type="title"/>
          </p:nvPr>
        </p:nvSpPr>
        <p:spPr/>
        <p:txBody>
          <a:bodyPr/>
          <a:lstStyle/>
          <a:p>
            <a:r>
              <a:rPr lang="en-US"/>
              <a:t>Microsoft Entra ID – API-driven provisioning</a:t>
            </a:r>
          </a:p>
        </p:txBody>
      </p:sp>
      <p:sp>
        <p:nvSpPr>
          <p:cNvPr id="3" name="Text Placeholder 2">
            <a:extLst>
              <a:ext uri="{FF2B5EF4-FFF2-40B4-BE49-F238E27FC236}">
                <a16:creationId xmlns:a16="http://schemas.microsoft.com/office/drawing/2014/main" id="{82747D96-224F-537B-0635-27DBDE724769}"/>
              </a:ext>
            </a:extLst>
          </p:cNvPr>
          <p:cNvSpPr>
            <a:spLocks noGrp="1"/>
          </p:cNvSpPr>
          <p:nvPr>
            <p:ph type="body" sz="quarter" idx="10"/>
          </p:nvPr>
        </p:nvSpPr>
        <p:spPr>
          <a:xfrm>
            <a:off x="586390" y="1434370"/>
            <a:ext cx="11018520" cy="861774"/>
          </a:xfrm>
        </p:spPr>
        <p:txBody>
          <a:bodyPr/>
          <a:lstStyle/>
          <a:p>
            <a:r>
              <a:rPr lang="en-US" b="1"/>
              <a:t>Scenario 2</a:t>
            </a:r>
            <a:r>
              <a:rPr lang="en-US"/>
              <a:t>: Enable Independent Software Vendors (ISV) to build direct integration with Microsoft Entra ID</a:t>
            </a:r>
          </a:p>
        </p:txBody>
      </p:sp>
      <p:sp>
        <p:nvSpPr>
          <p:cNvPr id="75" name="TextBox 74">
            <a:extLst>
              <a:ext uri="{FF2B5EF4-FFF2-40B4-BE49-F238E27FC236}">
                <a16:creationId xmlns:a16="http://schemas.microsoft.com/office/drawing/2014/main" id="{84780609-D6E6-B6A4-28FE-6C600A1DADED}"/>
              </a:ext>
            </a:extLst>
          </p:cNvPr>
          <p:cNvSpPr txBox="1"/>
          <p:nvPr/>
        </p:nvSpPr>
        <p:spPr>
          <a:xfrm>
            <a:off x="586390" y="3008048"/>
            <a:ext cx="4517545" cy="246221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t>Enables HR ISVs to ship native synchronization experiences</a:t>
            </a:r>
          </a:p>
          <a:p>
            <a:pPr marL="342900" indent="-342900" algn="l">
              <a:buFont typeface="Arial" panose="020B0604020202020204" pitchFamily="34" charset="0"/>
              <a:buChar char="•"/>
            </a:pPr>
            <a:endParaRPr lang="en-US" sz="2000"/>
          </a:p>
          <a:p>
            <a:pPr marL="342900" indent="-342900" algn="l">
              <a:buFont typeface="Arial" panose="020B0604020202020204" pitchFamily="34" charset="0"/>
              <a:buChar char="•"/>
            </a:pPr>
            <a:r>
              <a:rPr lang="en-US" sz="2000"/>
              <a:t>Changes in the origin HR system will automatically flow into Microsoft </a:t>
            </a:r>
            <a:r>
              <a:rPr lang="en-US" sz="2000" err="1"/>
              <a:t>Entra</a:t>
            </a:r>
            <a:r>
              <a:rPr lang="en-US" sz="2000"/>
              <a:t> ID and Active Directory domains</a:t>
            </a:r>
            <a:endParaRPr lang="en-US" sz="1400"/>
          </a:p>
          <a:p>
            <a:pPr marL="800083" lvl="1" indent="-342900">
              <a:buFont typeface="Arial" panose="020B0604020202020204" pitchFamily="34" charset="0"/>
              <a:buChar char="•"/>
            </a:pPr>
            <a:endParaRPr lang="en-US" sz="2000"/>
          </a:p>
        </p:txBody>
      </p:sp>
      <p:pic>
        <p:nvPicPr>
          <p:cNvPr id="5" name="Picture 4">
            <a:extLst>
              <a:ext uri="{FF2B5EF4-FFF2-40B4-BE49-F238E27FC236}">
                <a16:creationId xmlns:a16="http://schemas.microsoft.com/office/drawing/2014/main" id="{3176F892-C8A9-24B1-56ED-9810B3302EFA}"/>
              </a:ext>
            </a:extLst>
          </p:cNvPr>
          <p:cNvPicPr>
            <a:picLocks noChangeAspect="1"/>
          </p:cNvPicPr>
          <p:nvPr/>
        </p:nvPicPr>
        <p:blipFill>
          <a:blip r:embed="rId2"/>
          <a:stretch>
            <a:fillRect/>
          </a:stretch>
        </p:blipFill>
        <p:spPr>
          <a:xfrm>
            <a:off x="5594488" y="2885763"/>
            <a:ext cx="6086074" cy="2185214"/>
          </a:xfrm>
          <a:prstGeom prst="rect">
            <a:avLst/>
          </a:prstGeom>
        </p:spPr>
      </p:pic>
    </p:spTree>
    <p:extLst>
      <p:ext uri="{BB962C8B-B14F-4D97-AF65-F5344CB8AC3E}">
        <p14:creationId xmlns:p14="http://schemas.microsoft.com/office/powerpoint/2010/main" val="21657452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61656" cy="553998"/>
          </a:xfrm>
        </p:spPr>
        <p:txBody>
          <a:bodyPr>
            <a:normAutofit/>
          </a:bodyPr>
          <a:lstStyle/>
          <a:p>
            <a:r>
              <a:rPr lang="en-US"/>
              <a:t>Scenario’s Key Requirements</a:t>
            </a:r>
          </a:p>
        </p:txBody>
      </p:sp>
      <p:sp>
        <p:nvSpPr>
          <p:cNvPr id="5" name="Rectangle 4">
            <a:extLst>
              <a:ext uri="{FF2B5EF4-FFF2-40B4-BE49-F238E27FC236}">
                <a16:creationId xmlns:a16="http://schemas.microsoft.com/office/drawing/2014/main" id="{052A24BB-6642-429C-9613-B0B1DB310251}"/>
              </a:ext>
            </a:extLst>
          </p:cNvPr>
          <p:cNvSpPr/>
          <p:nvPr/>
        </p:nvSpPr>
        <p:spPr bwMode="auto">
          <a:xfrm>
            <a:off x="588263" y="1825484"/>
            <a:ext cx="10464366" cy="4068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marL="171450" indent="-171450" defTabSz="932472" fontAlgn="base">
              <a:spcBef>
                <a:spcPts val="1200"/>
              </a:spcBef>
              <a:spcAft>
                <a:spcPts val="1200"/>
              </a:spcAft>
              <a:buFont typeface="Arial" panose="020B0604020202020204" pitchFamily="34" charset="0"/>
              <a:buChar char="•"/>
            </a:pPr>
            <a:r>
              <a:rPr lang="en-US" sz="1800">
                <a:solidFill>
                  <a:schemeClr val="tx1"/>
                </a:solidFill>
                <a:ea typeface="Segoe UI" panose="020B0502040204020203" pitchFamily="34" charset="0"/>
                <a:cs typeface="Segoe UI" panose="020B0502040204020203" pitchFamily="34" charset="0"/>
              </a:rPr>
              <a:t>Your organization uses a cloud HR like Workday or SuccessFactors  or willing to use the generic API-driven inbound provisioning </a:t>
            </a:r>
          </a:p>
          <a:p>
            <a:pPr marL="171450" indent="-171450" defTabSz="932472" fontAlgn="base">
              <a:spcBef>
                <a:spcPts val="1200"/>
              </a:spcBef>
              <a:spcAft>
                <a:spcPts val="1200"/>
              </a:spcAft>
              <a:buFont typeface="Arial" panose="020B0604020202020204" pitchFamily="34" charset="0"/>
              <a:buChar char="•"/>
            </a:pPr>
            <a:r>
              <a:rPr lang="en-US" sz="1800">
                <a:solidFill>
                  <a:schemeClr val="tx1"/>
                </a:solidFill>
                <a:ea typeface="Segoe UI" panose="020B0502040204020203" pitchFamily="34" charset="0"/>
                <a:cs typeface="Segoe UI"/>
              </a:rPr>
              <a:t>Your organization is evaluating an automated way to provision users from HR sources as well as manage the lifecycle of such identities</a:t>
            </a:r>
          </a:p>
          <a:p>
            <a:pPr marL="171450" indent="-171450" defTabSz="932472" fontAlgn="base">
              <a:spcBef>
                <a:spcPts val="1200"/>
              </a:spcBef>
              <a:spcAft>
                <a:spcPts val="1200"/>
              </a:spcAft>
              <a:buFont typeface="Arial" panose="020B0604020202020204" pitchFamily="34" charset="0"/>
              <a:buChar char="•"/>
            </a:pPr>
            <a:r>
              <a:rPr lang="en-US" sz="1800">
                <a:solidFill>
                  <a:schemeClr val="tx1"/>
                </a:solidFill>
                <a:ea typeface="Segoe UI" panose="020B0502040204020203" pitchFamily="34" charset="0"/>
                <a:cs typeface="Segoe UI" panose="020B0502040204020203" pitchFamily="34" charset="0"/>
              </a:rPr>
              <a:t>Your organization is looking to automate lifecycle of Joiner/Mover/Leaver scenarios through specific events (triggers) </a:t>
            </a:r>
          </a:p>
          <a:p>
            <a:pPr marL="171450" indent="-171450" defTabSz="932472" fontAlgn="base">
              <a:spcBef>
                <a:spcPts val="1200"/>
              </a:spcBef>
              <a:spcAft>
                <a:spcPts val="1200"/>
              </a:spcAft>
              <a:buFont typeface="Arial" panose="020B0604020202020204" pitchFamily="34" charset="0"/>
              <a:buChar char="•"/>
            </a:pPr>
            <a:r>
              <a:rPr lang="en-US" sz="1800">
                <a:solidFill>
                  <a:schemeClr val="tx1"/>
                </a:solidFill>
                <a:ea typeface="Segoe UI" panose="020B0502040204020203" pitchFamily="34" charset="0"/>
                <a:cs typeface="Segoe UI" panose="020B0502040204020203" pitchFamily="34" charset="0"/>
              </a:rPr>
              <a:t>Microsoft </a:t>
            </a:r>
            <a:r>
              <a:rPr lang="en-US" sz="1800" err="1">
                <a:solidFill>
                  <a:schemeClr val="tx1"/>
                </a:solidFill>
                <a:ea typeface="Segoe UI" panose="020B0502040204020203" pitchFamily="34" charset="0"/>
                <a:cs typeface="Segoe UI" panose="020B0502040204020203" pitchFamily="34" charset="0"/>
              </a:rPr>
              <a:t>Entra</a:t>
            </a:r>
            <a:r>
              <a:rPr lang="en-US" sz="1800">
                <a:solidFill>
                  <a:schemeClr val="tx1"/>
                </a:solidFill>
                <a:ea typeface="Segoe UI" panose="020B0502040204020203" pitchFamily="34" charset="0"/>
                <a:cs typeface="Segoe UI" panose="020B0502040204020203" pitchFamily="34" charset="0"/>
              </a:rPr>
              <a:t> ID Governance SKU -  </a:t>
            </a:r>
            <a:r>
              <a:rPr lang="en-US" sz="2000">
                <a:hlinkClick r:id="rId3"/>
              </a:rPr>
              <a:t>How to start a Microsoft </a:t>
            </a:r>
            <a:r>
              <a:rPr lang="en-US" sz="2000" err="1">
                <a:hlinkClick r:id="rId3"/>
              </a:rPr>
              <a:t>Entra</a:t>
            </a:r>
            <a:r>
              <a:rPr lang="en-US" sz="2000">
                <a:hlinkClick r:id="rId3"/>
              </a:rPr>
              <a:t> ID Governance Trial</a:t>
            </a:r>
            <a:r>
              <a:rPr lang="en-US" sz="2000"/>
              <a:t>) </a:t>
            </a:r>
            <a:endParaRPr lang="en-US" sz="1800">
              <a:solidFill>
                <a:schemeClr val="tx1"/>
              </a:solidFill>
              <a:ea typeface="Segoe UI" panose="020B0502040204020203" pitchFamily="34" charset="0"/>
              <a:cs typeface="Segoe UI" panose="020B0502040204020203" pitchFamily="34" charset="0"/>
            </a:endParaRPr>
          </a:p>
          <a:p>
            <a:pPr marL="171450" indent="-171450" defTabSz="932472" fontAlgn="base">
              <a:spcBef>
                <a:spcPts val="1200"/>
              </a:spcBef>
              <a:spcAft>
                <a:spcPts val="1200"/>
              </a:spcAft>
              <a:buFont typeface="Arial" panose="020B0604020202020204" pitchFamily="34" charset="0"/>
              <a:buChar char="•"/>
            </a:pPr>
            <a:endParaRPr lang="en-US" sz="1800">
              <a:solidFill>
                <a:schemeClr val="tx1"/>
              </a:solidFill>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025765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44D1-24E7-546F-B94B-07599ED73FAD}"/>
              </a:ext>
            </a:extLst>
          </p:cNvPr>
          <p:cNvSpPr>
            <a:spLocks noGrp="1"/>
          </p:cNvSpPr>
          <p:nvPr>
            <p:ph type="title"/>
          </p:nvPr>
        </p:nvSpPr>
        <p:spPr/>
        <p:txBody>
          <a:bodyPr/>
          <a:lstStyle/>
          <a:p>
            <a:r>
              <a:rPr lang="en-US"/>
              <a:t>Microsoft Entra ID – API-driven provisioning</a:t>
            </a:r>
          </a:p>
        </p:txBody>
      </p:sp>
      <p:sp>
        <p:nvSpPr>
          <p:cNvPr id="3" name="Text Placeholder 2">
            <a:extLst>
              <a:ext uri="{FF2B5EF4-FFF2-40B4-BE49-F238E27FC236}">
                <a16:creationId xmlns:a16="http://schemas.microsoft.com/office/drawing/2014/main" id="{82747D96-224F-537B-0635-27DBDE724769}"/>
              </a:ext>
            </a:extLst>
          </p:cNvPr>
          <p:cNvSpPr>
            <a:spLocks noGrp="1"/>
          </p:cNvSpPr>
          <p:nvPr>
            <p:ph type="body" sz="quarter" idx="10"/>
          </p:nvPr>
        </p:nvSpPr>
        <p:spPr>
          <a:xfrm>
            <a:off x="586390" y="1434370"/>
            <a:ext cx="11018520" cy="861774"/>
          </a:xfrm>
        </p:spPr>
        <p:txBody>
          <a:bodyPr/>
          <a:lstStyle/>
          <a:p>
            <a:r>
              <a:rPr lang="en-US" b="1"/>
              <a:t>Scenario 3</a:t>
            </a:r>
            <a:r>
              <a:rPr lang="en-US"/>
              <a:t>: Enable system integrators to build more connectors to systems of record</a:t>
            </a:r>
          </a:p>
        </p:txBody>
      </p:sp>
      <p:sp>
        <p:nvSpPr>
          <p:cNvPr id="75" name="TextBox 74">
            <a:extLst>
              <a:ext uri="{FF2B5EF4-FFF2-40B4-BE49-F238E27FC236}">
                <a16:creationId xmlns:a16="http://schemas.microsoft.com/office/drawing/2014/main" id="{84780609-D6E6-B6A4-28FE-6C600A1DADED}"/>
              </a:ext>
            </a:extLst>
          </p:cNvPr>
          <p:cNvSpPr txBox="1"/>
          <p:nvPr/>
        </p:nvSpPr>
        <p:spPr>
          <a:xfrm>
            <a:off x="6346231" y="3396771"/>
            <a:ext cx="5708023" cy="1446550"/>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t>Partners can build custom HR connectors</a:t>
            </a:r>
          </a:p>
          <a:p>
            <a:pPr marL="342900" indent="-342900" algn="l">
              <a:buFont typeface="Arial" panose="020B0604020202020204" pitchFamily="34" charset="0"/>
              <a:buChar char="•"/>
            </a:pPr>
            <a:r>
              <a:rPr lang="en-US" sz="2000"/>
              <a:t>Used to meet different requirements around data flows</a:t>
            </a:r>
          </a:p>
          <a:p>
            <a:pPr algn="l"/>
            <a:endParaRPr lang="en-US" sz="1400"/>
          </a:p>
          <a:p>
            <a:pPr marL="800083" lvl="1" indent="-342900">
              <a:buFont typeface="Arial" panose="020B0604020202020204" pitchFamily="34" charset="0"/>
              <a:buChar char="•"/>
            </a:pPr>
            <a:endParaRPr lang="en-US" sz="2000" err="1"/>
          </a:p>
        </p:txBody>
      </p:sp>
      <p:pic>
        <p:nvPicPr>
          <p:cNvPr id="5" name="Picture 4">
            <a:extLst>
              <a:ext uri="{FF2B5EF4-FFF2-40B4-BE49-F238E27FC236}">
                <a16:creationId xmlns:a16="http://schemas.microsoft.com/office/drawing/2014/main" id="{FDCB1BF1-9F58-0A6A-7537-3676F02EAB54}"/>
              </a:ext>
            </a:extLst>
          </p:cNvPr>
          <p:cNvPicPr>
            <a:picLocks noChangeAspect="1"/>
          </p:cNvPicPr>
          <p:nvPr/>
        </p:nvPicPr>
        <p:blipFill>
          <a:blip r:embed="rId2"/>
          <a:stretch>
            <a:fillRect/>
          </a:stretch>
        </p:blipFill>
        <p:spPr>
          <a:xfrm>
            <a:off x="282819" y="2979939"/>
            <a:ext cx="5708023" cy="2075259"/>
          </a:xfrm>
          <a:prstGeom prst="rect">
            <a:avLst/>
          </a:prstGeom>
        </p:spPr>
      </p:pic>
    </p:spTree>
    <p:extLst>
      <p:ext uri="{BB962C8B-B14F-4D97-AF65-F5344CB8AC3E}">
        <p14:creationId xmlns:p14="http://schemas.microsoft.com/office/powerpoint/2010/main" val="37444841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01580-2226-4CE0-36CE-23EACDA38DA5}"/>
              </a:ext>
            </a:extLst>
          </p:cNvPr>
          <p:cNvSpPr>
            <a:spLocks noGrp="1"/>
          </p:cNvSpPr>
          <p:nvPr>
            <p:ph type="title"/>
          </p:nvPr>
        </p:nvSpPr>
        <p:spPr/>
        <p:txBody>
          <a:bodyPr/>
          <a:lstStyle/>
          <a:p>
            <a:r>
              <a:rPr lang="en-US"/>
              <a:t>End to End flow</a:t>
            </a:r>
          </a:p>
        </p:txBody>
      </p:sp>
      <p:pic>
        <p:nvPicPr>
          <p:cNvPr id="3074" name="Picture 2" descr="Diagram of the end-to-end workflow of inbound provisioning.">
            <a:extLst>
              <a:ext uri="{FF2B5EF4-FFF2-40B4-BE49-F238E27FC236}">
                <a16:creationId xmlns:a16="http://schemas.microsoft.com/office/drawing/2014/main" id="{01E7A2B4-CF73-CF7E-31C4-8DDA0DFA3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607" y="1188485"/>
            <a:ext cx="9493860" cy="5212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7617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6420A-14A9-4965-3E72-363DA41E9D55}"/>
              </a:ext>
            </a:extLst>
          </p:cNvPr>
          <p:cNvSpPr>
            <a:spLocks noGrp="1"/>
          </p:cNvSpPr>
          <p:nvPr>
            <p:ph type="title"/>
          </p:nvPr>
        </p:nvSpPr>
        <p:spPr>
          <a:xfrm>
            <a:off x="588263" y="585788"/>
            <a:ext cx="3182027" cy="5683250"/>
          </a:xfrm>
        </p:spPr>
        <p:txBody>
          <a:bodyPr wrap="square" anchor="ctr">
            <a:normAutofit/>
          </a:bodyPr>
          <a:lstStyle/>
          <a:p>
            <a:r>
              <a:rPr lang="en-US"/>
              <a:t>How to configure API-drive provisioning </a:t>
            </a:r>
          </a:p>
        </p:txBody>
      </p:sp>
      <p:sp>
        <p:nvSpPr>
          <p:cNvPr id="3" name="Text Placeholder 2">
            <a:extLst>
              <a:ext uri="{FF2B5EF4-FFF2-40B4-BE49-F238E27FC236}">
                <a16:creationId xmlns:a16="http://schemas.microsoft.com/office/drawing/2014/main" id="{1C5F509F-B8F2-1B8B-1E8B-E05BA3111C7D}"/>
              </a:ext>
            </a:extLst>
          </p:cNvPr>
          <p:cNvSpPr>
            <a:spLocks noGrp="1"/>
          </p:cNvSpPr>
          <p:nvPr>
            <p:ph type="body" sz="quarter" idx="11"/>
          </p:nvPr>
        </p:nvSpPr>
        <p:spPr>
          <a:xfrm>
            <a:off x="4941888" y="585788"/>
            <a:ext cx="6667500" cy="5683249"/>
          </a:xfrm>
        </p:spPr>
        <p:txBody>
          <a:bodyPr wrap="square" anchor="ctr">
            <a:normAutofit/>
          </a:bodyPr>
          <a:lstStyle/>
          <a:p>
            <a:pPr marL="514350" indent="-514350">
              <a:buFont typeface="+mj-lt"/>
              <a:buAutoNum type="arabicPeriod"/>
            </a:pPr>
            <a:r>
              <a:rPr lang="en-US"/>
              <a:t>Create a new Enterprise App “API-driven Inbound provisioning to Azure AD”  (or API-driven Inbound provisioning to AD” for on-prem provisioning</a:t>
            </a:r>
          </a:p>
          <a:p>
            <a:pPr marL="514350" indent="-514350">
              <a:buFont typeface="+mj-lt"/>
              <a:buAutoNum type="arabicPeriod"/>
            </a:pPr>
            <a:r>
              <a:rPr lang="en-US"/>
              <a:t>Configure provisioning Mode and Mappings</a:t>
            </a:r>
          </a:p>
          <a:p>
            <a:pPr marL="514350" indent="-514350">
              <a:buFont typeface="+mj-lt"/>
              <a:buAutoNum type="arabicPeriod"/>
            </a:pPr>
            <a:r>
              <a:rPr lang="en-US"/>
              <a:t>Grant access to the inbound provisioning API</a:t>
            </a:r>
          </a:p>
          <a:p>
            <a:pPr marL="514350" indent="-514350">
              <a:buFont typeface="+mj-lt"/>
              <a:buAutoNum type="arabicPeriod"/>
            </a:pPr>
            <a:r>
              <a:rPr lang="en-US"/>
              <a:t>Configure a Managed Identity</a:t>
            </a:r>
          </a:p>
          <a:p>
            <a:endParaRPr lang="en-US"/>
          </a:p>
        </p:txBody>
      </p:sp>
    </p:spTree>
    <p:extLst>
      <p:ext uri="{BB962C8B-B14F-4D97-AF65-F5344CB8AC3E}">
        <p14:creationId xmlns:p14="http://schemas.microsoft.com/office/powerpoint/2010/main" val="207555809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A2383-A727-0A01-5C80-93B60472A839}"/>
              </a:ext>
            </a:extLst>
          </p:cNvPr>
          <p:cNvSpPr>
            <a:spLocks noGrp="1"/>
          </p:cNvSpPr>
          <p:nvPr>
            <p:ph type="title"/>
          </p:nvPr>
        </p:nvSpPr>
        <p:spPr>
          <a:xfrm>
            <a:off x="588263" y="457200"/>
            <a:ext cx="11018520" cy="861774"/>
          </a:xfrm>
        </p:spPr>
        <p:txBody>
          <a:bodyPr/>
          <a:lstStyle/>
          <a:p>
            <a:r>
              <a:rPr lang="en-US" sz="2800" dirty="0"/>
              <a:t>How is the new inbound provisioning /</a:t>
            </a:r>
            <a:r>
              <a:rPr lang="en-US" sz="2800" dirty="0" err="1"/>
              <a:t>bulkUpload</a:t>
            </a:r>
            <a:r>
              <a:rPr lang="en-US" sz="2800" dirty="0"/>
              <a:t> API different from MS Graph Users API?</a:t>
            </a:r>
          </a:p>
        </p:txBody>
      </p:sp>
      <p:sp>
        <p:nvSpPr>
          <p:cNvPr id="3" name="Text Placeholder 2">
            <a:extLst>
              <a:ext uri="{FF2B5EF4-FFF2-40B4-BE49-F238E27FC236}">
                <a16:creationId xmlns:a16="http://schemas.microsoft.com/office/drawing/2014/main" id="{F9CAB6C6-8819-4129-EDBB-3A27CF2A12A3}"/>
              </a:ext>
            </a:extLst>
          </p:cNvPr>
          <p:cNvSpPr>
            <a:spLocks noGrp="1"/>
          </p:cNvSpPr>
          <p:nvPr>
            <p:ph type="body" sz="quarter" idx="10"/>
          </p:nvPr>
        </p:nvSpPr>
        <p:spPr>
          <a:xfrm>
            <a:off x="586390" y="1434370"/>
            <a:ext cx="11018520" cy="5164491"/>
          </a:xfrm>
        </p:spPr>
        <p:txBody>
          <a:bodyPr/>
          <a:lstStyle/>
          <a:p>
            <a:r>
              <a:rPr lang="en-US" sz="1800" dirty="0"/>
              <a:t>There are significant differences between the provisioning /</a:t>
            </a:r>
            <a:r>
              <a:rPr lang="en-US" sz="1800" dirty="0" err="1"/>
              <a:t>bulkUpload</a:t>
            </a:r>
            <a:r>
              <a:rPr lang="en-US" sz="1800" dirty="0"/>
              <a:t> API and the MS Graph Users API endpoint.</a:t>
            </a:r>
          </a:p>
          <a:p>
            <a:endParaRPr lang="en-US" sz="1800" dirty="0"/>
          </a:p>
          <a:p>
            <a:r>
              <a:rPr lang="en-US" sz="1800" b="1" dirty="0"/>
              <a:t>Payload format: </a:t>
            </a:r>
          </a:p>
          <a:p>
            <a:pPr marL="285750" indent="-285750">
              <a:buFont typeface="Arial" panose="020B0604020202020204" pitchFamily="34" charset="0"/>
              <a:buChar char="•"/>
            </a:pPr>
            <a:r>
              <a:rPr lang="en-US" sz="1600" dirty="0"/>
              <a:t>The MS Graph Users API endpoint expects data in OData format. The request payload format for the new inbound provisioning /</a:t>
            </a:r>
            <a:r>
              <a:rPr lang="en-US" sz="1600" dirty="0" err="1"/>
              <a:t>bulkUpload</a:t>
            </a:r>
            <a:r>
              <a:rPr lang="en-US" sz="1600" dirty="0"/>
              <a:t> API uses SCIM schema constructs. When invoking this API, set the 'Content-Type' header to application/</a:t>
            </a:r>
            <a:r>
              <a:rPr lang="en-US" sz="1600" dirty="0" err="1"/>
              <a:t>scim+json</a:t>
            </a:r>
            <a:r>
              <a:rPr lang="en-US" sz="1600" dirty="0"/>
              <a:t>.</a:t>
            </a:r>
          </a:p>
          <a:p>
            <a:r>
              <a:rPr lang="en-US" sz="1800" b="1" dirty="0"/>
              <a:t>Operation end-result:</a:t>
            </a:r>
          </a:p>
          <a:p>
            <a:pPr marL="285750" indent="-285750">
              <a:buFont typeface="Arial" panose="020B0604020202020204" pitchFamily="34" charset="0"/>
              <a:buChar char="•"/>
            </a:pPr>
            <a:r>
              <a:rPr lang="en-US" sz="1600" dirty="0"/>
              <a:t>When identity data is sent to the MS Graph Users API endpoint, it's immediately processed, and a Create/Update/Delete operation takes place on the Azure AD user profile.</a:t>
            </a:r>
          </a:p>
          <a:p>
            <a:pPr marL="285750" indent="-285750">
              <a:buFont typeface="Arial" panose="020B0604020202020204" pitchFamily="34" charset="0"/>
              <a:buChar char="•"/>
            </a:pPr>
            <a:r>
              <a:rPr lang="en-US" sz="1600" dirty="0"/>
              <a:t>Request data sent to the provisioning /</a:t>
            </a:r>
            <a:r>
              <a:rPr lang="en-US" sz="1600" dirty="0" err="1"/>
              <a:t>bulkUpload</a:t>
            </a:r>
            <a:r>
              <a:rPr lang="en-US" sz="1600" dirty="0"/>
              <a:t> API is processed asynchronously by the Azure AD provisioning service. The provisioning job applies scoping rules, attribute mapping and transformation configured by the IT admin. This initiates a Create/Update/Delete operation on the Azure AD user profile or the on-premises AD user profile.</a:t>
            </a:r>
          </a:p>
          <a:p>
            <a:r>
              <a:rPr lang="en-US" sz="1800" b="1" dirty="0"/>
              <a:t>IT admin retains control: </a:t>
            </a:r>
          </a:p>
          <a:p>
            <a:pPr marL="285750" indent="-285750">
              <a:buFont typeface="Arial" panose="020B0604020202020204" pitchFamily="34" charset="0"/>
              <a:buChar char="•"/>
            </a:pPr>
            <a:r>
              <a:rPr lang="en-US" sz="1600" dirty="0"/>
              <a:t>With API-driven inbound provisioning, the IT admin has more control on how the incoming identity data is processed and mapped to Azure AD attributes. They can define scoping rules to exclude certain types of identity data (for example, contractor data) and use transformation functions to derive new values before setting the attribute values on the user profile.</a:t>
            </a:r>
          </a:p>
        </p:txBody>
      </p:sp>
    </p:spTree>
    <p:extLst>
      <p:ext uri="{BB962C8B-B14F-4D97-AF65-F5344CB8AC3E}">
        <p14:creationId xmlns:p14="http://schemas.microsoft.com/office/powerpoint/2010/main" val="182526747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80964-B7FB-4DF2-95B9-68E6CCEF1551}"/>
              </a:ext>
            </a:extLst>
          </p:cNvPr>
          <p:cNvSpPr>
            <a:spLocks noGrp="1"/>
          </p:cNvSpPr>
          <p:nvPr>
            <p:ph type="title"/>
          </p:nvPr>
        </p:nvSpPr>
        <p:spPr>
          <a:xfrm>
            <a:off x="615577" y="230442"/>
            <a:ext cx="10515600" cy="282675"/>
          </a:xfrm>
        </p:spPr>
        <p:txBody>
          <a:bodyPr vert="horz" lIns="91440" tIns="45720" rIns="91440" bIns="45720" rtlCol="0" anchor="ctr">
            <a:normAutofit fontScale="90000"/>
          </a:bodyPr>
          <a:lstStyle/>
          <a:p>
            <a:r>
              <a:rPr lang="en-US" sz="3600" spc="-50">
                <a:ln w="3175">
                  <a:noFill/>
                </a:ln>
                <a:solidFill>
                  <a:srgbClr val="000000"/>
                </a:solidFill>
                <a:latin typeface="Segoe UI Semibold"/>
                <a:ea typeface="+mn-ea"/>
                <a:cs typeface="Segoe UI" pitchFamily="34" charset="0"/>
              </a:rPr>
              <a:t>API-driven user provisioning and Lifecycle Workflows</a:t>
            </a:r>
          </a:p>
        </p:txBody>
      </p:sp>
      <p:grpSp>
        <p:nvGrpSpPr>
          <p:cNvPr id="3" name="Group 2">
            <a:extLst>
              <a:ext uri="{FF2B5EF4-FFF2-40B4-BE49-F238E27FC236}">
                <a16:creationId xmlns:a16="http://schemas.microsoft.com/office/drawing/2014/main" id="{151CFAA3-663C-DD21-5F4F-19EFB847B00E}"/>
              </a:ext>
            </a:extLst>
          </p:cNvPr>
          <p:cNvGrpSpPr/>
          <p:nvPr/>
        </p:nvGrpSpPr>
        <p:grpSpPr>
          <a:xfrm>
            <a:off x="5867318" y="3387764"/>
            <a:ext cx="2463429" cy="2287819"/>
            <a:chOff x="6388462" y="2040734"/>
            <a:chExt cx="2463429" cy="2287819"/>
          </a:xfrm>
        </p:grpSpPr>
        <p:sp>
          <p:nvSpPr>
            <p:cNvPr id="6" name="Arrow: Bent 5">
              <a:extLst>
                <a:ext uri="{FF2B5EF4-FFF2-40B4-BE49-F238E27FC236}">
                  <a16:creationId xmlns:a16="http://schemas.microsoft.com/office/drawing/2014/main" id="{EF409722-55E0-3BDA-0D1D-99E7067F0E0B}"/>
                </a:ext>
              </a:extLst>
            </p:cNvPr>
            <p:cNvSpPr/>
            <p:nvPr/>
          </p:nvSpPr>
          <p:spPr bwMode="auto">
            <a:xfrm flipV="1">
              <a:off x="6388462" y="3185553"/>
              <a:ext cx="2463429" cy="1143000"/>
            </a:xfrm>
            <a:prstGeom prst="bentArrow">
              <a:avLst>
                <a:gd name="adj1" fmla="val 24883"/>
                <a:gd name="adj2" fmla="val 23671"/>
                <a:gd name="adj3" fmla="val 0"/>
                <a:gd name="adj4" fmla="val 94989"/>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Arrow: Bent 15">
              <a:extLst>
                <a:ext uri="{FF2B5EF4-FFF2-40B4-BE49-F238E27FC236}">
                  <a16:creationId xmlns:a16="http://schemas.microsoft.com/office/drawing/2014/main" id="{CB4E146F-C992-F57C-3542-E5E5ACC6CBDD}"/>
                </a:ext>
              </a:extLst>
            </p:cNvPr>
            <p:cNvSpPr/>
            <p:nvPr/>
          </p:nvSpPr>
          <p:spPr bwMode="auto">
            <a:xfrm>
              <a:off x="6388462" y="2040734"/>
              <a:ext cx="2463429" cy="1143000"/>
            </a:xfrm>
            <a:prstGeom prst="bentArrow">
              <a:avLst>
                <a:gd name="adj1" fmla="val 24883"/>
                <a:gd name="adj2" fmla="val 23671"/>
                <a:gd name="adj3" fmla="val 0"/>
                <a:gd name="adj4" fmla="val 94989"/>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Arc 19">
              <a:extLst>
                <a:ext uri="{FF2B5EF4-FFF2-40B4-BE49-F238E27FC236}">
                  <a16:creationId xmlns:a16="http://schemas.microsoft.com/office/drawing/2014/main" id="{EFE0F81C-656A-ABED-9FFB-B852D72EC892}"/>
                </a:ext>
              </a:extLst>
            </p:cNvPr>
            <p:cNvSpPr/>
            <p:nvPr/>
          </p:nvSpPr>
          <p:spPr>
            <a:xfrm flipV="1">
              <a:off x="6580068" y="2307984"/>
              <a:ext cx="1625339" cy="1519792"/>
            </a:xfrm>
            <a:prstGeom prst="arc">
              <a:avLst>
                <a:gd name="adj1" fmla="val 5158378"/>
                <a:gd name="adj2" fmla="val 9539859"/>
              </a:avLst>
            </a:prstGeom>
            <a:noFill/>
            <a:ln w="19050" cap="flat" cmpd="sng" algn="ctr">
              <a:solidFill>
                <a:srgbClr val="0078D4"/>
              </a:solidFill>
              <a:prstDash val="solid"/>
              <a:headEnd type="arrow"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9EB8C98B-F295-01B3-0BD1-AC51B25CC38E}"/>
              </a:ext>
            </a:extLst>
          </p:cNvPr>
          <p:cNvGrpSpPr/>
          <p:nvPr/>
        </p:nvGrpSpPr>
        <p:grpSpPr>
          <a:xfrm>
            <a:off x="7599411" y="3035530"/>
            <a:ext cx="1677147" cy="723808"/>
            <a:chOff x="8500534" y="1552738"/>
            <a:chExt cx="1500124" cy="723808"/>
          </a:xfrm>
        </p:grpSpPr>
        <p:sp>
          <p:nvSpPr>
            <p:cNvPr id="26" name="Freeform: Shape 25">
              <a:extLst>
                <a:ext uri="{FF2B5EF4-FFF2-40B4-BE49-F238E27FC236}">
                  <a16:creationId xmlns:a16="http://schemas.microsoft.com/office/drawing/2014/main" id="{490C061C-A794-6A0E-225E-09229A798122}"/>
                </a:ext>
              </a:extLst>
            </p:cNvPr>
            <p:cNvSpPr>
              <a:spLocks noChangeAspect="1"/>
            </p:cNvSpPr>
            <p:nvPr/>
          </p:nvSpPr>
          <p:spPr bwMode="auto">
            <a:xfrm>
              <a:off x="8500534" y="1552738"/>
              <a:ext cx="1424941" cy="72380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TextBox 26">
              <a:extLst>
                <a:ext uri="{FF2B5EF4-FFF2-40B4-BE49-F238E27FC236}">
                  <a16:creationId xmlns:a16="http://schemas.microsoft.com/office/drawing/2014/main" id="{6D80FAC9-9C20-EA74-EE2D-199BD66B8BFB}"/>
                </a:ext>
              </a:extLst>
            </p:cNvPr>
            <p:cNvSpPr txBox="1"/>
            <p:nvPr/>
          </p:nvSpPr>
          <p:spPr>
            <a:xfrm>
              <a:off x="8770180" y="2014325"/>
              <a:ext cx="1230478" cy="184666"/>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50" normalizeH="0" baseline="0" noProof="0">
                  <a:ln>
                    <a:noFill/>
                  </a:ln>
                  <a:solidFill>
                    <a:srgbClr val="000000"/>
                  </a:solidFill>
                  <a:effectLst/>
                  <a:uLnTx/>
                  <a:uFillTx/>
                  <a:latin typeface="Segoe UI Semibold"/>
                  <a:ea typeface="+mn-ea"/>
                  <a:cs typeface="+mn-cs"/>
                </a:rPr>
                <a:t>Microsoft Entra ID</a:t>
              </a:r>
            </a:p>
          </p:txBody>
        </p:sp>
      </p:grpSp>
      <p:sp>
        <p:nvSpPr>
          <p:cNvPr id="29" name="TextBox 28">
            <a:extLst>
              <a:ext uri="{FF2B5EF4-FFF2-40B4-BE49-F238E27FC236}">
                <a16:creationId xmlns:a16="http://schemas.microsoft.com/office/drawing/2014/main" id="{F8DB9364-6EC6-8252-BC68-DFD9B56D3C6B}"/>
              </a:ext>
            </a:extLst>
          </p:cNvPr>
          <p:cNvSpPr txBox="1"/>
          <p:nvPr/>
        </p:nvSpPr>
        <p:spPr>
          <a:xfrm>
            <a:off x="1540032" y="3721104"/>
            <a:ext cx="1452542" cy="152349"/>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1"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HR Source of record</a:t>
            </a:r>
          </a:p>
        </p:txBody>
      </p:sp>
      <p:pic>
        <p:nvPicPr>
          <p:cNvPr id="44" name="Graphic 43" descr="Database with solid fill">
            <a:extLst>
              <a:ext uri="{FF2B5EF4-FFF2-40B4-BE49-F238E27FC236}">
                <a16:creationId xmlns:a16="http://schemas.microsoft.com/office/drawing/2014/main" id="{C1792BD1-8C18-6ACE-A74E-E56E841B17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2417" y="3872993"/>
            <a:ext cx="914400" cy="914400"/>
          </a:xfrm>
          <a:prstGeom prst="rect">
            <a:avLst/>
          </a:prstGeom>
        </p:spPr>
      </p:pic>
      <p:pic>
        <p:nvPicPr>
          <p:cNvPr id="45" name="Graphic 44" descr="Users outline">
            <a:extLst>
              <a:ext uri="{FF2B5EF4-FFF2-40B4-BE49-F238E27FC236}">
                <a16:creationId xmlns:a16="http://schemas.microsoft.com/office/drawing/2014/main" id="{97A5B140-A8B8-D51B-B3A4-D26ADB0BB3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97069" y="4303432"/>
            <a:ext cx="610465" cy="610465"/>
          </a:xfrm>
          <a:prstGeom prst="rect">
            <a:avLst/>
          </a:prstGeom>
        </p:spPr>
      </p:pic>
      <p:grpSp>
        <p:nvGrpSpPr>
          <p:cNvPr id="46" name="Group 45">
            <a:extLst>
              <a:ext uri="{FF2B5EF4-FFF2-40B4-BE49-F238E27FC236}">
                <a16:creationId xmlns:a16="http://schemas.microsoft.com/office/drawing/2014/main" id="{9F8D45F8-293F-BF17-0070-3006B9794706}"/>
              </a:ext>
            </a:extLst>
          </p:cNvPr>
          <p:cNvGrpSpPr/>
          <p:nvPr/>
        </p:nvGrpSpPr>
        <p:grpSpPr>
          <a:xfrm>
            <a:off x="7852207" y="4870192"/>
            <a:ext cx="1272931" cy="1159954"/>
            <a:chOff x="8827871" y="3182802"/>
            <a:chExt cx="1272931" cy="1159954"/>
          </a:xfrm>
        </p:grpSpPr>
        <p:sp>
          <p:nvSpPr>
            <p:cNvPr id="47" name="TextBox 46">
              <a:extLst>
                <a:ext uri="{FF2B5EF4-FFF2-40B4-BE49-F238E27FC236}">
                  <a16:creationId xmlns:a16="http://schemas.microsoft.com/office/drawing/2014/main" id="{484B0F14-2A9B-9BFA-0DAB-E93B9D8F1CE4}"/>
                </a:ext>
              </a:extLst>
            </p:cNvPr>
            <p:cNvSpPr txBox="1"/>
            <p:nvPr/>
          </p:nvSpPr>
          <p:spPr>
            <a:xfrm>
              <a:off x="8827871" y="3954958"/>
              <a:ext cx="1272931" cy="387798"/>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Active Directory</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a:t>
              </a:r>
            </a:p>
          </p:txBody>
        </p:sp>
        <p:grpSp>
          <p:nvGrpSpPr>
            <p:cNvPr id="48" name="Group 47">
              <a:extLst>
                <a:ext uri="{FF2B5EF4-FFF2-40B4-BE49-F238E27FC236}">
                  <a16:creationId xmlns:a16="http://schemas.microsoft.com/office/drawing/2014/main" id="{5DFF8552-8059-37A7-5225-562C9F92D951}"/>
                </a:ext>
              </a:extLst>
            </p:cNvPr>
            <p:cNvGrpSpPr/>
            <p:nvPr/>
          </p:nvGrpSpPr>
          <p:grpSpPr>
            <a:xfrm flipH="1">
              <a:off x="9482251" y="3182802"/>
              <a:ext cx="412187" cy="685959"/>
              <a:chOff x="6197795" y="5009164"/>
              <a:chExt cx="616636" cy="1026202"/>
            </a:xfrm>
          </p:grpSpPr>
          <p:grpSp>
            <p:nvGrpSpPr>
              <p:cNvPr id="50" name="Picture 88">
                <a:extLst>
                  <a:ext uri="{FF2B5EF4-FFF2-40B4-BE49-F238E27FC236}">
                    <a16:creationId xmlns:a16="http://schemas.microsoft.com/office/drawing/2014/main" id="{D7682953-9CC5-770D-71C3-FC4766A03CA1}"/>
                  </a:ext>
                </a:extLst>
              </p:cNvPr>
              <p:cNvGrpSpPr/>
              <p:nvPr/>
            </p:nvGrpSpPr>
            <p:grpSpPr>
              <a:xfrm>
                <a:off x="6197795" y="5009164"/>
                <a:ext cx="616636" cy="1026202"/>
                <a:chOff x="6197795" y="5009164"/>
                <a:chExt cx="616636" cy="1026202"/>
              </a:xfrm>
            </p:grpSpPr>
            <p:sp>
              <p:nvSpPr>
                <p:cNvPr id="58" name="Freeform: Shape 57">
                  <a:extLst>
                    <a:ext uri="{FF2B5EF4-FFF2-40B4-BE49-F238E27FC236}">
                      <a16:creationId xmlns:a16="http://schemas.microsoft.com/office/drawing/2014/main" id="{C6F7C1DB-099F-EDD0-7B33-80D42FAD0653}"/>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D6346900-404C-DC79-3959-754E8258C7D5}"/>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E43BDB0-2232-379D-B262-432206363B7A}"/>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9C938E38-F303-2527-FCCF-7B543D744377}"/>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51" name="Rectangle 50">
                <a:extLst>
                  <a:ext uri="{FF2B5EF4-FFF2-40B4-BE49-F238E27FC236}">
                    <a16:creationId xmlns:a16="http://schemas.microsoft.com/office/drawing/2014/main" id="{57CA5997-49A3-9A94-6200-7BA388A7E02E}"/>
                  </a:ext>
                </a:extLst>
              </p:cNvPr>
              <p:cNvSpPr/>
              <p:nvPr/>
            </p:nvSpPr>
            <p:spPr bwMode="auto">
              <a:xfrm>
                <a:off x="6356702" y="5457613"/>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CA1FAD72-4F54-7ACA-4871-D237B427F5A3}"/>
                  </a:ext>
                </a:extLst>
              </p:cNvPr>
              <p:cNvSpPr/>
              <p:nvPr/>
            </p:nvSpPr>
            <p:spPr bwMode="auto">
              <a:xfrm>
                <a:off x="6356702" y="5521315"/>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26E262B8-F647-1D81-7765-B309511939BC}"/>
                  </a:ext>
                </a:extLst>
              </p:cNvPr>
              <p:cNvSpPr/>
              <p:nvPr/>
            </p:nvSpPr>
            <p:spPr bwMode="auto">
              <a:xfrm>
                <a:off x="6356702" y="5585016"/>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C755D714-EE6C-B900-1259-ECFE833F60BE}"/>
                  </a:ext>
                </a:extLst>
              </p:cNvPr>
              <p:cNvSpPr/>
              <p:nvPr/>
            </p:nvSpPr>
            <p:spPr bwMode="auto">
              <a:xfrm>
                <a:off x="6356702" y="56487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BF1470E0-39B1-74A7-1585-29864AD3529D}"/>
                  </a:ext>
                </a:extLst>
              </p:cNvPr>
              <p:cNvSpPr/>
              <p:nvPr/>
            </p:nvSpPr>
            <p:spPr bwMode="auto">
              <a:xfrm>
                <a:off x="6356702" y="57124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86C8E8F2-5961-53EF-71A0-97533C138FFA}"/>
                  </a:ext>
                </a:extLst>
              </p:cNvPr>
              <p:cNvSpPr/>
              <p:nvPr/>
            </p:nvSpPr>
            <p:spPr bwMode="auto">
              <a:xfrm>
                <a:off x="6356703" y="5776119"/>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FA858F65-9650-AFBC-F54F-89687572F2EF}"/>
                  </a:ext>
                </a:extLst>
              </p:cNvPr>
              <p:cNvSpPr/>
              <p:nvPr/>
            </p:nvSpPr>
            <p:spPr bwMode="auto">
              <a:xfrm>
                <a:off x="6356704" y="5839822"/>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9" name="Picture 48">
              <a:extLst>
                <a:ext uri="{FF2B5EF4-FFF2-40B4-BE49-F238E27FC236}">
                  <a16:creationId xmlns:a16="http://schemas.microsoft.com/office/drawing/2014/main" id="{46ED8135-C956-91DF-E2CF-566A6FA2506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874402" y="3396001"/>
              <a:ext cx="761599" cy="536135"/>
            </a:xfrm>
            <a:prstGeom prst="rect">
              <a:avLst/>
            </a:prstGeom>
          </p:spPr>
        </p:pic>
      </p:grpSp>
      <p:sp>
        <p:nvSpPr>
          <p:cNvPr id="62" name="TextBox 61">
            <a:extLst>
              <a:ext uri="{FF2B5EF4-FFF2-40B4-BE49-F238E27FC236}">
                <a16:creationId xmlns:a16="http://schemas.microsoft.com/office/drawing/2014/main" id="{CE88CB49-036E-28AA-B8F8-7F00FE9CE3F2}"/>
              </a:ext>
            </a:extLst>
          </p:cNvPr>
          <p:cNvSpPr txBox="1"/>
          <p:nvPr/>
        </p:nvSpPr>
        <p:spPr>
          <a:xfrm>
            <a:off x="6246754" y="3300379"/>
            <a:ext cx="1371600" cy="166199"/>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0" cap="none" spc="-50" normalizeH="0" baseline="0" noProof="0">
                <a:ln>
                  <a:noFill/>
                </a:ln>
                <a:solidFill>
                  <a:srgbClr val="0078D4"/>
                </a:solidFill>
                <a:effectLst/>
                <a:uLnTx/>
                <a:uFillTx/>
                <a:latin typeface="Segoe UI Semibold"/>
                <a:ea typeface="+mn-ea"/>
                <a:cs typeface="Segoe UI Semilight" panose="020B0402040204020203" pitchFamily="34" charset="0"/>
              </a:rPr>
              <a:t>Cloud-only users</a:t>
            </a:r>
          </a:p>
        </p:txBody>
      </p:sp>
      <p:sp>
        <p:nvSpPr>
          <p:cNvPr id="63" name="TextBox 62">
            <a:extLst>
              <a:ext uri="{FF2B5EF4-FFF2-40B4-BE49-F238E27FC236}">
                <a16:creationId xmlns:a16="http://schemas.microsoft.com/office/drawing/2014/main" id="{9BBF410C-C8DC-53E1-3E23-A2EF0BD72834}"/>
              </a:ext>
            </a:extLst>
          </p:cNvPr>
          <p:cNvSpPr txBox="1"/>
          <p:nvPr/>
        </p:nvSpPr>
        <p:spPr>
          <a:xfrm>
            <a:off x="6246754" y="5604468"/>
            <a:ext cx="1371600" cy="166199"/>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0" cap="none" spc="-50" normalizeH="0" baseline="0" noProof="0">
                <a:ln>
                  <a:noFill/>
                </a:ln>
                <a:solidFill>
                  <a:srgbClr val="7030A0"/>
                </a:solidFill>
                <a:effectLst/>
                <a:uLnTx/>
                <a:uFillTx/>
                <a:latin typeface="Segoe UI Semibold"/>
                <a:ea typeface="+mn-ea"/>
                <a:cs typeface="Segoe UI Semilight" panose="020B0402040204020203" pitchFamily="34" charset="0"/>
              </a:rPr>
              <a:t>Hybrid users</a:t>
            </a:r>
          </a:p>
        </p:txBody>
      </p:sp>
      <p:sp>
        <p:nvSpPr>
          <p:cNvPr id="64" name="Arc 63">
            <a:extLst>
              <a:ext uri="{FF2B5EF4-FFF2-40B4-BE49-F238E27FC236}">
                <a16:creationId xmlns:a16="http://schemas.microsoft.com/office/drawing/2014/main" id="{11250F7E-5983-26EB-07E2-2F20FED1F007}"/>
              </a:ext>
            </a:extLst>
          </p:cNvPr>
          <p:cNvSpPr/>
          <p:nvPr/>
        </p:nvSpPr>
        <p:spPr>
          <a:xfrm>
            <a:off x="6058924" y="3873453"/>
            <a:ext cx="1625339" cy="1519792"/>
          </a:xfrm>
          <a:prstGeom prst="arc">
            <a:avLst>
              <a:gd name="adj1" fmla="val 5158378"/>
              <a:gd name="adj2" fmla="val 9539859"/>
            </a:avLst>
          </a:prstGeom>
          <a:noFill/>
          <a:ln w="19050" cap="flat" cmpd="sng" algn="ctr">
            <a:solidFill>
              <a:srgbClr val="7030A0"/>
            </a:solidFill>
            <a:prstDash val="solid"/>
            <a:headEnd type="arrow"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DD76C8C4-3AA9-5A8F-0C66-00D699576631}"/>
              </a:ext>
            </a:extLst>
          </p:cNvPr>
          <p:cNvSpPr/>
          <p:nvPr/>
        </p:nvSpPr>
        <p:spPr>
          <a:xfrm>
            <a:off x="6258129" y="4278396"/>
            <a:ext cx="1039804" cy="42640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Azure AD Provisioning Service</a:t>
            </a:r>
          </a:p>
        </p:txBody>
      </p:sp>
      <p:grpSp>
        <p:nvGrpSpPr>
          <p:cNvPr id="66" name="Group 65">
            <a:extLst>
              <a:ext uri="{FF2B5EF4-FFF2-40B4-BE49-F238E27FC236}">
                <a16:creationId xmlns:a16="http://schemas.microsoft.com/office/drawing/2014/main" id="{A19A27E2-74EE-F42D-BC6D-B301D5D55DED}"/>
              </a:ext>
            </a:extLst>
          </p:cNvPr>
          <p:cNvGrpSpPr/>
          <p:nvPr/>
        </p:nvGrpSpPr>
        <p:grpSpPr>
          <a:xfrm>
            <a:off x="5562580" y="4161150"/>
            <a:ext cx="685482" cy="685482"/>
            <a:chOff x="3924459" y="3509592"/>
            <a:chExt cx="685482" cy="685482"/>
          </a:xfrm>
        </p:grpSpPr>
        <p:sp>
          <p:nvSpPr>
            <p:cNvPr id="67" name="Oval 66">
              <a:extLst>
                <a:ext uri="{FF2B5EF4-FFF2-40B4-BE49-F238E27FC236}">
                  <a16:creationId xmlns:a16="http://schemas.microsoft.com/office/drawing/2014/main" id="{9E170C95-99D4-C060-F2DE-768225BFB10A}"/>
                </a:ext>
              </a:extLst>
            </p:cNvPr>
            <p:cNvSpPr/>
            <p:nvPr/>
          </p:nvSpPr>
          <p:spPr bwMode="auto">
            <a:xfrm>
              <a:off x="3924459" y="3509592"/>
              <a:ext cx="685482" cy="685482"/>
            </a:xfrm>
            <a:prstGeom prst="ellipse">
              <a:avLst/>
            </a:pr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8" name="Graphic 67">
              <a:extLst>
                <a:ext uri="{FF2B5EF4-FFF2-40B4-BE49-F238E27FC236}">
                  <a16:creationId xmlns:a16="http://schemas.microsoft.com/office/drawing/2014/main" id="{147A70B7-3876-0DD1-680C-A97A5367C6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00000">
              <a:off x="4022523" y="3607656"/>
              <a:ext cx="489354" cy="489354"/>
            </a:xfrm>
            <a:prstGeom prst="rect">
              <a:avLst/>
            </a:prstGeom>
          </p:spPr>
        </p:pic>
      </p:grpSp>
      <p:cxnSp>
        <p:nvCxnSpPr>
          <p:cNvPr id="69" name="Straight Arrow Connector 9">
            <a:extLst>
              <a:ext uri="{FF2B5EF4-FFF2-40B4-BE49-F238E27FC236}">
                <a16:creationId xmlns:a16="http://schemas.microsoft.com/office/drawing/2014/main" id="{9BC2D13A-2D1D-DA1F-2171-EB586F03DAF8}"/>
              </a:ext>
            </a:extLst>
          </p:cNvPr>
          <p:cNvCxnSpPr>
            <a:cxnSpLocks/>
          </p:cNvCxnSpPr>
          <p:nvPr/>
        </p:nvCxnSpPr>
        <p:spPr>
          <a:xfrm rot="16200000" flipH="1">
            <a:off x="5586035" y="3841864"/>
            <a:ext cx="441574" cy="196998"/>
          </a:xfrm>
          <a:prstGeom prst="bentConnector3">
            <a:avLst>
              <a:gd name="adj1" fmla="val 50000"/>
            </a:avLst>
          </a:prstGeom>
          <a:ln w="19050">
            <a:solidFill>
              <a:schemeClr val="accent1">
                <a:lumMod val="50000"/>
              </a:schemeClr>
            </a:solidFill>
            <a:headEnd type="none" w="lg" len="med"/>
            <a:tailEnd type="triangle"/>
          </a:ln>
        </p:spPr>
        <p:style>
          <a:lnRef idx="1">
            <a:schemeClr val="accent4"/>
          </a:lnRef>
          <a:fillRef idx="0">
            <a:schemeClr val="accent4"/>
          </a:fillRef>
          <a:effectRef idx="0">
            <a:schemeClr val="accent4"/>
          </a:effectRef>
          <a:fontRef idx="minor">
            <a:schemeClr val="tx1"/>
          </a:fontRef>
        </p:style>
      </p:cxnSp>
      <p:sp>
        <p:nvSpPr>
          <p:cNvPr id="70" name="Rectangle 69">
            <a:extLst>
              <a:ext uri="{FF2B5EF4-FFF2-40B4-BE49-F238E27FC236}">
                <a16:creationId xmlns:a16="http://schemas.microsoft.com/office/drawing/2014/main" id="{12382103-A8C7-9CA5-B381-2FC4DA574BBB}"/>
              </a:ext>
            </a:extLst>
          </p:cNvPr>
          <p:cNvSpPr/>
          <p:nvPr/>
        </p:nvSpPr>
        <p:spPr>
          <a:xfrm>
            <a:off x="4746920" y="3207451"/>
            <a:ext cx="1533047" cy="42640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Calibri" panose="020F0502020204030204"/>
                <a:ea typeface="+mn-ea"/>
                <a:cs typeface="+mn-cs"/>
              </a:rPr>
              <a:t>IT Admins</a:t>
            </a:r>
            <a:r>
              <a:rPr kumimoji="0" lang="en-US" sz="1000" b="0" i="0" u="none" strike="noStrike" kern="0" cap="none" spc="0" normalizeH="0" baseline="0" noProof="0">
                <a:ln>
                  <a:noFill/>
                </a:ln>
                <a:solidFill>
                  <a:prstClr val="black"/>
                </a:solidFill>
                <a:effectLst/>
                <a:uLnTx/>
                <a:uFillTx/>
                <a:latin typeface="Calibri" panose="020F0502020204030204"/>
                <a:ea typeface="+mn-ea"/>
                <a:cs typeface="+mn-cs"/>
              </a:rPr>
              <a:t> configure attribute flow and provisioning logic</a:t>
            </a:r>
          </a:p>
        </p:txBody>
      </p:sp>
      <p:pic>
        <p:nvPicPr>
          <p:cNvPr id="71" name="Picture 70" descr="A blue and white diamond&#10;&#10;Description automatically generated with low confidence">
            <a:extLst>
              <a:ext uri="{FF2B5EF4-FFF2-40B4-BE49-F238E27FC236}">
                <a16:creationId xmlns:a16="http://schemas.microsoft.com/office/drawing/2014/main" id="{FB76795A-0695-D696-EFDF-49443579388C}"/>
              </a:ext>
            </a:extLst>
          </p:cNvPr>
          <p:cNvPicPr>
            <a:picLocks noChangeAspect="1"/>
          </p:cNvPicPr>
          <p:nvPr/>
        </p:nvPicPr>
        <p:blipFill>
          <a:blip r:embed="rId10"/>
          <a:stretch>
            <a:fillRect/>
          </a:stretch>
        </p:blipFill>
        <p:spPr>
          <a:xfrm>
            <a:off x="8075126" y="2883688"/>
            <a:ext cx="640784" cy="640784"/>
          </a:xfrm>
          <a:prstGeom prst="rect">
            <a:avLst/>
          </a:prstGeom>
        </p:spPr>
      </p:pic>
      <p:sp>
        <p:nvSpPr>
          <p:cNvPr id="72" name="TextBox 71">
            <a:extLst>
              <a:ext uri="{FF2B5EF4-FFF2-40B4-BE49-F238E27FC236}">
                <a16:creationId xmlns:a16="http://schemas.microsoft.com/office/drawing/2014/main" id="{C9B79DC5-45C0-CB3C-EBCE-9C519A236161}"/>
              </a:ext>
            </a:extLst>
          </p:cNvPr>
          <p:cNvSpPr txBox="1"/>
          <p:nvPr/>
        </p:nvSpPr>
        <p:spPr>
          <a:xfrm>
            <a:off x="5166218" y="4751983"/>
            <a:ext cx="77842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Calibri" panose="020F0502020204030204"/>
                <a:ea typeface="+mn-ea"/>
                <a:cs typeface="+mn-cs"/>
              </a:rPr>
              <a:t>Microsoft Entra ID provisioning Api</a:t>
            </a:r>
          </a:p>
        </p:txBody>
      </p:sp>
      <p:cxnSp>
        <p:nvCxnSpPr>
          <p:cNvPr id="73" name="Straight Arrow Connector 72">
            <a:extLst>
              <a:ext uri="{FF2B5EF4-FFF2-40B4-BE49-F238E27FC236}">
                <a16:creationId xmlns:a16="http://schemas.microsoft.com/office/drawing/2014/main" id="{14DC4775-4C0F-0FD0-BF73-D26FD157DAB0}"/>
              </a:ext>
            </a:extLst>
          </p:cNvPr>
          <p:cNvCxnSpPr>
            <a:cxnSpLocks/>
          </p:cNvCxnSpPr>
          <p:nvPr/>
        </p:nvCxnSpPr>
        <p:spPr>
          <a:xfrm>
            <a:off x="8371820" y="3881334"/>
            <a:ext cx="0" cy="982143"/>
          </a:xfrm>
          <a:prstGeom prst="straightConnector1">
            <a:avLst/>
          </a:prstGeom>
          <a:noFill/>
          <a:ln w="19050" cap="rnd" cmpd="sng" algn="ctr">
            <a:solidFill>
              <a:srgbClr val="0078D4"/>
            </a:solidFill>
            <a:prstDash val="sysDot"/>
            <a:headEnd type="arrow" w="lg" len="lg"/>
            <a:tailEnd type="arrow" w="lg" len="lg"/>
          </a:ln>
          <a:effectLst/>
        </p:spPr>
      </p:cxnSp>
      <p:sp>
        <p:nvSpPr>
          <p:cNvPr id="74" name="Rectangle 73">
            <a:extLst>
              <a:ext uri="{FF2B5EF4-FFF2-40B4-BE49-F238E27FC236}">
                <a16:creationId xmlns:a16="http://schemas.microsoft.com/office/drawing/2014/main" id="{E907D871-EC32-130D-7AD2-417316F6B609}"/>
              </a:ext>
            </a:extLst>
          </p:cNvPr>
          <p:cNvSpPr/>
          <p:nvPr/>
        </p:nvSpPr>
        <p:spPr>
          <a:xfrm>
            <a:off x="8242446" y="4294365"/>
            <a:ext cx="1170050" cy="42640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AADConnect / Cloud Sync</a:t>
            </a:r>
          </a:p>
        </p:txBody>
      </p:sp>
      <p:sp>
        <p:nvSpPr>
          <p:cNvPr id="75" name="TextBox 74">
            <a:extLst>
              <a:ext uri="{FF2B5EF4-FFF2-40B4-BE49-F238E27FC236}">
                <a16:creationId xmlns:a16="http://schemas.microsoft.com/office/drawing/2014/main" id="{FBA69AF0-9B83-AED4-C45B-019FB8CAEB9C}"/>
              </a:ext>
            </a:extLst>
          </p:cNvPr>
          <p:cNvSpPr txBox="1"/>
          <p:nvPr/>
        </p:nvSpPr>
        <p:spPr>
          <a:xfrm>
            <a:off x="3710654" y="3865120"/>
            <a:ext cx="111312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Calibri" panose="020F0502020204030204"/>
                <a:ea typeface="+mn-ea"/>
                <a:cs typeface="+mn-cs"/>
              </a:rPr>
              <a:t>Inbound Provisioning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latin typeface="Calibri" panose="020F0502020204030204"/>
              </a:rPr>
              <a:t>{API endpoint}</a:t>
            </a:r>
            <a:endParaRPr kumimoji="0" lang="en-US" sz="800" b="0" i="0" u="none" strike="noStrike" kern="1200" cap="none" spc="0" normalizeH="0" baseline="0" noProof="0">
              <a:ln>
                <a:noFill/>
              </a:ln>
              <a:effectLst/>
              <a:uLnTx/>
              <a:uFillTx/>
              <a:latin typeface="Calibri" panose="020F0502020204030204"/>
              <a:ea typeface="+mn-ea"/>
              <a:cs typeface="+mn-cs"/>
            </a:endParaRPr>
          </a:p>
        </p:txBody>
      </p:sp>
      <p:pic>
        <p:nvPicPr>
          <p:cNvPr id="76" name="Graphic 75" descr="Arrow Right with solid fill">
            <a:extLst>
              <a:ext uri="{FF2B5EF4-FFF2-40B4-BE49-F238E27FC236}">
                <a16:creationId xmlns:a16="http://schemas.microsoft.com/office/drawing/2014/main" id="{E8A22315-1C8E-CBC9-BDCA-DCEB005E86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85205" y="4013257"/>
            <a:ext cx="823845" cy="914400"/>
          </a:xfrm>
          <a:prstGeom prst="rect">
            <a:avLst/>
          </a:prstGeom>
        </p:spPr>
      </p:pic>
      <p:pic>
        <p:nvPicPr>
          <p:cNvPr id="80" name="Graphic 79" descr="Cloud outline">
            <a:extLst>
              <a:ext uri="{FF2B5EF4-FFF2-40B4-BE49-F238E27FC236}">
                <a16:creationId xmlns:a16="http://schemas.microsoft.com/office/drawing/2014/main" id="{797E80EF-8324-4AEE-E1C5-C5E7211327C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19302" y="3970224"/>
            <a:ext cx="914400" cy="914400"/>
          </a:xfrm>
          <a:prstGeom prst="rect">
            <a:avLst/>
          </a:prstGeom>
        </p:spPr>
      </p:pic>
      <p:pic>
        <p:nvPicPr>
          <p:cNvPr id="81" name="Graphic 80" descr="Gears with solid fill">
            <a:extLst>
              <a:ext uri="{FF2B5EF4-FFF2-40B4-BE49-F238E27FC236}">
                <a16:creationId xmlns:a16="http://schemas.microsoft.com/office/drawing/2014/main" id="{4DCFC503-5DD9-FD47-CBD5-A87C7DE92B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97690" y="4307565"/>
            <a:ext cx="325784" cy="325784"/>
          </a:xfrm>
          <a:prstGeom prst="rect">
            <a:avLst/>
          </a:prstGeom>
        </p:spPr>
      </p:pic>
      <p:pic>
        <p:nvPicPr>
          <p:cNvPr id="82" name="Graphic 81" descr="Arrow Right with solid fill">
            <a:extLst>
              <a:ext uri="{FF2B5EF4-FFF2-40B4-BE49-F238E27FC236}">
                <a16:creationId xmlns:a16="http://schemas.microsoft.com/office/drawing/2014/main" id="{2E0457DF-6D92-5784-B20A-52ECB39104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38735" y="4034397"/>
            <a:ext cx="823845" cy="914400"/>
          </a:xfrm>
          <a:prstGeom prst="rect">
            <a:avLst/>
          </a:prstGeom>
        </p:spPr>
      </p:pic>
      <p:sp>
        <p:nvSpPr>
          <p:cNvPr id="83" name="Arrow: Up 82">
            <a:extLst>
              <a:ext uri="{FF2B5EF4-FFF2-40B4-BE49-F238E27FC236}">
                <a16:creationId xmlns:a16="http://schemas.microsoft.com/office/drawing/2014/main" id="{F038D5B4-49ED-BCEE-E14A-45E6FC90CBA2}"/>
              </a:ext>
            </a:extLst>
          </p:cNvPr>
          <p:cNvSpPr/>
          <p:nvPr/>
        </p:nvSpPr>
        <p:spPr bwMode="auto">
          <a:xfrm>
            <a:off x="6968222" y="1377567"/>
            <a:ext cx="153347" cy="183320"/>
          </a:xfrm>
          <a:prstGeom prst="up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E82FD017-10B1-02EA-DC81-95EA6236A86C}"/>
              </a:ext>
            </a:extLst>
          </p:cNvPr>
          <p:cNvGrpSpPr/>
          <p:nvPr/>
        </p:nvGrpSpPr>
        <p:grpSpPr>
          <a:xfrm>
            <a:off x="4813487" y="1798730"/>
            <a:ext cx="1856652" cy="292418"/>
            <a:chOff x="1114477" y="4819773"/>
            <a:chExt cx="2322328" cy="365760"/>
          </a:xfrm>
        </p:grpSpPr>
        <p:grpSp>
          <p:nvGrpSpPr>
            <p:cNvPr id="85" name="Group 84">
              <a:extLst>
                <a:ext uri="{FF2B5EF4-FFF2-40B4-BE49-F238E27FC236}">
                  <a16:creationId xmlns:a16="http://schemas.microsoft.com/office/drawing/2014/main" id="{392E42DF-C35C-A4F5-70F8-60E6D284BB20}"/>
                </a:ext>
              </a:extLst>
            </p:cNvPr>
            <p:cNvGrpSpPr/>
            <p:nvPr/>
          </p:nvGrpSpPr>
          <p:grpSpPr>
            <a:xfrm>
              <a:off x="1114477" y="4842633"/>
              <a:ext cx="2112911" cy="320040"/>
              <a:chOff x="1114477" y="4843791"/>
              <a:chExt cx="2112911" cy="320040"/>
            </a:xfrm>
          </p:grpSpPr>
          <p:sp>
            <p:nvSpPr>
              <p:cNvPr id="1037" name="Rectangle: Rounded Corners 1036">
                <a:extLst>
                  <a:ext uri="{FF2B5EF4-FFF2-40B4-BE49-F238E27FC236}">
                    <a16:creationId xmlns:a16="http://schemas.microsoft.com/office/drawing/2014/main" id="{1307BF0A-A680-32B4-4014-D8ED8B379408}"/>
                  </a:ext>
                </a:extLst>
              </p:cNvPr>
              <p:cNvSpPr/>
              <p:nvPr/>
            </p:nvSpPr>
            <p:spPr bwMode="auto">
              <a:xfrm>
                <a:off x="1114477" y="4843791"/>
                <a:ext cx="2112911" cy="3200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8" name="TextBox 1037">
                <a:extLst>
                  <a:ext uri="{FF2B5EF4-FFF2-40B4-BE49-F238E27FC236}">
                    <a16:creationId xmlns:a16="http://schemas.microsoft.com/office/drawing/2014/main" id="{E470A44D-D9BF-AC70-7359-7680E8BF6179}"/>
                  </a:ext>
                </a:extLst>
              </p:cNvPr>
              <p:cNvSpPr txBox="1"/>
              <p:nvPr/>
            </p:nvSpPr>
            <p:spPr>
              <a:xfrm>
                <a:off x="1114477" y="4913784"/>
                <a:ext cx="190162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1200" cap="none" spc="-40" normalizeH="0" baseline="0" noProof="0">
                    <a:ln>
                      <a:noFill/>
                    </a:ln>
                    <a:solidFill>
                      <a:srgbClr val="FFFFFF"/>
                    </a:solidFill>
                    <a:effectLst/>
                    <a:uLnTx/>
                    <a:uFillTx/>
                    <a:latin typeface="Segoe UI Semibold"/>
                    <a:ea typeface="+mn-ea"/>
                    <a:cs typeface="Segoe UI Semilight" panose="020B0402040204020203" pitchFamily="34" charset="0"/>
                  </a:rPr>
                  <a:t>Launch pre-hire workflow</a:t>
                </a:r>
              </a:p>
            </p:txBody>
          </p:sp>
        </p:grpSp>
        <p:sp>
          <p:nvSpPr>
            <p:cNvPr id="90" name="Oval 89">
              <a:extLst>
                <a:ext uri="{FF2B5EF4-FFF2-40B4-BE49-F238E27FC236}">
                  <a16:creationId xmlns:a16="http://schemas.microsoft.com/office/drawing/2014/main" id="{E307C3BA-B77E-5A1E-5C67-EEC91413E898}"/>
                </a:ext>
              </a:extLst>
            </p:cNvPr>
            <p:cNvSpPr/>
            <p:nvPr/>
          </p:nvSpPr>
          <p:spPr bwMode="auto">
            <a:xfrm>
              <a:off x="3071045" y="4819773"/>
              <a:ext cx="365760" cy="365760"/>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26" name="Graphic 1025">
              <a:extLst>
                <a:ext uri="{FF2B5EF4-FFF2-40B4-BE49-F238E27FC236}">
                  <a16:creationId xmlns:a16="http://schemas.microsoft.com/office/drawing/2014/main" id="{69D00485-F769-4679-AE13-B5F4BD63331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39625" y="4888353"/>
              <a:ext cx="228600" cy="228600"/>
            </a:xfrm>
            <a:prstGeom prst="rect">
              <a:avLst/>
            </a:prstGeom>
          </p:spPr>
        </p:pic>
      </p:grpSp>
      <p:grpSp>
        <p:nvGrpSpPr>
          <p:cNvPr id="1039" name="Group 1038">
            <a:extLst>
              <a:ext uri="{FF2B5EF4-FFF2-40B4-BE49-F238E27FC236}">
                <a16:creationId xmlns:a16="http://schemas.microsoft.com/office/drawing/2014/main" id="{B4A9D343-7047-F40D-45A1-EEA9F5DF75F6}"/>
              </a:ext>
            </a:extLst>
          </p:cNvPr>
          <p:cNvGrpSpPr/>
          <p:nvPr/>
        </p:nvGrpSpPr>
        <p:grpSpPr>
          <a:xfrm>
            <a:off x="6898688" y="1047532"/>
            <a:ext cx="2000099" cy="292418"/>
            <a:chOff x="3071045" y="4819773"/>
            <a:chExt cx="2501752" cy="365760"/>
          </a:xfrm>
        </p:grpSpPr>
        <p:grpSp>
          <p:nvGrpSpPr>
            <p:cNvPr id="1040" name="Group 1039">
              <a:extLst>
                <a:ext uri="{FF2B5EF4-FFF2-40B4-BE49-F238E27FC236}">
                  <a16:creationId xmlns:a16="http://schemas.microsoft.com/office/drawing/2014/main" id="{270ADE6E-3B38-71FD-5518-F907FF22B104}"/>
                </a:ext>
              </a:extLst>
            </p:cNvPr>
            <p:cNvGrpSpPr/>
            <p:nvPr/>
          </p:nvGrpSpPr>
          <p:grpSpPr>
            <a:xfrm>
              <a:off x="3286797" y="4842633"/>
              <a:ext cx="2286000" cy="320040"/>
              <a:chOff x="3286797" y="4843791"/>
              <a:chExt cx="2286000" cy="320040"/>
            </a:xfrm>
          </p:grpSpPr>
          <p:sp>
            <p:nvSpPr>
              <p:cNvPr id="1043" name="Rectangle: Rounded Corners 1042">
                <a:extLst>
                  <a:ext uri="{FF2B5EF4-FFF2-40B4-BE49-F238E27FC236}">
                    <a16:creationId xmlns:a16="http://schemas.microsoft.com/office/drawing/2014/main" id="{1EA73A3A-E3E2-DBF9-4A6D-C51BF2243ED5}"/>
                  </a:ext>
                </a:extLst>
              </p:cNvPr>
              <p:cNvSpPr/>
              <p:nvPr/>
            </p:nvSpPr>
            <p:spPr bwMode="auto">
              <a:xfrm>
                <a:off x="3286797" y="4843791"/>
                <a:ext cx="2286000" cy="3200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44" name="TextBox 1043">
                <a:extLst>
                  <a:ext uri="{FF2B5EF4-FFF2-40B4-BE49-F238E27FC236}">
                    <a16:creationId xmlns:a16="http://schemas.microsoft.com/office/drawing/2014/main" id="{7907AA71-6522-AB85-B9FB-850314D0DD40}"/>
                  </a:ext>
                </a:extLst>
              </p:cNvPr>
              <p:cNvSpPr txBox="1"/>
              <p:nvPr/>
            </p:nvSpPr>
            <p:spPr>
              <a:xfrm>
                <a:off x="3515397" y="4913784"/>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1200" cap="none" spc="-40" normalizeH="0" baseline="0" noProof="0">
                    <a:ln>
                      <a:noFill/>
                    </a:ln>
                    <a:solidFill>
                      <a:srgbClr val="FFFFFF"/>
                    </a:solidFill>
                    <a:effectLst/>
                    <a:uLnTx/>
                    <a:uFillTx/>
                    <a:latin typeface="Segoe UI Semibold"/>
                    <a:ea typeface="+mn-ea"/>
                    <a:cs typeface="Segoe UI Semilight" panose="020B0402040204020203" pitchFamily="34" charset="0"/>
                  </a:rPr>
                  <a:t>Launch mover workflow</a:t>
                </a:r>
              </a:p>
            </p:txBody>
          </p:sp>
        </p:grpSp>
        <p:sp>
          <p:nvSpPr>
            <p:cNvPr id="1041" name="Oval 1040">
              <a:extLst>
                <a:ext uri="{FF2B5EF4-FFF2-40B4-BE49-F238E27FC236}">
                  <a16:creationId xmlns:a16="http://schemas.microsoft.com/office/drawing/2014/main" id="{A75D357B-F394-A6ED-9B0C-04CEB51E3FD4}"/>
                </a:ext>
              </a:extLst>
            </p:cNvPr>
            <p:cNvSpPr/>
            <p:nvPr/>
          </p:nvSpPr>
          <p:spPr bwMode="auto">
            <a:xfrm>
              <a:off x="3071045" y="4819773"/>
              <a:ext cx="365760" cy="365760"/>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42" name="Graphic 1041">
              <a:extLst>
                <a:ext uri="{FF2B5EF4-FFF2-40B4-BE49-F238E27FC236}">
                  <a16:creationId xmlns:a16="http://schemas.microsoft.com/office/drawing/2014/main" id="{C992754F-B5FF-817E-0720-8EDEAEB6E4B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39625" y="4888353"/>
              <a:ext cx="228600" cy="228600"/>
            </a:xfrm>
            <a:prstGeom prst="rect">
              <a:avLst/>
            </a:prstGeom>
          </p:spPr>
        </p:pic>
      </p:grpSp>
      <p:grpSp>
        <p:nvGrpSpPr>
          <p:cNvPr id="1045" name="Group 1044">
            <a:extLst>
              <a:ext uri="{FF2B5EF4-FFF2-40B4-BE49-F238E27FC236}">
                <a16:creationId xmlns:a16="http://schemas.microsoft.com/office/drawing/2014/main" id="{8E2CF616-FAC6-37D6-7730-8051E7532B67}"/>
              </a:ext>
            </a:extLst>
          </p:cNvPr>
          <p:cNvGrpSpPr/>
          <p:nvPr/>
        </p:nvGrpSpPr>
        <p:grpSpPr>
          <a:xfrm>
            <a:off x="6898688" y="1544353"/>
            <a:ext cx="2229888" cy="292418"/>
            <a:chOff x="3071045" y="5262184"/>
            <a:chExt cx="2789174" cy="365760"/>
          </a:xfrm>
        </p:grpSpPr>
        <p:grpSp>
          <p:nvGrpSpPr>
            <p:cNvPr id="1046" name="Group 1045">
              <a:extLst>
                <a:ext uri="{FF2B5EF4-FFF2-40B4-BE49-F238E27FC236}">
                  <a16:creationId xmlns:a16="http://schemas.microsoft.com/office/drawing/2014/main" id="{EFB2DA6C-F751-D46D-20E9-3078A2123CA2}"/>
                </a:ext>
              </a:extLst>
            </p:cNvPr>
            <p:cNvGrpSpPr/>
            <p:nvPr/>
          </p:nvGrpSpPr>
          <p:grpSpPr>
            <a:xfrm>
              <a:off x="3286795" y="5265011"/>
              <a:ext cx="2573424" cy="360107"/>
              <a:chOff x="3286795" y="5193181"/>
              <a:chExt cx="2573424" cy="360107"/>
            </a:xfrm>
          </p:grpSpPr>
          <p:sp>
            <p:nvSpPr>
              <p:cNvPr id="1049" name="Rectangle: Rounded Corners 1048">
                <a:extLst>
                  <a:ext uri="{FF2B5EF4-FFF2-40B4-BE49-F238E27FC236}">
                    <a16:creationId xmlns:a16="http://schemas.microsoft.com/office/drawing/2014/main" id="{D910EC27-8AFB-23F2-DF41-2D7D1556847F}"/>
                  </a:ext>
                </a:extLst>
              </p:cNvPr>
              <p:cNvSpPr/>
              <p:nvPr/>
            </p:nvSpPr>
            <p:spPr bwMode="auto">
              <a:xfrm>
                <a:off x="3286795" y="5213214"/>
                <a:ext cx="2573424" cy="32004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50" name="TextBox 1049">
                <a:extLst>
                  <a:ext uri="{FF2B5EF4-FFF2-40B4-BE49-F238E27FC236}">
                    <a16:creationId xmlns:a16="http://schemas.microsoft.com/office/drawing/2014/main" id="{20145A84-C2DD-0405-1299-E8EFA65EABDE}"/>
                  </a:ext>
                </a:extLst>
              </p:cNvPr>
              <p:cNvSpPr txBox="1"/>
              <p:nvPr/>
            </p:nvSpPr>
            <p:spPr>
              <a:xfrm>
                <a:off x="3515393" y="5193181"/>
                <a:ext cx="2287488" cy="360107"/>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fr-FR" sz="1039" b="0" i="0" u="none" strike="noStrike" kern="1200" cap="none" spc="-40" normalizeH="0" baseline="0" noProof="0">
                    <a:ln>
                      <a:noFill/>
                    </a:ln>
                    <a:solidFill>
                      <a:srgbClr val="000000"/>
                    </a:solidFill>
                    <a:effectLst/>
                    <a:uLnTx/>
                    <a:uFillTx/>
                    <a:latin typeface="Segoe UI Semibold"/>
                    <a:ea typeface="+mn-ea"/>
                    <a:cs typeface="Segoe UI Semilight" panose="020B0402040204020203" pitchFamily="34" charset="0"/>
                  </a:rPr>
                  <a:t>Job profile changes (</a:t>
                </a:r>
                <a:r>
                  <a:rPr kumimoji="0" lang="fr-FR" sz="1039" b="0" i="0" u="none" strike="noStrike" kern="1200" cap="none" spc="-40" normalizeH="0" baseline="0" noProof="0" err="1">
                    <a:ln>
                      <a:noFill/>
                    </a:ln>
                    <a:solidFill>
                      <a:srgbClr val="000000"/>
                    </a:solidFill>
                    <a:effectLst/>
                    <a:uLnTx/>
                    <a:uFillTx/>
                    <a:latin typeface="Segoe UI Semibold"/>
                    <a:ea typeface="+mn-ea"/>
                    <a:cs typeface="Segoe UI Semilight" panose="020B0402040204020203" pitchFamily="34" charset="0"/>
                  </a:rPr>
                  <a:t>dept</a:t>
                </a:r>
                <a:r>
                  <a:rPr kumimoji="0" lang="fr-FR" sz="1039" b="0" i="0" u="none" strike="noStrike" kern="1200" cap="none" spc="-40" normalizeH="0" baseline="0" noProof="0">
                    <a:ln>
                      <a:noFill/>
                    </a:ln>
                    <a:solidFill>
                      <a:srgbClr val="000000"/>
                    </a:solidFill>
                    <a:effectLst/>
                    <a:uLnTx/>
                    <a:uFillTx/>
                    <a:latin typeface="Segoe UI Semibold"/>
                    <a:ea typeface="+mn-ea"/>
                    <a:cs typeface="Segoe UI Semilight" panose="020B0402040204020203" pitchFamily="34" charset="0"/>
                  </a:rPr>
                  <a:t>, locale)</a:t>
                </a:r>
              </a:p>
            </p:txBody>
          </p:sp>
        </p:grpSp>
        <p:sp>
          <p:nvSpPr>
            <p:cNvPr id="1047" name="Oval 1046">
              <a:extLst>
                <a:ext uri="{FF2B5EF4-FFF2-40B4-BE49-F238E27FC236}">
                  <a16:creationId xmlns:a16="http://schemas.microsoft.com/office/drawing/2014/main" id="{4E919E0E-E30D-A3A3-798B-E2623C459973}"/>
                </a:ext>
              </a:extLst>
            </p:cNvPr>
            <p:cNvSpPr/>
            <p:nvPr/>
          </p:nvSpPr>
          <p:spPr bwMode="auto">
            <a:xfrm>
              <a:off x="3071045" y="5262184"/>
              <a:ext cx="365760" cy="365760"/>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48" name="Graphic 1047">
              <a:extLst>
                <a:ext uri="{FF2B5EF4-FFF2-40B4-BE49-F238E27FC236}">
                  <a16:creationId xmlns:a16="http://schemas.microsoft.com/office/drawing/2014/main" id="{A86DAE8B-7620-5E66-237B-B4194BE14E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139625" y="5330764"/>
              <a:ext cx="228600" cy="228600"/>
            </a:xfrm>
            <a:prstGeom prst="rect">
              <a:avLst/>
            </a:prstGeom>
          </p:spPr>
        </p:pic>
      </p:grpSp>
      <p:sp>
        <p:nvSpPr>
          <p:cNvPr id="1051" name="Arrow: Up 1050">
            <a:extLst>
              <a:ext uri="{FF2B5EF4-FFF2-40B4-BE49-F238E27FC236}">
                <a16:creationId xmlns:a16="http://schemas.microsoft.com/office/drawing/2014/main" id="{AA36888D-93F2-929A-4F3D-3C4448558A09}"/>
              </a:ext>
            </a:extLst>
          </p:cNvPr>
          <p:cNvSpPr/>
          <p:nvPr/>
        </p:nvSpPr>
        <p:spPr bwMode="auto">
          <a:xfrm>
            <a:off x="6447811" y="2123525"/>
            <a:ext cx="153347" cy="183320"/>
          </a:xfrm>
          <a:prstGeom prst="up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52" name="Group 1051">
            <a:extLst>
              <a:ext uri="{FF2B5EF4-FFF2-40B4-BE49-F238E27FC236}">
                <a16:creationId xmlns:a16="http://schemas.microsoft.com/office/drawing/2014/main" id="{FA7A72F5-7A93-02C0-6926-6D037520116F}"/>
              </a:ext>
            </a:extLst>
          </p:cNvPr>
          <p:cNvGrpSpPr/>
          <p:nvPr/>
        </p:nvGrpSpPr>
        <p:grpSpPr>
          <a:xfrm>
            <a:off x="5170784" y="2284761"/>
            <a:ext cx="1499356" cy="292418"/>
            <a:chOff x="1561389" y="5262184"/>
            <a:chExt cx="1875416" cy="365760"/>
          </a:xfrm>
        </p:grpSpPr>
        <p:grpSp>
          <p:nvGrpSpPr>
            <p:cNvPr id="1053" name="Group 1052">
              <a:extLst>
                <a:ext uri="{FF2B5EF4-FFF2-40B4-BE49-F238E27FC236}">
                  <a16:creationId xmlns:a16="http://schemas.microsoft.com/office/drawing/2014/main" id="{C41D717A-573A-8B0F-71CA-59CCB521453C}"/>
                </a:ext>
              </a:extLst>
            </p:cNvPr>
            <p:cNvGrpSpPr/>
            <p:nvPr/>
          </p:nvGrpSpPr>
          <p:grpSpPr>
            <a:xfrm>
              <a:off x="1561389" y="5285044"/>
              <a:ext cx="1691487" cy="320040"/>
              <a:chOff x="1561389" y="5213214"/>
              <a:chExt cx="1691487" cy="320040"/>
            </a:xfrm>
          </p:grpSpPr>
          <p:sp>
            <p:nvSpPr>
              <p:cNvPr id="1056" name="Rectangle: Rounded Corners 1055">
                <a:extLst>
                  <a:ext uri="{FF2B5EF4-FFF2-40B4-BE49-F238E27FC236}">
                    <a16:creationId xmlns:a16="http://schemas.microsoft.com/office/drawing/2014/main" id="{66B2FCAA-C6A8-78FE-39E5-88B258156860}"/>
                  </a:ext>
                </a:extLst>
              </p:cNvPr>
              <p:cNvSpPr/>
              <p:nvPr/>
            </p:nvSpPr>
            <p:spPr bwMode="auto">
              <a:xfrm>
                <a:off x="1693767" y="5213214"/>
                <a:ext cx="1559109" cy="32004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57" name="TextBox 1056">
                <a:extLst>
                  <a:ext uri="{FF2B5EF4-FFF2-40B4-BE49-F238E27FC236}">
                    <a16:creationId xmlns:a16="http://schemas.microsoft.com/office/drawing/2014/main" id="{83A33A1A-B2B3-CDC5-04C9-7E13D394627A}"/>
                  </a:ext>
                </a:extLst>
              </p:cNvPr>
              <p:cNvSpPr txBox="1"/>
              <p:nvPr/>
            </p:nvSpPr>
            <p:spPr>
              <a:xfrm>
                <a:off x="1561389" y="5283207"/>
                <a:ext cx="1462885"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1200" cap="none" spc="-40" normalizeH="0" baseline="0" noProof="0">
                    <a:ln>
                      <a:noFill/>
                    </a:ln>
                    <a:solidFill>
                      <a:srgbClr val="000000"/>
                    </a:solidFill>
                    <a:effectLst/>
                    <a:uLnTx/>
                    <a:uFillTx/>
                    <a:latin typeface="Segoe UI Semibold"/>
                    <a:ea typeface="+mn-ea"/>
                    <a:cs typeface="Segoe UI Semilight" panose="020B0402040204020203" pitchFamily="34" charset="0"/>
                  </a:rPr>
                  <a:t>New worker joins</a:t>
                </a:r>
              </a:p>
            </p:txBody>
          </p:sp>
        </p:grpSp>
        <p:sp>
          <p:nvSpPr>
            <p:cNvPr id="1054" name="Oval 1053">
              <a:extLst>
                <a:ext uri="{FF2B5EF4-FFF2-40B4-BE49-F238E27FC236}">
                  <a16:creationId xmlns:a16="http://schemas.microsoft.com/office/drawing/2014/main" id="{47D8C5D6-AC22-BFB9-D910-23B091A642FD}"/>
                </a:ext>
              </a:extLst>
            </p:cNvPr>
            <p:cNvSpPr/>
            <p:nvPr/>
          </p:nvSpPr>
          <p:spPr bwMode="auto">
            <a:xfrm>
              <a:off x="3071045" y="5262184"/>
              <a:ext cx="365760" cy="365760"/>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55" name="Graphic 1054">
              <a:extLst>
                <a:ext uri="{FF2B5EF4-FFF2-40B4-BE49-F238E27FC236}">
                  <a16:creationId xmlns:a16="http://schemas.microsoft.com/office/drawing/2014/main" id="{ABC1CB6B-CE47-3AF6-177F-049F95E0DEF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139625" y="5330764"/>
              <a:ext cx="228600" cy="228600"/>
            </a:xfrm>
            <a:prstGeom prst="rect">
              <a:avLst/>
            </a:prstGeom>
          </p:spPr>
        </p:pic>
      </p:grpSp>
      <p:sp>
        <p:nvSpPr>
          <p:cNvPr id="1058" name="Arrow: Up 1057">
            <a:extLst>
              <a:ext uri="{FF2B5EF4-FFF2-40B4-BE49-F238E27FC236}">
                <a16:creationId xmlns:a16="http://schemas.microsoft.com/office/drawing/2014/main" id="{529ABF42-482A-67B9-B47A-FA9636C0ACCF}"/>
              </a:ext>
            </a:extLst>
          </p:cNvPr>
          <p:cNvSpPr/>
          <p:nvPr/>
        </p:nvSpPr>
        <p:spPr bwMode="auto">
          <a:xfrm>
            <a:off x="7798837" y="2329439"/>
            <a:ext cx="153347" cy="183320"/>
          </a:xfrm>
          <a:prstGeom prst="up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59" name="Group 1058">
            <a:extLst>
              <a:ext uri="{FF2B5EF4-FFF2-40B4-BE49-F238E27FC236}">
                <a16:creationId xmlns:a16="http://schemas.microsoft.com/office/drawing/2014/main" id="{9310C627-91FA-B3A0-A8C8-22735063F58C}"/>
              </a:ext>
            </a:extLst>
          </p:cNvPr>
          <p:cNvGrpSpPr/>
          <p:nvPr/>
        </p:nvGrpSpPr>
        <p:grpSpPr>
          <a:xfrm>
            <a:off x="7725192" y="2008358"/>
            <a:ext cx="2047009" cy="292418"/>
            <a:chOff x="3071045" y="4819773"/>
            <a:chExt cx="2560427" cy="365760"/>
          </a:xfrm>
        </p:grpSpPr>
        <p:grpSp>
          <p:nvGrpSpPr>
            <p:cNvPr id="1060" name="Group 1059">
              <a:extLst>
                <a:ext uri="{FF2B5EF4-FFF2-40B4-BE49-F238E27FC236}">
                  <a16:creationId xmlns:a16="http://schemas.microsoft.com/office/drawing/2014/main" id="{CF647475-1ABD-774E-B83F-C49C68344D3A}"/>
                </a:ext>
              </a:extLst>
            </p:cNvPr>
            <p:cNvGrpSpPr/>
            <p:nvPr/>
          </p:nvGrpSpPr>
          <p:grpSpPr>
            <a:xfrm>
              <a:off x="3286797" y="4842633"/>
              <a:ext cx="2344675" cy="320040"/>
              <a:chOff x="3286797" y="4843791"/>
              <a:chExt cx="2344675" cy="320040"/>
            </a:xfrm>
          </p:grpSpPr>
          <p:sp>
            <p:nvSpPr>
              <p:cNvPr id="1063" name="Rectangle: Rounded Corners 1062">
                <a:extLst>
                  <a:ext uri="{FF2B5EF4-FFF2-40B4-BE49-F238E27FC236}">
                    <a16:creationId xmlns:a16="http://schemas.microsoft.com/office/drawing/2014/main" id="{6BB33A92-3D44-D728-1F3A-D5D756F0CAB6}"/>
                  </a:ext>
                </a:extLst>
              </p:cNvPr>
              <p:cNvSpPr/>
              <p:nvPr/>
            </p:nvSpPr>
            <p:spPr bwMode="auto">
              <a:xfrm>
                <a:off x="3286797" y="4843791"/>
                <a:ext cx="2344675" cy="3200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64" name="TextBox 1063">
                <a:extLst>
                  <a:ext uri="{FF2B5EF4-FFF2-40B4-BE49-F238E27FC236}">
                    <a16:creationId xmlns:a16="http://schemas.microsoft.com/office/drawing/2014/main" id="{5E4777A7-C731-58BC-EE17-404E95BC005C}"/>
                  </a:ext>
                </a:extLst>
              </p:cNvPr>
              <p:cNvSpPr txBox="1"/>
              <p:nvPr/>
            </p:nvSpPr>
            <p:spPr>
              <a:xfrm>
                <a:off x="3515397" y="4913784"/>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1200" cap="none" spc="-40" normalizeH="0" baseline="0" noProof="0">
                    <a:ln>
                      <a:noFill/>
                    </a:ln>
                    <a:solidFill>
                      <a:srgbClr val="FFFFFF"/>
                    </a:solidFill>
                    <a:effectLst/>
                    <a:uLnTx/>
                    <a:uFillTx/>
                    <a:latin typeface="Segoe UI Semibold"/>
                    <a:ea typeface="+mn-ea"/>
                    <a:cs typeface="Segoe UI Semilight" panose="020B0402040204020203" pitchFamily="34" charset="0"/>
                  </a:rPr>
                  <a:t>Launch termination workflow</a:t>
                </a:r>
              </a:p>
            </p:txBody>
          </p:sp>
        </p:grpSp>
        <p:sp>
          <p:nvSpPr>
            <p:cNvPr id="1061" name="Oval 1060">
              <a:extLst>
                <a:ext uri="{FF2B5EF4-FFF2-40B4-BE49-F238E27FC236}">
                  <a16:creationId xmlns:a16="http://schemas.microsoft.com/office/drawing/2014/main" id="{9ECFDDE0-DC37-D5B6-4649-789A0FF8323F}"/>
                </a:ext>
              </a:extLst>
            </p:cNvPr>
            <p:cNvSpPr/>
            <p:nvPr/>
          </p:nvSpPr>
          <p:spPr bwMode="auto">
            <a:xfrm>
              <a:off x="3071045" y="4819773"/>
              <a:ext cx="365760" cy="365760"/>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62" name="Graphic 1061">
              <a:extLst>
                <a:ext uri="{FF2B5EF4-FFF2-40B4-BE49-F238E27FC236}">
                  <a16:creationId xmlns:a16="http://schemas.microsoft.com/office/drawing/2014/main" id="{3908928D-3B7C-EC05-386C-932C11E40DC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39625" y="4888353"/>
              <a:ext cx="228600" cy="228600"/>
            </a:xfrm>
            <a:prstGeom prst="rect">
              <a:avLst/>
            </a:prstGeom>
          </p:spPr>
        </p:pic>
      </p:grpSp>
      <p:grpSp>
        <p:nvGrpSpPr>
          <p:cNvPr id="1065" name="Group 1064">
            <a:extLst>
              <a:ext uri="{FF2B5EF4-FFF2-40B4-BE49-F238E27FC236}">
                <a16:creationId xmlns:a16="http://schemas.microsoft.com/office/drawing/2014/main" id="{67A28839-A4FC-7FAF-D290-A7050B9B7EA7}"/>
              </a:ext>
            </a:extLst>
          </p:cNvPr>
          <p:cNvGrpSpPr/>
          <p:nvPr/>
        </p:nvGrpSpPr>
        <p:grpSpPr>
          <a:xfrm>
            <a:off x="7729304" y="2490600"/>
            <a:ext cx="2000099" cy="292418"/>
            <a:chOff x="3071045" y="5262184"/>
            <a:chExt cx="2501752" cy="365760"/>
          </a:xfrm>
        </p:grpSpPr>
        <p:grpSp>
          <p:nvGrpSpPr>
            <p:cNvPr id="1066" name="Group 1065">
              <a:extLst>
                <a:ext uri="{FF2B5EF4-FFF2-40B4-BE49-F238E27FC236}">
                  <a16:creationId xmlns:a16="http://schemas.microsoft.com/office/drawing/2014/main" id="{1C5C6B37-F0D3-46C0-A0CD-08729EEC3276}"/>
                </a:ext>
              </a:extLst>
            </p:cNvPr>
            <p:cNvGrpSpPr/>
            <p:nvPr/>
          </p:nvGrpSpPr>
          <p:grpSpPr>
            <a:xfrm>
              <a:off x="3286797" y="5285044"/>
              <a:ext cx="2286000" cy="320040"/>
              <a:chOff x="3286797" y="5213214"/>
              <a:chExt cx="2286000" cy="320040"/>
            </a:xfrm>
          </p:grpSpPr>
          <p:sp>
            <p:nvSpPr>
              <p:cNvPr id="1069" name="Rectangle: Rounded Corners 1068">
                <a:extLst>
                  <a:ext uri="{FF2B5EF4-FFF2-40B4-BE49-F238E27FC236}">
                    <a16:creationId xmlns:a16="http://schemas.microsoft.com/office/drawing/2014/main" id="{DB124799-1049-61FB-BF9E-3EEB1CE90623}"/>
                  </a:ext>
                </a:extLst>
              </p:cNvPr>
              <p:cNvSpPr/>
              <p:nvPr/>
            </p:nvSpPr>
            <p:spPr bwMode="auto">
              <a:xfrm>
                <a:off x="3286797" y="5213214"/>
                <a:ext cx="2286000" cy="32004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70" name="TextBox 1069">
                <a:extLst>
                  <a:ext uri="{FF2B5EF4-FFF2-40B4-BE49-F238E27FC236}">
                    <a16:creationId xmlns:a16="http://schemas.microsoft.com/office/drawing/2014/main" id="{01E8C055-1197-5A48-4D0F-2B0F8AB7208D}"/>
                  </a:ext>
                </a:extLst>
              </p:cNvPr>
              <p:cNvSpPr txBox="1"/>
              <p:nvPr/>
            </p:nvSpPr>
            <p:spPr>
              <a:xfrm>
                <a:off x="3515397" y="5283207"/>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1200" cap="none" spc="-40" normalizeH="0" baseline="0" noProof="0">
                    <a:ln>
                      <a:noFill/>
                    </a:ln>
                    <a:solidFill>
                      <a:srgbClr val="000000"/>
                    </a:solidFill>
                    <a:effectLst/>
                    <a:uLnTx/>
                    <a:uFillTx/>
                    <a:latin typeface="Segoe UI Semibold"/>
                    <a:ea typeface="+mn-ea"/>
                    <a:cs typeface="Segoe UI Semilight" panose="020B0402040204020203" pitchFamily="34" charset="0"/>
                  </a:rPr>
                  <a:t>Worker separates from org</a:t>
                </a:r>
              </a:p>
            </p:txBody>
          </p:sp>
        </p:grpSp>
        <p:sp>
          <p:nvSpPr>
            <p:cNvPr id="1067" name="Oval 1066">
              <a:extLst>
                <a:ext uri="{FF2B5EF4-FFF2-40B4-BE49-F238E27FC236}">
                  <a16:creationId xmlns:a16="http://schemas.microsoft.com/office/drawing/2014/main" id="{52360916-A437-BA70-9530-410CEA0D44B7}"/>
                </a:ext>
              </a:extLst>
            </p:cNvPr>
            <p:cNvSpPr/>
            <p:nvPr/>
          </p:nvSpPr>
          <p:spPr bwMode="auto">
            <a:xfrm>
              <a:off x="3071045" y="5262184"/>
              <a:ext cx="365760" cy="365760"/>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68" name="Graphic 1067">
              <a:extLst>
                <a:ext uri="{FF2B5EF4-FFF2-40B4-BE49-F238E27FC236}">
                  <a16:creationId xmlns:a16="http://schemas.microsoft.com/office/drawing/2014/main" id="{1B80A327-6D89-5433-066F-4FC7458474C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139625" y="5330764"/>
              <a:ext cx="228600" cy="228600"/>
            </a:xfrm>
            <a:prstGeom prst="rect">
              <a:avLst/>
            </a:prstGeom>
          </p:spPr>
        </p:pic>
      </p:grpSp>
      <p:grpSp>
        <p:nvGrpSpPr>
          <p:cNvPr id="1071" name="Group 1070">
            <a:extLst>
              <a:ext uri="{FF2B5EF4-FFF2-40B4-BE49-F238E27FC236}">
                <a16:creationId xmlns:a16="http://schemas.microsoft.com/office/drawing/2014/main" id="{F3F0D5D9-A7A6-305A-10F4-B954F8BB2D6E}"/>
              </a:ext>
            </a:extLst>
          </p:cNvPr>
          <p:cNvGrpSpPr/>
          <p:nvPr/>
        </p:nvGrpSpPr>
        <p:grpSpPr>
          <a:xfrm>
            <a:off x="5148245" y="2734901"/>
            <a:ext cx="483712" cy="548359"/>
            <a:chOff x="8366531" y="676321"/>
            <a:chExt cx="795282" cy="901569"/>
          </a:xfrm>
        </p:grpSpPr>
        <p:pic>
          <p:nvPicPr>
            <p:cNvPr id="1072" name="Picture 1071">
              <a:extLst>
                <a:ext uri="{FF2B5EF4-FFF2-40B4-BE49-F238E27FC236}">
                  <a16:creationId xmlns:a16="http://schemas.microsoft.com/office/drawing/2014/main" id="{0B77901E-74E5-93A4-374D-21FC753E9A3D}"/>
                </a:ext>
              </a:extLst>
            </p:cNvPr>
            <p:cNvPicPr>
              <a:picLocks noChangeAspect="1"/>
            </p:cNvPicPr>
            <p:nvPr/>
          </p:nvPicPr>
          <p:blipFill>
            <a:blip r:embed="rId21"/>
            <a:stretch>
              <a:fillRect/>
            </a:stretch>
          </p:blipFill>
          <p:spPr>
            <a:xfrm>
              <a:off x="8387731" y="676321"/>
              <a:ext cx="774082" cy="774082"/>
            </a:xfrm>
            <a:prstGeom prst="rect">
              <a:avLst/>
            </a:prstGeom>
          </p:spPr>
        </p:pic>
        <p:pic>
          <p:nvPicPr>
            <p:cNvPr id="1073" name="Graphic 1072" descr="Single gear with solid fill">
              <a:extLst>
                <a:ext uri="{FF2B5EF4-FFF2-40B4-BE49-F238E27FC236}">
                  <a16:creationId xmlns:a16="http://schemas.microsoft.com/office/drawing/2014/main" id="{8E1F0EEF-C96E-1597-F8AA-6C6DB0A1461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366531" y="1142770"/>
              <a:ext cx="435120" cy="435120"/>
            </a:xfrm>
            <a:prstGeom prst="rect">
              <a:avLst/>
            </a:prstGeom>
          </p:spPr>
        </p:pic>
      </p:grpSp>
    </p:spTree>
    <p:extLst>
      <p:ext uri="{BB962C8B-B14F-4D97-AF65-F5344CB8AC3E}">
        <p14:creationId xmlns:p14="http://schemas.microsoft.com/office/powerpoint/2010/main" val="2208927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API-driven inbound provisioning </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30480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Create API-drive provisioning app</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API-driven provisioning app</a:t>
                      </a:r>
                      <a:endParaRPr lang="en-US" sz="1600"/>
                    </a:p>
                  </a:txBody>
                  <a:tcPr/>
                </a:tc>
                <a:extLst>
                  <a:ext uri="{0D108BD9-81ED-4DB2-BD59-A6C34878D82A}">
                    <a16:rowId xmlns:a16="http://schemas.microsoft.com/office/drawing/2014/main" val="2668198742"/>
                  </a:ext>
                </a:extLst>
              </a:tr>
              <a:tr h="370840">
                <a:tc>
                  <a:txBody>
                    <a:bodyPr/>
                    <a:lstStyle/>
                    <a:p>
                      <a:r>
                        <a:rPr lang="en-US" sz="1600" noProof="0"/>
                        <a:t>2. Configure API-driven inbound provisioning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t>AD - </a:t>
                      </a:r>
                      <a:r>
                        <a:rPr lang="en-US" sz="1600">
                          <a:hlinkClick r:id="rId3"/>
                        </a:rPr>
                        <a:t>Configure API-driven inbound provisioning app AD</a:t>
                      </a:r>
                      <a:endParaRPr lang="en-US" sz="1600"/>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a:t>Azure AD - </a:t>
                      </a:r>
                      <a:r>
                        <a:rPr lang="en-US" sz="1600">
                          <a:hlinkClick r:id="rId4"/>
                        </a:rPr>
                        <a:t>Configure API-driven inbound provisioning app - AAD</a:t>
                      </a:r>
                      <a:endParaRPr lang="en-US" sz="1600"/>
                    </a:p>
                  </a:txBody>
                  <a:tcPr/>
                </a:tc>
                <a:extLst>
                  <a:ext uri="{0D108BD9-81ED-4DB2-BD59-A6C34878D82A}">
                    <a16:rowId xmlns:a16="http://schemas.microsoft.com/office/drawing/2014/main" val="3907080854"/>
                  </a:ext>
                </a:extLst>
              </a:tr>
              <a:tr h="370840">
                <a:tc>
                  <a:txBody>
                    <a:bodyPr/>
                    <a:lstStyle/>
                    <a:p>
                      <a:r>
                        <a:rPr lang="en-US" sz="1600" noProof="0"/>
                        <a:t>3. Grant Access to the inbound provisioning API</a:t>
                      </a:r>
                    </a:p>
                  </a:txBody>
                  <a:tcPr/>
                </a:tc>
                <a:tc>
                  <a:txBody>
                    <a:bodyPr/>
                    <a:lstStyle/>
                    <a:p>
                      <a:r>
                        <a:rPr lang="en-US" sz="1600">
                          <a:hlinkClick r:id="rId5"/>
                        </a:rPr>
                        <a:t>Grant access to inbound provisioning API</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[Optional] Customize attribute mappings</a:t>
                      </a:r>
                      <a:endParaRPr lang="en-US" sz="1600" noProof="0"/>
                    </a:p>
                  </a:txBody>
                  <a:tcPr/>
                </a:tc>
                <a:tc>
                  <a:txBody>
                    <a:bodyPr/>
                    <a:lstStyle/>
                    <a:p>
                      <a:r>
                        <a:rPr lang="en-US" sz="1600">
                          <a:hlinkClick r:id="rId6"/>
                        </a:rPr>
                        <a:t>Customize user provisioning attribute mappings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[Optional] Sync custom attributes</a:t>
                      </a:r>
                    </a:p>
                  </a:txBody>
                  <a:tcPr/>
                </a:tc>
                <a:tc>
                  <a:txBody>
                    <a:bodyPr/>
                    <a:lstStyle/>
                    <a:p>
                      <a:r>
                        <a:rPr lang="en-US" sz="1600">
                          <a:hlinkClick r:id="rId7"/>
                        </a:rPr>
                        <a:t>Sync custom attributes</a:t>
                      </a:r>
                      <a:endParaRPr lang="en-US" sz="1600" noProof="0"/>
                    </a:p>
                  </a:txBody>
                  <a:tcPr/>
                </a:tc>
                <a:extLst>
                  <a:ext uri="{0D108BD9-81ED-4DB2-BD59-A6C34878D82A}">
                    <a16:rowId xmlns:a16="http://schemas.microsoft.com/office/drawing/2014/main" val="1715172316"/>
                  </a:ext>
                </a:extLst>
              </a:tr>
              <a:tr h="370840">
                <a:tc>
                  <a:txBody>
                    <a:bodyPr/>
                    <a:lstStyle/>
                    <a:p>
                      <a:r>
                        <a:rPr lang="en-US" sz="1600" noProof="0"/>
                        <a:t>4. Go to next slide for QuickStart samples </a:t>
                      </a:r>
                    </a:p>
                  </a:txBody>
                  <a:tcPr/>
                </a:tc>
                <a:tc>
                  <a:txBody>
                    <a:bodyPr/>
                    <a:lstStyle/>
                    <a:p>
                      <a:r>
                        <a:rPr lang="en-US" sz="1600">
                          <a:hlinkClick r:id="rId8" action="ppaction://hlinksldjump"/>
                        </a:rPr>
                        <a:t>Next Slide</a:t>
                      </a:r>
                      <a:endParaRPr lang="en-US" sz="1600" noProof="0"/>
                    </a:p>
                  </a:txBody>
                  <a:tcPr/>
                </a:tc>
                <a:extLst>
                  <a:ext uri="{0D108BD9-81ED-4DB2-BD59-A6C34878D82A}">
                    <a16:rowId xmlns:a16="http://schemas.microsoft.com/office/drawing/2014/main" val="240139656"/>
                  </a:ext>
                </a:extLst>
              </a:tr>
            </a:tbl>
          </a:graphicData>
        </a:graphic>
      </p:graphicFrame>
    </p:spTree>
    <p:extLst>
      <p:ext uri="{BB962C8B-B14F-4D97-AF65-F5344CB8AC3E}">
        <p14:creationId xmlns:p14="http://schemas.microsoft.com/office/powerpoint/2010/main" val="23905445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1172203" y="747746"/>
            <a:ext cx="5947161" cy="560369"/>
          </a:xfrm>
        </p:spPr>
        <p:txBody>
          <a:bodyPr>
            <a:normAutofit/>
          </a:bodyPr>
          <a:lstStyle/>
          <a:p>
            <a:r>
              <a:rPr lang="en-US" sz="3600"/>
              <a:t>QuickStart guides </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1055472" y="1928886"/>
          <a:ext cx="9748716" cy="3383280"/>
        </p:xfrm>
        <a:graphic>
          <a:graphicData uri="http://schemas.openxmlformats.org/drawingml/2006/table">
            <a:tbl>
              <a:tblPr firstRow="1" bandRow="1">
                <a:tableStyleId>{3B4B98B0-60AC-42C2-AFA5-B58CD77FA1E5}</a:tableStyleId>
              </a:tblPr>
              <a:tblGrid>
                <a:gridCol w="3943133">
                  <a:extLst>
                    <a:ext uri="{9D8B030D-6E8A-4147-A177-3AD203B41FA5}">
                      <a16:colId xmlns:a16="http://schemas.microsoft.com/office/drawing/2014/main" val="1420714092"/>
                    </a:ext>
                  </a:extLst>
                </a:gridCol>
                <a:gridCol w="5805583">
                  <a:extLst>
                    <a:ext uri="{9D8B030D-6E8A-4147-A177-3AD203B41FA5}">
                      <a16:colId xmlns:a16="http://schemas.microsoft.com/office/drawing/2014/main" val="2426899440"/>
                    </a:ext>
                  </a:extLst>
                </a:gridCol>
              </a:tblGrid>
              <a:tr h="0">
                <a:tc>
                  <a:txBody>
                    <a:bodyPr/>
                    <a:lstStyle/>
                    <a:p>
                      <a:r>
                        <a:rPr lang="en-GB" sz="1800"/>
                        <a:t>Title</a:t>
                      </a:r>
                      <a:endParaRPr lang="de-DE" sz="1800"/>
                    </a:p>
                  </a:txBody>
                  <a:tcPr/>
                </a:tc>
                <a:tc>
                  <a:txBody>
                    <a:bodyPr/>
                    <a:lstStyle/>
                    <a:p>
                      <a:r>
                        <a:rPr lang="en-GB" sz="1800"/>
                        <a:t>Link</a:t>
                      </a:r>
                      <a:endParaRPr lang="de-DE" sz="1800"/>
                    </a:p>
                  </a:txBody>
                  <a:tcPr/>
                </a:tc>
                <a:extLst>
                  <a:ext uri="{0D108BD9-81ED-4DB2-BD59-A6C34878D82A}">
                    <a16:rowId xmlns:a16="http://schemas.microsoft.com/office/drawing/2014/main" val="1335105508"/>
                  </a:ext>
                </a:extLst>
              </a:tr>
              <a:tr h="259098">
                <a:tc>
                  <a:txBody>
                    <a:bodyPr/>
                    <a:lstStyle/>
                    <a:p>
                      <a:r>
                        <a:rPr lang="en-US" sz="1800" noProof="0"/>
                        <a:t>cURL</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hlinkClick r:id="rId3"/>
                        </a:rPr>
                        <a:t>Quickstart API-driven inbound provisioning with cURL</a:t>
                      </a:r>
                      <a:endParaRPr lang="en-US" sz="1800"/>
                    </a:p>
                  </a:txBody>
                  <a:tcPr/>
                </a:tc>
                <a:extLst>
                  <a:ext uri="{0D108BD9-81ED-4DB2-BD59-A6C34878D82A}">
                    <a16:rowId xmlns:a16="http://schemas.microsoft.com/office/drawing/2014/main" val="3907080854"/>
                  </a:ext>
                </a:extLst>
              </a:tr>
              <a:tr h="259098">
                <a:tc>
                  <a:txBody>
                    <a:bodyPr/>
                    <a:lstStyle/>
                    <a:p>
                      <a:r>
                        <a:rPr lang="en-US" sz="1800" noProof="0">
                          <a:sym typeface="Wingdings" panose="05000000000000000000" pitchFamily="2" charset="2"/>
                        </a:rPr>
                        <a:t>Postman</a:t>
                      </a:r>
                      <a:endParaRPr lang="en-US" sz="1800" noProof="0"/>
                    </a:p>
                  </a:txBody>
                  <a:tcPr/>
                </a:tc>
                <a:tc>
                  <a:txBody>
                    <a:bodyPr/>
                    <a:lstStyle/>
                    <a:p>
                      <a:r>
                        <a:rPr lang="en-US" sz="1800">
                          <a:hlinkClick r:id="rId4"/>
                        </a:rPr>
                        <a:t>Quickstart API-driven inbound provisioning with Postman</a:t>
                      </a:r>
                      <a:endParaRPr lang="de-DE" sz="1800"/>
                    </a:p>
                  </a:txBody>
                  <a:tcPr/>
                </a:tc>
                <a:extLst>
                  <a:ext uri="{0D108BD9-81ED-4DB2-BD59-A6C34878D82A}">
                    <a16:rowId xmlns:a16="http://schemas.microsoft.com/office/drawing/2014/main" val="320479324"/>
                  </a:ext>
                </a:extLst>
              </a:tr>
              <a:tr h="259098">
                <a:tc>
                  <a:txBody>
                    <a:bodyPr/>
                    <a:lstStyle/>
                    <a:p>
                      <a:r>
                        <a:rPr lang="en-US" sz="1800" noProof="0"/>
                        <a:t>Graph Explorer</a:t>
                      </a:r>
                    </a:p>
                  </a:txBody>
                  <a:tcPr/>
                </a:tc>
                <a:tc>
                  <a:txBody>
                    <a:bodyPr/>
                    <a:lstStyle/>
                    <a:p>
                      <a:r>
                        <a:rPr lang="en-US" sz="1800">
                          <a:hlinkClick r:id="rId5"/>
                        </a:rPr>
                        <a:t>Quickstart API-driven inbound provisioning with Graph Explorer</a:t>
                      </a:r>
                      <a:endParaRPr lang="de-DE" sz="1800"/>
                    </a:p>
                  </a:txBody>
                  <a:tcPr/>
                </a:tc>
                <a:extLst>
                  <a:ext uri="{0D108BD9-81ED-4DB2-BD59-A6C34878D82A}">
                    <a16:rowId xmlns:a16="http://schemas.microsoft.com/office/drawing/2014/main" val="843221250"/>
                  </a:ext>
                </a:extLst>
              </a:tr>
              <a:tr h="259098">
                <a:tc>
                  <a:txBody>
                    <a:bodyPr/>
                    <a:lstStyle/>
                    <a:p>
                      <a:r>
                        <a:rPr lang="en-US" sz="1800" noProof="0"/>
                        <a:t>PowerShell</a:t>
                      </a:r>
                    </a:p>
                  </a:txBody>
                  <a:tcPr/>
                </a:tc>
                <a:tc>
                  <a:txBody>
                    <a:bodyPr/>
                    <a:lstStyle/>
                    <a:p>
                      <a:r>
                        <a:rPr lang="en-US" sz="1800">
                          <a:hlinkClick r:id="rId6"/>
                        </a:rPr>
                        <a:t>API-driven inbound provisioning with PowerShell</a:t>
                      </a:r>
                      <a:endParaRPr lang="de-DE" sz="1800"/>
                    </a:p>
                  </a:txBody>
                  <a:tcPr/>
                </a:tc>
                <a:extLst>
                  <a:ext uri="{0D108BD9-81ED-4DB2-BD59-A6C34878D82A}">
                    <a16:rowId xmlns:a16="http://schemas.microsoft.com/office/drawing/2014/main" val="1351609545"/>
                  </a:ext>
                </a:extLst>
              </a:tr>
              <a:tr h="259098">
                <a:tc>
                  <a:txBody>
                    <a:bodyPr/>
                    <a:lstStyle/>
                    <a:p>
                      <a:r>
                        <a:rPr lang="en-US" sz="1800" noProof="0"/>
                        <a:t>Azure Logic Apps</a:t>
                      </a:r>
                    </a:p>
                  </a:txBody>
                  <a:tcPr/>
                </a:tc>
                <a:tc>
                  <a:txBody>
                    <a:bodyPr/>
                    <a:lstStyle/>
                    <a:p>
                      <a:r>
                        <a:rPr lang="en-US" sz="1800">
                          <a:hlinkClick r:id="rId7"/>
                        </a:rPr>
                        <a:t>API-driven inbound provisioning with Azure Logic Apps</a:t>
                      </a:r>
                      <a:endParaRPr lang="de-DE" sz="1800"/>
                    </a:p>
                  </a:txBody>
                  <a:tcPr/>
                </a:tc>
                <a:extLst>
                  <a:ext uri="{0D108BD9-81ED-4DB2-BD59-A6C34878D82A}">
                    <a16:rowId xmlns:a16="http://schemas.microsoft.com/office/drawing/2014/main" val="637698052"/>
                  </a:ext>
                </a:extLst>
              </a:tr>
              <a:tr h="259098">
                <a:tc>
                  <a:txBody>
                    <a:bodyPr/>
                    <a:lstStyle/>
                    <a:p>
                      <a:r>
                        <a:rPr lang="en-US" sz="1800" noProof="0"/>
                        <a:t>FAQ</a:t>
                      </a:r>
                    </a:p>
                  </a:txBody>
                  <a:tcPr/>
                </a:tc>
                <a:tc>
                  <a:txBody>
                    <a:bodyPr/>
                    <a:lstStyle/>
                    <a:p>
                      <a:r>
                        <a:rPr lang="en-US" sz="1800">
                          <a:hlinkClick r:id="rId8"/>
                        </a:rPr>
                        <a:t>Frequently asked questions (FAQs) API-driven inbound provisioning</a:t>
                      </a:r>
                      <a:endParaRPr lang="de-DE" sz="1800"/>
                    </a:p>
                  </a:txBody>
                  <a:tcPr/>
                </a:tc>
                <a:extLst>
                  <a:ext uri="{0D108BD9-81ED-4DB2-BD59-A6C34878D82A}">
                    <a16:rowId xmlns:a16="http://schemas.microsoft.com/office/drawing/2014/main" val="952590362"/>
                  </a:ext>
                </a:extLst>
              </a:tr>
            </a:tbl>
          </a:graphicData>
        </a:graphic>
      </p:graphicFrame>
    </p:spTree>
    <p:extLst>
      <p:ext uri="{BB962C8B-B14F-4D97-AF65-F5344CB8AC3E}">
        <p14:creationId xmlns:p14="http://schemas.microsoft.com/office/powerpoint/2010/main" val="17877298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User">
            <a:extLst>
              <a:ext uri="{FF2B5EF4-FFF2-40B4-BE49-F238E27FC236}">
                <a16:creationId xmlns:a16="http://schemas.microsoft.com/office/drawing/2014/main" id="{2D5400D1-6AA1-F97D-ADE0-8149D220E7EB}"/>
              </a:ext>
            </a:extLst>
          </p:cNvPr>
          <p:cNvGrpSpPr/>
          <p:nvPr/>
        </p:nvGrpSpPr>
        <p:grpSpPr>
          <a:xfrm>
            <a:off x="6045782" y="1016198"/>
            <a:ext cx="931723" cy="1008348"/>
            <a:chOff x="683544" y="4160256"/>
            <a:chExt cx="931723" cy="1008348"/>
          </a:xfrm>
        </p:grpSpPr>
        <p:pic>
          <p:nvPicPr>
            <p:cNvPr id="48" name="Picture 47">
              <a:extLst>
                <a:ext uri="{FF2B5EF4-FFF2-40B4-BE49-F238E27FC236}">
                  <a16:creationId xmlns:a16="http://schemas.microsoft.com/office/drawing/2014/main" id="{A3C42E2D-F1C7-0DE5-EFCC-305F0A14DB3D}"/>
                </a:ext>
              </a:extLst>
            </p:cNvPr>
            <p:cNvPicPr>
              <a:picLocks noChangeAspect="1"/>
            </p:cNvPicPr>
            <p:nvPr/>
          </p:nvPicPr>
          <p:blipFill>
            <a:blip r:embed="rId3"/>
            <a:stretch>
              <a:fillRect/>
            </a:stretch>
          </p:blipFill>
          <p:spPr>
            <a:xfrm>
              <a:off x="683544" y="4160256"/>
              <a:ext cx="931723" cy="931723"/>
            </a:xfrm>
            <a:prstGeom prst="rect">
              <a:avLst/>
            </a:prstGeom>
          </p:spPr>
        </p:pic>
        <p:sp>
          <p:nvSpPr>
            <p:cNvPr id="49" name="Oval 48">
              <a:extLst>
                <a:ext uri="{FF2B5EF4-FFF2-40B4-BE49-F238E27FC236}">
                  <a16:creationId xmlns:a16="http://schemas.microsoft.com/office/drawing/2014/main" id="{BAAA4650-6A20-60A1-6CDF-6EEF76F961E8}"/>
                </a:ext>
              </a:extLst>
            </p:cNvPr>
            <p:cNvSpPr/>
            <p:nvPr/>
          </p:nvSpPr>
          <p:spPr bwMode="auto">
            <a:xfrm>
              <a:off x="700365" y="4805217"/>
              <a:ext cx="363387" cy="363387"/>
            </a:xfrm>
            <a:prstGeom prst="ellipse">
              <a:avLst/>
            </a:prstGeom>
            <a:solidFill>
              <a:srgbClr val="0078D4"/>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pic>
          <p:nvPicPr>
            <p:cNvPr id="50" name="Graphic 4" descr="Checkmark with solid fill">
              <a:extLst>
                <a:ext uri="{FF2B5EF4-FFF2-40B4-BE49-F238E27FC236}">
                  <a16:creationId xmlns:a16="http://schemas.microsoft.com/office/drawing/2014/main" id="{ED458153-5F29-B41B-3B8F-BB95E063F3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197" y="4842719"/>
              <a:ext cx="287721" cy="287721"/>
            </a:xfrm>
            <a:prstGeom prst="rect">
              <a:avLst/>
            </a:prstGeom>
          </p:spPr>
        </p:pic>
      </p:grpSp>
      <p:grpSp>
        <p:nvGrpSpPr>
          <p:cNvPr id="6" name="Apps">
            <a:extLst>
              <a:ext uri="{FF2B5EF4-FFF2-40B4-BE49-F238E27FC236}">
                <a16:creationId xmlns:a16="http://schemas.microsoft.com/office/drawing/2014/main" id="{AA6D9544-2C0F-1708-3B02-8D274408A11A}"/>
              </a:ext>
            </a:extLst>
          </p:cNvPr>
          <p:cNvGrpSpPr/>
          <p:nvPr/>
        </p:nvGrpSpPr>
        <p:grpSpPr>
          <a:xfrm>
            <a:off x="6153387" y="3570126"/>
            <a:ext cx="2394284" cy="2207795"/>
            <a:chOff x="3753853" y="3272588"/>
            <a:chExt cx="2394284" cy="2207795"/>
          </a:xfrm>
        </p:grpSpPr>
        <p:grpSp>
          <p:nvGrpSpPr>
            <p:cNvPr id="17" name="Group 16">
              <a:extLst>
                <a:ext uri="{FF2B5EF4-FFF2-40B4-BE49-F238E27FC236}">
                  <a16:creationId xmlns:a16="http://schemas.microsoft.com/office/drawing/2014/main" id="{7D390CDA-7907-9146-11B3-A052EAFC08BA}"/>
                </a:ext>
              </a:extLst>
            </p:cNvPr>
            <p:cNvGrpSpPr/>
            <p:nvPr/>
          </p:nvGrpSpPr>
          <p:grpSpPr>
            <a:xfrm>
              <a:off x="3836101" y="4300798"/>
              <a:ext cx="2225842" cy="1008838"/>
              <a:chOff x="6827921" y="5454591"/>
              <a:chExt cx="2225842" cy="1008838"/>
            </a:xfrm>
          </p:grpSpPr>
          <p:sp>
            <p:nvSpPr>
              <p:cNvPr id="28" name="Text">
                <a:extLst>
                  <a:ext uri="{FF2B5EF4-FFF2-40B4-BE49-F238E27FC236}">
                    <a16:creationId xmlns:a16="http://schemas.microsoft.com/office/drawing/2014/main" id="{460E9C35-DC10-41EB-21E2-DA394E79E58E}"/>
                  </a:ext>
                </a:extLst>
              </p:cNvPr>
              <p:cNvSpPr/>
              <p:nvPr/>
            </p:nvSpPr>
            <p:spPr bwMode="auto">
              <a:xfrm>
                <a:off x="7032458" y="6196451"/>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71862" fontAlgn="base">
                  <a:lnSpc>
                    <a:spcPct val="90000"/>
                  </a:lnSpc>
                  <a:spcBef>
                    <a:spcPct val="0"/>
                  </a:spcBef>
                  <a:spcAft>
                    <a:spcPct val="0"/>
                  </a:spcAft>
                  <a:defRPr/>
                </a:pPr>
                <a:r>
                  <a:rPr lang="en-US" sz="1200" kern="0">
                    <a:solidFill>
                      <a:srgbClr val="000000"/>
                    </a:solidFill>
                    <a:latin typeface="Segoe UI Semibold"/>
                    <a:cs typeface="Segoe UI Semilight" panose="020B0402040204020203" pitchFamily="34" charset="0"/>
                  </a:rPr>
                  <a:t>On-premises apps</a:t>
                </a:r>
              </a:p>
            </p:txBody>
          </p:sp>
          <p:pic>
            <p:nvPicPr>
              <p:cNvPr id="29" name="Picture 28">
                <a:extLst>
                  <a:ext uri="{FF2B5EF4-FFF2-40B4-BE49-F238E27FC236}">
                    <a16:creationId xmlns:a16="http://schemas.microsoft.com/office/drawing/2014/main" id="{7E9F783D-9C7D-0C4F-E73D-CEDB159733A2}"/>
                  </a:ext>
                </a:extLst>
              </p:cNvPr>
              <p:cNvPicPr>
                <a:picLocks noChangeAspect="1"/>
              </p:cNvPicPr>
              <p:nvPr/>
            </p:nvPicPr>
            <p:blipFill>
              <a:blip r:embed="rId6"/>
              <a:stretch>
                <a:fillRect/>
              </a:stretch>
            </p:blipFill>
            <p:spPr>
              <a:xfrm>
                <a:off x="7615648" y="5581637"/>
                <a:ext cx="685031" cy="214630"/>
              </a:xfrm>
              <a:prstGeom prst="rect">
                <a:avLst/>
              </a:prstGeom>
            </p:spPr>
          </p:pic>
          <p:pic>
            <p:nvPicPr>
              <p:cNvPr id="30" name="Picture 29">
                <a:extLst>
                  <a:ext uri="{FF2B5EF4-FFF2-40B4-BE49-F238E27FC236}">
                    <a16:creationId xmlns:a16="http://schemas.microsoft.com/office/drawing/2014/main" id="{200721B6-7293-E895-4AB1-6E9032719521}"/>
                  </a:ext>
                </a:extLst>
              </p:cNvPr>
              <p:cNvPicPr>
                <a:picLocks noChangeAspect="1"/>
              </p:cNvPicPr>
              <p:nvPr/>
            </p:nvPicPr>
            <p:blipFill>
              <a:blip r:embed="rId7"/>
              <a:stretch>
                <a:fillRect/>
              </a:stretch>
            </p:blipFill>
            <p:spPr>
              <a:xfrm>
                <a:off x="8350227" y="5595574"/>
                <a:ext cx="506984" cy="199133"/>
              </a:xfrm>
              <a:prstGeom prst="rect">
                <a:avLst/>
              </a:prstGeom>
            </p:spPr>
          </p:pic>
          <p:pic>
            <p:nvPicPr>
              <p:cNvPr id="31" name="Picture 30">
                <a:extLst>
                  <a:ext uri="{FF2B5EF4-FFF2-40B4-BE49-F238E27FC236}">
                    <a16:creationId xmlns:a16="http://schemas.microsoft.com/office/drawing/2014/main" id="{9D74E76F-35CB-0B02-BE9B-30F80F0A80AA}"/>
                  </a:ext>
                </a:extLst>
              </p:cNvPr>
              <p:cNvPicPr>
                <a:picLocks noChangeAspect="1"/>
              </p:cNvPicPr>
              <p:nvPr/>
            </p:nvPicPr>
            <p:blipFill>
              <a:blip r:embed="rId8"/>
              <a:stretch>
                <a:fillRect/>
              </a:stretch>
            </p:blipFill>
            <p:spPr>
              <a:xfrm>
                <a:off x="8608639" y="5849804"/>
                <a:ext cx="190234" cy="251448"/>
              </a:xfrm>
              <a:prstGeom prst="rect">
                <a:avLst/>
              </a:prstGeom>
            </p:spPr>
          </p:pic>
          <p:grpSp>
            <p:nvGrpSpPr>
              <p:cNvPr id="32" name="Group 31">
                <a:extLst>
                  <a:ext uri="{FF2B5EF4-FFF2-40B4-BE49-F238E27FC236}">
                    <a16:creationId xmlns:a16="http://schemas.microsoft.com/office/drawing/2014/main" id="{48680063-0751-5E5A-1A8A-E960EDBF4349}"/>
                  </a:ext>
                </a:extLst>
              </p:cNvPr>
              <p:cNvGrpSpPr/>
              <p:nvPr/>
            </p:nvGrpSpPr>
            <p:grpSpPr>
              <a:xfrm>
                <a:off x="6976330" y="5614696"/>
                <a:ext cx="1575973" cy="571189"/>
                <a:chOff x="8048636" y="5531519"/>
                <a:chExt cx="2707409" cy="832751"/>
              </a:xfrm>
            </p:grpSpPr>
            <p:grpSp>
              <p:nvGrpSpPr>
                <p:cNvPr id="34" name="Group 33">
                  <a:extLst>
                    <a:ext uri="{FF2B5EF4-FFF2-40B4-BE49-F238E27FC236}">
                      <a16:creationId xmlns:a16="http://schemas.microsoft.com/office/drawing/2014/main" id="{1B45EBDC-860F-CCA9-859A-F3E6F352A030}"/>
                    </a:ext>
                  </a:extLst>
                </p:cNvPr>
                <p:cNvGrpSpPr/>
                <p:nvPr/>
              </p:nvGrpSpPr>
              <p:grpSpPr>
                <a:xfrm>
                  <a:off x="9201553" y="5864162"/>
                  <a:ext cx="1554492" cy="460029"/>
                  <a:chOff x="8464217" y="5823421"/>
                  <a:chExt cx="1554492" cy="460029"/>
                </a:xfrm>
              </p:grpSpPr>
              <p:pic>
                <p:nvPicPr>
                  <p:cNvPr id="45" name="Picture 44">
                    <a:extLst>
                      <a:ext uri="{FF2B5EF4-FFF2-40B4-BE49-F238E27FC236}">
                        <a16:creationId xmlns:a16="http://schemas.microsoft.com/office/drawing/2014/main" id="{74821F9E-1BFB-8960-920C-F8763B086A3B}"/>
                      </a:ext>
                    </a:extLst>
                  </p:cNvPr>
                  <p:cNvPicPr>
                    <a:picLocks noChangeAspect="1"/>
                  </p:cNvPicPr>
                  <p:nvPr/>
                </p:nvPicPr>
                <p:blipFill>
                  <a:blip r:embed="rId9"/>
                  <a:stretch>
                    <a:fillRect/>
                  </a:stretch>
                </p:blipFill>
                <p:spPr>
                  <a:xfrm>
                    <a:off x="9059033" y="5863341"/>
                    <a:ext cx="380189" cy="380189"/>
                  </a:xfrm>
                  <a:prstGeom prst="rect">
                    <a:avLst/>
                  </a:prstGeom>
                </p:spPr>
              </p:pic>
              <p:pic>
                <p:nvPicPr>
                  <p:cNvPr id="46" name="Picture 45">
                    <a:extLst>
                      <a:ext uri="{FF2B5EF4-FFF2-40B4-BE49-F238E27FC236}">
                        <a16:creationId xmlns:a16="http://schemas.microsoft.com/office/drawing/2014/main" id="{EDFAF5E2-DCAB-1DE5-FD06-17309A84DAE2}"/>
                      </a:ext>
                    </a:extLst>
                  </p:cNvPr>
                  <p:cNvPicPr>
                    <a:picLocks noChangeAspect="1"/>
                  </p:cNvPicPr>
                  <p:nvPr/>
                </p:nvPicPr>
                <p:blipFill>
                  <a:blip r:embed="rId10"/>
                  <a:stretch>
                    <a:fillRect/>
                  </a:stretch>
                </p:blipFill>
                <p:spPr>
                  <a:xfrm>
                    <a:off x="9558680" y="5823421"/>
                    <a:ext cx="460029" cy="460029"/>
                  </a:xfrm>
                  <a:prstGeom prst="rect">
                    <a:avLst/>
                  </a:prstGeom>
                </p:spPr>
              </p:pic>
              <p:pic>
                <p:nvPicPr>
                  <p:cNvPr id="47" name="Picture 46">
                    <a:extLst>
                      <a:ext uri="{FF2B5EF4-FFF2-40B4-BE49-F238E27FC236}">
                        <a16:creationId xmlns:a16="http://schemas.microsoft.com/office/drawing/2014/main" id="{F332D4AB-E842-8AF9-0B68-1399BD48A309}"/>
                      </a:ext>
                    </a:extLst>
                  </p:cNvPr>
                  <p:cNvPicPr>
                    <a:picLocks noChangeAspect="1"/>
                  </p:cNvPicPr>
                  <p:nvPr/>
                </p:nvPicPr>
                <p:blipFill>
                  <a:blip r:embed="rId11"/>
                  <a:stretch>
                    <a:fillRect/>
                  </a:stretch>
                </p:blipFill>
                <p:spPr>
                  <a:xfrm>
                    <a:off x="8464217" y="5844331"/>
                    <a:ext cx="418208" cy="418208"/>
                  </a:xfrm>
                  <a:prstGeom prst="rect">
                    <a:avLst/>
                  </a:prstGeom>
                </p:spPr>
              </p:pic>
            </p:grpSp>
            <p:grpSp>
              <p:nvGrpSpPr>
                <p:cNvPr id="35" name="Group 34">
                  <a:extLst>
                    <a:ext uri="{FF2B5EF4-FFF2-40B4-BE49-F238E27FC236}">
                      <a16:creationId xmlns:a16="http://schemas.microsoft.com/office/drawing/2014/main" id="{A6CA9832-6E56-9129-0578-83A518120CA5}"/>
                    </a:ext>
                  </a:extLst>
                </p:cNvPr>
                <p:cNvGrpSpPr/>
                <p:nvPr/>
              </p:nvGrpSpPr>
              <p:grpSpPr>
                <a:xfrm>
                  <a:off x="8482655" y="5531519"/>
                  <a:ext cx="460390" cy="792672"/>
                  <a:chOff x="3646687" y="3854979"/>
                  <a:chExt cx="1613270" cy="2525119"/>
                </a:xfrm>
              </p:grpSpPr>
              <p:pic>
                <p:nvPicPr>
                  <p:cNvPr id="37" name="Graphic 36">
                    <a:extLst>
                      <a:ext uri="{FF2B5EF4-FFF2-40B4-BE49-F238E27FC236}">
                        <a16:creationId xmlns:a16="http://schemas.microsoft.com/office/drawing/2014/main" id="{38B97200-C196-42C7-C2B4-C8AE6F6BC035}"/>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646687" y="3854979"/>
                    <a:ext cx="1613270" cy="2525119"/>
                  </a:xfrm>
                  <a:prstGeom prst="rect">
                    <a:avLst/>
                  </a:prstGeom>
                </p:spPr>
              </p:pic>
              <p:sp>
                <p:nvSpPr>
                  <p:cNvPr id="38" name="Rectangle 37">
                    <a:extLst>
                      <a:ext uri="{FF2B5EF4-FFF2-40B4-BE49-F238E27FC236}">
                        <a16:creationId xmlns:a16="http://schemas.microsoft.com/office/drawing/2014/main" id="{850E25A3-6992-F739-4E4C-75C0F0E6187C}"/>
                      </a:ext>
                    </a:extLst>
                  </p:cNvPr>
                  <p:cNvSpPr/>
                  <p:nvPr/>
                </p:nvSpPr>
                <p:spPr bwMode="auto">
                  <a:xfrm>
                    <a:off x="4110863" y="4691012"/>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6A30E54A-5DA5-8B96-D10C-B79C65344200}"/>
                      </a:ext>
                    </a:extLst>
                  </p:cNvPr>
                  <p:cNvSpPr/>
                  <p:nvPr/>
                </p:nvSpPr>
                <p:spPr bwMode="auto">
                  <a:xfrm>
                    <a:off x="4110863" y="4878286"/>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BAE8A6AC-689E-8FAB-9E95-E939E01A16FE}"/>
                      </a:ext>
                    </a:extLst>
                  </p:cNvPr>
                  <p:cNvSpPr/>
                  <p:nvPr/>
                </p:nvSpPr>
                <p:spPr bwMode="auto">
                  <a:xfrm>
                    <a:off x="4110863" y="5065553"/>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0BC4E188-0AAC-549A-3609-48FFFB99C122}"/>
                      </a:ext>
                    </a:extLst>
                  </p:cNvPr>
                  <p:cNvSpPr/>
                  <p:nvPr/>
                </p:nvSpPr>
                <p:spPr bwMode="auto">
                  <a:xfrm>
                    <a:off x="4110863" y="5252830"/>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CA189C2C-7A73-ACAD-8130-2E7E34A2CCE8}"/>
                      </a:ext>
                    </a:extLst>
                  </p:cNvPr>
                  <p:cNvSpPr/>
                  <p:nvPr/>
                </p:nvSpPr>
                <p:spPr bwMode="auto">
                  <a:xfrm>
                    <a:off x="4110866" y="5440094"/>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9DC86B4A-6001-83E4-7B74-0C491CFCCA86}"/>
                      </a:ext>
                    </a:extLst>
                  </p:cNvPr>
                  <p:cNvSpPr/>
                  <p:nvPr/>
                </p:nvSpPr>
                <p:spPr bwMode="auto">
                  <a:xfrm>
                    <a:off x="4110863" y="5627365"/>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BCF1F931-0BEF-AC81-EF34-5660B4657945}"/>
                      </a:ext>
                    </a:extLst>
                  </p:cNvPr>
                  <p:cNvSpPr/>
                  <p:nvPr/>
                </p:nvSpPr>
                <p:spPr bwMode="auto">
                  <a:xfrm>
                    <a:off x="4110859" y="5814642"/>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grpSp>
            <p:pic>
              <p:nvPicPr>
                <p:cNvPr id="36" name="Picture 35">
                  <a:extLst>
                    <a:ext uri="{FF2B5EF4-FFF2-40B4-BE49-F238E27FC236}">
                      <a16:creationId xmlns:a16="http://schemas.microsoft.com/office/drawing/2014/main" id="{ECB28AFC-0ED2-CAAA-4289-19147DD6781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048636" y="6001288"/>
                  <a:ext cx="548334" cy="362982"/>
                </a:xfrm>
                <a:prstGeom prst="rect">
                  <a:avLst/>
                </a:prstGeom>
              </p:spPr>
            </p:pic>
          </p:grpSp>
          <p:sp>
            <p:nvSpPr>
              <p:cNvPr id="33" name="Rectangle: Rounded Corners 32">
                <a:extLst>
                  <a:ext uri="{FF2B5EF4-FFF2-40B4-BE49-F238E27FC236}">
                    <a16:creationId xmlns:a16="http://schemas.microsoft.com/office/drawing/2014/main" id="{56CFBD3C-CC96-3265-5E1E-5EC72C188A99}"/>
                  </a:ext>
                </a:extLst>
              </p:cNvPr>
              <p:cNvSpPr/>
              <p:nvPr/>
            </p:nvSpPr>
            <p:spPr bwMode="auto">
              <a:xfrm>
                <a:off x="6827921" y="5454591"/>
                <a:ext cx="2225842" cy="1008838"/>
              </a:xfrm>
              <a:prstGeom prst="roundRect">
                <a:avLst/>
              </a:prstGeom>
              <a:noFill/>
              <a:ln w="9525" cap="flat" cmpd="sng" algn="ctr">
                <a:solidFill>
                  <a:srgbClr val="243A5E"/>
                </a:solid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472" fontAlgn="base">
                  <a:spcBef>
                    <a:spcPct val="0"/>
                  </a:spcBef>
                  <a:spcAft>
                    <a:spcPct val="0"/>
                  </a:spcAft>
                  <a:defRPr/>
                </a:pPr>
                <a:endParaRPr lang="en-US" sz="2000" kern="0">
                  <a:solidFill>
                    <a:srgbClr val="FFFFFF"/>
                  </a:soli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D835B51A-77E9-95D9-6A54-7BEBB59F192F}"/>
                </a:ext>
              </a:extLst>
            </p:cNvPr>
            <p:cNvGrpSpPr/>
            <p:nvPr/>
          </p:nvGrpSpPr>
          <p:grpSpPr>
            <a:xfrm>
              <a:off x="4036645" y="3384727"/>
              <a:ext cx="1824754" cy="870608"/>
              <a:chOff x="4036645" y="3384727"/>
              <a:chExt cx="1824754" cy="870608"/>
            </a:xfrm>
          </p:grpSpPr>
          <p:sp>
            <p:nvSpPr>
              <p:cNvPr id="20" name="Freeform 13" title="Icon of a cloud">
                <a:extLst>
                  <a:ext uri="{FF2B5EF4-FFF2-40B4-BE49-F238E27FC236}">
                    <a16:creationId xmlns:a16="http://schemas.microsoft.com/office/drawing/2014/main" id="{1E45C768-ACDE-9985-661A-52E650BD9397}"/>
                  </a:ext>
                </a:extLst>
              </p:cNvPr>
              <p:cNvSpPr>
                <a:spLocks noChangeAspect="1"/>
              </p:cNvSpPr>
              <p:nvPr/>
            </p:nvSpPr>
            <p:spPr bwMode="auto">
              <a:xfrm flipH="1">
                <a:off x="4057715" y="3384727"/>
                <a:ext cx="1643545" cy="87060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0795" cap="flat" cmpd="sng" algn="ctr">
                <a:solidFill>
                  <a:srgbClr val="243A5E"/>
                </a:solidFill>
                <a:prstDash val="dash"/>
                <a:headEnd type="none" w="med" len="med"/>
                <a:tailEnd type="none" w="med" len="med"/>
              </a:ln>
              <a:effectLst>
                <a:outerShdw blurRad="254000" dist="50800" dir="2700000" algn="ctr" rotWithShape="0">
                  <a:prstClr val="black">
                    <a:alpha val="25000"/>
                  </a:prstClr>
                </a:outerShdw>
              </a:effectLst>
            </p:spPr>
            <p:txBody>
              <a:bodyPr vert="horz" wrap="square" lIns="100848" tIns="100848" rIns="100848" bIns="34962" numCol="1" rtlCol="0"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85689" fontAlgn="base">
                  <a:lnSpc>
                    <a:spcPct val="90000"/>
                  </a:lnSpc>
                  <a:spcBef>
                    <a:spcPct val="0"/>
                  </a:spcBef>
                  <a:spcAft>
                    <a:spcPct val="0"/>
                  </a:spcAft>
                  <a:defRPr/>
                </a:pPr>
                <a:endParaRPr lang="en-US" sz="1029">
                  <a:ln w="3175">
                    <a:noFill/>
                  </a:ln>
                  <a:gradFill>
                    <a:gsLst>
                      <a:gs pos="0">
                        <a:srgbClr val="282828"/>
                      </a:gs>
                      <a:gs pos="100000">
                        <a:srgbClr val="282828"/>
                      </a:gs>
                    </a:gsLst>
                    <a:lin ang="0" scaled="0"/>
                  </a:gradFill>
                  <a:latin typeface="Segoe UI Semibold"/>
                  <a:ea typeface="ＭＳ Ｐゴシック"/>
                  <a:cs typeface="Segoe UI"/>
                </a:endParaRPr>
              </a:p>
            </p:txBody>
          </p:sp>
          <p:grpSp>
            <p:nvGrpSpPr>
              <p:cNvPr id="21" name="Group 20">
                <a:extLst>
                  <a:ext uri="{FF2B5EF4-FFF2-40B4-BE49-F238E27FC236}">
                    <a16:creationId xmlns:a16="http://schemas.microsoft.com/office/drawing/2014/main" id="{FBA9AC00-6553-87F2-CA5F-A66DBD2A5E2C}"/>
                  </a:ext>
                </a:extLst>
              </p:cNvPr>
              <p:cNvGrpSpPr/>
              <p:nvPr/>
            </p:nvGrpSpPr>
            <p:grpSpPr>
              <a:xfrm>
                <a:off x="4354340" y="3564685"/>
                <a:ext cx="1050308" cy="492786"/>
                <a:chOff x="10073570" y="2225595"/>
                <a:chExt cx="1557441" cy="730724"/>
              </a:xfrm>
            </p:grpSpPr>
            <p:pic>
              <p:nvPicPr>
                <p:cNvPr id="23" name="Graphic 7">
                  <a:extLst>
                    <a:ext uri="{FF2B5EF4-FFF2-40B4-BE49-F238E27FC236}">
                      <a16:creationId xmlns:a16="http://schemas.microsoft.com/office/drawing/2014/main" id="{43BFBDC0-9966-2A47-CE2B-A6BFB816223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73570" y="2588144"/>
                  <a:ext cx="335956" cy="335956"/>
                </a:xfrm>
                <a:prstGeom prst="rect">
                  <a:avLst/>
                </a:prstGeom>
              </p:spPr>
            </p:pic>
            <p:pic>
              <p:nvPicPr>
                <p:cNvPr id="24" name="Picture 23">
                  <a:extLst>
                    <a:ext uri="{FF2B5EF4-FFF2-40B4-BE49-F238E27FC236}">
                      <a16:creationId xmlns:a16="http://schemas.microsoft.com/office/drawing/2014/main" id="{53FBCFB0-2DCC-0A67-CF9F-D3747A2248DC}"/>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0332638" y="2256529"/>
                  <a:ext cx="415379" cy="290910"/>
                </a:xfrm>
                <a:prstGeom prst="rect">
                  <a:avLst/>
                </a:prstGeom>
              </p:spPr>
            </p:pic>
            <p:pic>
              <p:nvPicPr>
                <p:cNvPr id="25" name="Picture 24" descr="Tips: Working with Date and Time in servicenow REST API using PowerShell –  Chen V PowerShell Blog">
                  <a:extLst>
                    <a:ext uri="{FF2B5EF4-FFF2-40B4-BE49-F238E27FC236}">
                      <a16:creationId xmlns:a16="http://schemas.microsoft.com/office/drawing/2014/main" id="{0E82B91A-FF99-A025-7DFB-7F9034860FF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71129" y="2544566"/>
                  <a:ext cx="405845" cy="40584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Zoom Video Conferencing - Shining Waters">
                  <a:extLst>
                    <a:ext uri="{FF2B5EF4-FFF2-40B4-BE49-F238E27FC236}">
                      <a16:creationId xmlns:a16="http://schemas.microsoft.com/office/drawing/2014/main" id="{C0046D9D-2462-0315-FAF8-D9D6AAFAF27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235240" y="2560548"/>
                  <a:ext cx="395771" cy="39577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Icon request: facebook-workplace · Issue #10185 · FortAwesome/Font-Awesome  · GitHub">
                  <a:extLst>
                    <a:ext uri="{FF2B5EF4-FFF2-40B4-BE49-F238E27FC236}">
                      <a16:creationId xmlns:a16="http://schemas.microsoft.com/office/drawing/2014/main" id="{BA3F83A8-BB26-6A9D-C0C2-7B36FC11B6E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000086" y="2225595"/>
                  <a:ext cx="312042" cy="332011"/>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
                <a:extLst>
                  <a:ext uri="{FF2B5EF4-FFF2-40B4-BE49-F238E27FC236}">
                    <a16:creationId xmlns:a16="http://schemas.microsoft.com/office/drawing/2014/main" id="{4CF8E005-C9AA-FE99-6E5A-903D0608B23B}"/>
                  </a:ext>
                </a:extLst>
              </p:cNvPr>
              <p:cNvSpPr/>
              <p:nvPr/>
            </p:nvSpPr>
            <p:spPr bwMode="auto">
              <a:xfrm>
                <a:off x="4036645" y="4061988"/>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71862" fontAlgn="base">
                  <a:lnSpc>
                    <a:spcPct val="90000"/>
                  </a:lnSpc>
                  <a:spcBef>
                    <a:spcPct val="0"/>
                  </a:spcBef>
                  <a:spcAft>
                    <a:spcPct val="0"/>
                  </a:spcAft>
                  <a:defRPr/>
                </a:pPr>
                <a:r>
                  <a:rPr lang="en-US" sz="1200" kern="0">
                    <a:solidFill>
                      <a:srgbClr val="000000"/>
                    </a:solidFill>
                    <a:latin typeface="Segoe UI Semibold"/>
                    <a:cs typeface="Segoe UI Semilight" panose="020B0402040204020203" pitchFamily="34" charset="0"/>
                  </a:rPr>
                  <a:t>SaaS apps</a:t>
                </a:r>
              </a:p>
            </p:txBody>
          </p:sp>
        </p:grpSp>
        <p:sp>
          <p:nvSpPr>
            <p:cNvPr id="19" name="Rectangle: Rounded Corners 18">
              <a:extLst>
                <a:ext uri="{FF2B5EF4-FFF2-40B4-BE49-F238E27FC236}">
                  <a16:creationId xmlns:a16="http://schemas.microsoft.com/office/drawing/2014/main" id="{AAC3F42C-D7AD-6611-DD44-7766DFE75181}"/>
                </a:ext>
              </a:extLst>
            </p:cNvPr>
            <p:cNvSpPr/>
            <p:nvPr/>
          </p:nvSpPr>
          <p:spPr bwMode="auto">
            <a:xfrm>
              <a:off x="3753853" y="3272588"/>
              <a:ext cx="2394284" cy="2207795"/>
            </a:xfrm>
            <a:prstGeom prst="roundRect">
              <a:avLst/>
            </a:prstGeom>
            <a:noFill/>
            <a:ln w="9525" cap="flat" cmpd="sng" algn="ctr">
              <a:solidFill>
                <a:srgbClr val="243A5E"/>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472" fontAlgn="base">
                <a:spcBef>
                  <a:spcPct val="0"/>
                </a:spcBef>
                <a:spcAft>
                  <a:spcPct val="0"/>
                </a:spcAft>
                <a:defRPr/>
              </a:pPr>
              <a:endParaRPr lang="en-US" sz="2000" kern="0">
                <a:solidFill>
                  <a:srgbClr val="FFFFFF"/>
                </a:solidFill>
                <a:ea typeface="Segoe UI" pitchFamily="34" charset="0"/>
                <a:cs typeface="Segoe UI" pitchFamily="34" charset="0"/>
              </a:endParaRPr>
            </a:p>
          </p:txBody>
        </p:sp>
      </p:grpSp>
      <p:grpSp>
        <p:nvGrpSpPr>
          <p:cNvPr id="7" name="Task: Automate access">
            <a:extLst>
              <a:ext uri="{FF2B5EF4-FFF2-40B4-BE49-F238E27FC236}">
                <a16:creationId xmlns:a16="http://schemas.microsoft.com/office/drawing/2014/main" id="{25DE2A60-4DC3-A11F-2ACC-C5DDAA089BE7}"/>
              </a:ext>
            </a:extLst>
          </p:cNvPr>
          <p:cNvGrpSpPr/>
          <p:nvPr/>
        </p:nvGrpSpPr>
        <p:grpSpPr>
          <a:xfrm>
            <a:off x="5502126" y="2045666"/>
            <a:ext cx="2919060" cy="1460232"/>
            <a:chOff x="129869" y="2705390"/>
            <a:chExt cx="2919060" cy="1460232"/>
          </a:xfrm>
        </p:grpSpPr>
        <p:cxnSp>
          <p:nvCxnSpPr>
            <p:cNvPr id="15" name="Connector: Curved 14">
              <a:extLst>
                <a:ext uri="{FF2B5EF4-FFF2-40B4-BE49-F238E27FC236}">
                  <a16:creationId xmlns:a16="http://schemas.microsoft.com/office/drawing/2014/main" id="{D38C1CF5-4087-356E-6842-C1BBD0AC0192}"/>
                </a:ext>
              </a:extLst>
            </p:cNvPr>
            <p:cNvCxnSpPr>
              <a:cxnSpLocks/>
            </p:cNvCxnSpPr>
            <p:nvPr/>
          </p:nvCxnSpPr>
          <p:spPr>
            <a:xfrm rot="5400000">
              <a:off x="1817634" y="2921315"/>
              <a:ext cx="1447219" cy="1015370"/>
            </a:xfrm>
            <a:prstGeom prst="curvedConnector3">
              <a:avLst>
                <a:gd name="adj1" fmla="val 50000"/>
              </a:avLst>
            </a:prstGeom>
            <a:noFill/>
            <a:ln w="9525" cap="flat" cmpd="sng" algn="ctr">
              <a:solidFill>
                <a:srgbClr val="000000"/>
              </a:solidFill>
              <a:prstDash val="solid"/>
              <a:headEnd type="none" w="lg" len="med"/>
              <a:tailEnd type="triangle"/>
            </a:ln>
            <a:effectLst/>
          </p:spPr>
        </p:cxnSp>
        <p:sp>
          <p:nvSpPr>
            <p:cNvPr id="16" name="TextBox 39">
              <a:extLst>
                <a:ext uri="{FF2B5EF4-FFF2-40B4-BE49-F238E27FC236}">
                  <a16:creationId xmlns:a16="http://schemas.microsoft.com/office/drawing/2014/main" id="{34CF8836-02AC-7EA0-8867-938901472793}"/>
                </a:ext>
              </a:extLst>
            </p:cNvPr>
            <p:cNvSpPr txBox="1"/>
            <p:nvPr/>
          </p:nvSpPr>
          <p:spPr>
            <a:xfrm>
              <a:off x="129869" y="3703957"/>
              <a:ext cx="2239221" cy="461665"/>
            </a:xfrm>
            <a:prstGeom prst="rect">
              <a:avLst/>
            </a:prstGeom>
            <a:noFill/>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n-US" sz="1200" kern="0">
                  <a:solidFill>
                    <a:srgbClr val="000000"/>
                  </a:solidFill>
                  <a:latin typeface="Segoe UI Semibold"/>
                </a:rPr>
                <a:t>Automate the granting of access rights to resources</a:t>
              </a:r>
            </a:p>
          </p:txBody>
        </p:sp>
      </p:grpSp>
      <p:grpSp>
        <p:nvGrpSpPr>
          <p:cNvPr id="8" name="`Task: onboard">
            <a:extLst>
              <a:ext uri="{FF2B5EF4-FFF2-40B4-BE49-F238E27FC236}">
                <a16:creationId xmlns:a16="http://schemas.microsoft.com/office/drawing/2014/main" id="{1417C2ED-88EE-80CA-4D77-BE0DC81E88CC}"/>
              </a:ext>
            </a:extLst>
          </p:cNvPr>
          <p:cNvGrpSpPr/>
          <p:nvPr/>
        </p:nvGrpSpPr>
        <p:grpSpPr>
          <a:xfrm>
            <a:off x="5372096" y="1535791"/>
            <a:ext cx="2431281" cy="1032792"/>
            <a:chOff x="103481" y="2065523"/>
            <a:chExt cx="2431281" cy="1032792"/>
          </a:xfrm>
        </p:grpSpPr>
        <p:cxnSp>
          <p:nvCxnSpPr>
            <p:cNvPr id="13" name="Straight Arrow Connector 12">
              <a:extLst>
                <a:ext uri="{FF2B5EF4-FFF2-40B4-BE49-F238E27FC236}">
                  <a16:creationId xmlns:a16="http://schemas.microsoft.com/office/drawing/2014/main" id="{B1875C5D-4BED-9D61-FD32-BB75263BABD5}"/>
                </a:ext>
              </a:extLst>
            </p:cNvPr>
            <p:cNvCxnSpPr>
              <a:cxnSpLocks/>
            </p:cNvCxnSpPr>
            <p:nvPr/>
          </p:nvCxnSpPr>
          <p:spPr>
            <a:xfrm>
              <a:off x="1507228" y="2065523"/>
              <a:ext cx="792594" cy="0"/>
            </a:xfrm>
            <a:prstGeom prst="straightConnector1">
              <a:avLst/>
            </a:prstGeom>
            <a:noFill/>
            <a:ln w="9525" cap="flat" cmpd="sng" algn="ctr">
              <a:solidFill>
                <a:srgbClr val="000000"/>
              </a:solidFill>
              <a:prstDash val="solid"/>
              <a:headEnd type="none" w="lg" len="med"/>
              <a:tailEnd type="triangle"/>
            </a:ln>
            <a:effectLst/>
          </p:spPr>
        </p:cxnSp>
        <p:sp>
          <p:nvSpPr>
            <p:cNvPr id="14" name="TextBox 42">
              <a:extLst>
                <a:ext uri="{FF2B5EF4-FFF2-40B4-BE49-F238E27FC236}">
                  <a16:creationId xmlns:a16="http://schemas.microsoft.com/office/drawing/2014/main" id="{B0809662-C7BE-5608-D682-5B6F7F1248F9}"/>
                </a:ext>
              </a:extLst>
            </p:cNvPr>
            <p:cNvSpPr txBox="1"/>
            <p:nvPr/>
          </p:nvSpPr>
          <p:spPr>
            <a:xfrm>
              <a:off x="103481" y="2544317"/>
              <a:ext cx="2431281" cy="55399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n-US" sz="1200" kern="0">
                  <a:solidFill>
                    <a:srgbClr val="000000"/>
                  </a:solidFill>
                  <a:latin typeface="Segoe UI Semibold"/>
                </a:rPr>
                <a:t>Onboard the user into the directory when the user joins or start working with Contoso</a:t>
              </a:r>
            </a:p>
          </p:txBody>
        </p:sp>
      </p:grpSp>
      <p:grpSp>
        <p:nvGrpSpPr>
          <p:cNvPr id="9" name="Directory">
            <a:extLst>
              <a:ext uri="{FF2B5EF4-FFF2-40B4-BE49-F238E27FC236}">
                <a16:creationId xmlns:a16="http://schemas.microsoft.com/office/drawing/2014/main" id="{3026C541-50F7-EEFD-F1D9-11996536F4D7}"/>
              </a:ext>
            </a:extLst>
          </p:cNvPr>
          <p:cNvGrpSpPr/>
          <p:nvPr/>
        </p:nvGrpSpPr>
        <p:grpSpPr>
          <a:xfrm>
            <a:off x="7580474" y="952317"/>
            <a:ext cx="1632927" cy="1083040"/>
            <a:chOff x="2311859" y="1482049"/>
            <a:chExt cx="1632927" cy="1083040"/>
          </a:xfrm>
        </p:grpSpPr>
        <p:sp>
          <p:nvSpPr>
            <p:cNvPr id="10" name="Freeform 13" title="Icon of a cloud">
              <a:extLst>
                <a:ext uri="{FF2B5EF4-FFF2-40B4-BE49-F238E27FC236}">
                  <a16:creationId xmlns:a16="http://schemas.microsoft.com/office/drawing/2014/main" id="{81FE78C6-8C17-DF16-C94A-FF93B777D619}"/>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otted Circle">
              <a:extLst>
                <a:ext uri="{FF2B5EF4-FFF2-40B4-BE49-F238E27FC236}">
                  <a16:creationId xmlns:a16="http://schemas.microsoft.com/office/drawing/2014/main" id="{574E08CA-B3BD-DC63-5F01-35E311BBE418}"/>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12" name="Picture 11" descr="A blue and white diamond&#10;&#10;Description automatically generated with low confidence">
              <a:extLst>
                <a:ext uri="{FF2B5EF4-FFF2-40B4-BE49-F238E27FC236}">
                  <a16:creationId xmlns:a16="http://schemas.microsoft.com/office/drawing/2014/main" id="{14AF6A72-1F28-6868-4097-6DA85F4F93FC}"/>
                </a:ext>
              </a:extLst>
            </p:cNvPr>
            <p:cNvPicPr>
              <a:picLocks noChangeAspect="1"/>
            </p:cNvPicPr>
            <p:nvPr/>
          </p:nvPicPr>
          <p:blipFill>
            <a:blip r:embed="rId21"/>
            <a:stretch>
              <a:fillRect/>
            </a:stretch>
          </p:blipFill>
          <p:spPr>
            <a:xfrm>
              <a:off x="2832179" y="1802664"/>
              <a:ext cx="640784" cy="640784"/>
            </a:xfrm>
            <a:prstGeom prst="rect">
              <a:avLst/>
            </a:prstGeom>
          </p:spPr>
        </p:pic>
      </p:grpSp>
      <p:grpSp>
        <p:nvGrpSpPr>
          <p:cNvPr id="51" name="Group 50">
            <a:extLst>
              <a:ext uri="{FF2B5EF4-FFF2-40B4-BE49-F238E27FC236}">
                <a16:creationId xmlns:a16="http://schemas.microsoft.com/office/drawing/2014/main" id="{3FAE5EA6-3A39-3302-C579-1B7F59A8BB80}"/>
              </a:ext>
            </a:extLst>
          </p:cNvPr>
          <p:cNvGrpSpPr/>
          <p:nvPr/>
        </p:nvGrpSpPr>
        <p:grpSpPr>
          <a:xfrm>
            <a:off x="1495057" y="2291584"/>
            <a:ext cx="2239220" cy="1365028"/>
            <a:chOff x="2554891" y="1559062"/>
            <a:chExt cx="1950130" cy="1365028"/>
          </a:xfrm>
        </p:grpSpPr>
        <p:sp>
          <p:nvSpPr>
            <p:cNvPr id="52" name="Rectangle: Rounded Corners 51">
              <a:extLst>
                <a:ext uri="{FF2B5EF4-FFF2-40B4-BE49-F238E27FC236}">
                  <a16:creationId xmlns:a16="http://schemas.microsoft.com/office/drawing/2014/main" id="{D5CE5AFA-8468-5761-CA96-FCBFFC17213F}"/>
                </a:ext>
              </a:extLst>
            </p:cNvPr>
            <p:cNvSpPr/>
            <p:nvPr/>
          </p:nvSpPr>
          <p:spPr>
            <a:xfrm>
              <a:off x="2554891" y="1559062"/>
              <a:ext cx="1950130" cy="1365028"/>
            </a:xfrm>
            <a:prstGeom prst="roundRect">
              <a:avLst>
                <a:gd name="adj" fmla="val 1667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53" name="Rectangle: Rounded Corners 4">
              <a:extLst>
                <a:ext uri="{FF2B5EF4-FFF2-40B4-BE49-F238E27FC236}">
                  <a16:creationId xmlns:a16="http://schemas.microsoft.com/office/drawing/2014/main" id="{A215837D-DB36-B0DE-F12E-AAB37A832543}"/>
                </a:ext>
              </a:extLst>
            </p:cNvPr>
            <p:cNvSpPr txBox="1"/>
            <p:nvPr/>
          </p:nvSpPr>
          <p:spPr>
            <a:xfrm>
              <a:off x="2621538" y="1625709"/>
              <a:ext cx="1816836" cy="1231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Provisioning user to Apps</a:t>
              </a:r>
            </a:p>
          </p:txBody>
        </p:sp>
      </p:grpSp>
    </p:spTree>
    <p:extLst>
      <p:ext uri="{BB962C8B-B14F-4D97-AF65-F5344CB8AC3E}">
        <p14:creationId xmlns:p14="http://schemas.microsoft.com/office/powerpoint/2010/main" val="2761171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1"/>
                                        </p:tgtEl>
                                        <p:attrNameLst>
                                          <p:attrName>style.visibility</p:attrName>
                                        </p:attrNameLst>
                                      </p:cBhvr>
                                      <p:to>
                                        <p:strVal val="visible"/>
                                      </p:to>
                                    </p:set>
                                    <p:anim calcmode="lin" valueType="num">
                                      <p:cBhvr additive="base">
                                        <p:cTn id="18" dur="500" fill="hold"/>
                                        <p:tgtEl>
                                          <p:spTgt spid="51"/>
                                        </p:tgtEl>
                                        <p:attrNameLst>
                                          <p:attrName>ppt_x</p:attrName>
                                        </p:attrNameLst>
                                      </p:cBhvr>
                                      <p:tavLst>
                                        <p:tav tm="0">
                                          <p:val>
                                            <p:strVal val="#ppt_x"/>
                                          </p:val>
                                        </p:tav>
                                        <p:tav tm="100000">
                                          <p:val>
                                            <p:strVal val="#ppt_x"/>
                                          </p:val>
                                        </p:tav>
                                      </p:tavLst>
                                    </p:anim>
                                    <p:anim calcmode="lin" valueType="num">
                                      <p:cBhvr additive="base">
                                        <p:cTn id="19" dur="500" fill="hold"/>
                                        <p:tgtEl>
                                          <p:spTgt spid="51"/>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F3422-3222-E6AD-F60F-4409000E5421}"/>
              </a:ext>
            </a:extLst>
          </p:cNvPr>
          <p:cNvSpPr>
            <a:spLocks noGrp="1"/>
          </p:cNvSpPr>
          <p:nvPr>
            <p:ph type="title"/>
          </p:nvPr>
        </p:nvSpPr>
        <p:spPr/>
        <p:txBody>
          <a:bodyPr>
            <a:normAutofit/>
          </a:bodyPr>
          <a:lstStyle/>
          <a:p>
            <a:r>
              <a:rPr lang="en-US" sz="3600"/>
              <a:t>Provisioning to SaaS apps using SCIM</a:t>
            </a:r>
          </a:p>
        </p:txBody>
      </p:sp>
      <p:pic>
        <p:nvPicPr>
          <p:cNvPr id="4" name="Picture 3">
            <a:extLst>
              <a:ext uri="{FF2B5EF4-FFF2-40B4-BE49-F238E27FC236}">
                <a16:creationId xmlns:a16="http://schemas.microsoft.com/office/drawing/2014/main" id="{4569D46D-E33B-353E-D526-2E87BC1AF584}"/>
              </a:ext>
            </a:extLst>
          </p:cNvPr>
          <p:cNvPicPr>
            <a:picLocks noChangeAspect="1"/>
          </p:cNvPicPr>
          <p:nvPr/>
        </p:nvPicPr>
        <p:blipFill>
          <a:blip r:embed="rId3"/>
          <a:stretch>
            <a:fillRect/>
          </a:stretch>
        </p:blipFill>
        <p:spPr>
          <a:xfrm>
            <a:off x="2640949" y="1544063"/>
            <a:ext cx="6433023" cy="3097381"/>
          </a:xfrm>
          <a:prstGeom prst="rect">
            <a:avLst/>
          </a:prstGeom>
        </p:spPr>
      </p:pic>
      <p:grpSp>
        <p:nvGrpSpPr>
          <p:cNvPr id="5" name="Group 4">
            <a:extLst>
              <a:ext uri="{FF2B5EF4-FFF2-40B4-BE49-F238E27FC236}">
                <a16:creationId xmlns:a16="http://schemas.microsoft.com/office/drawing/2014/main" id="{B5121CDF-A351-BB8B-0B80-0280960953BF}"/>
              </a:ext>
            </a:extLst>
          </p:cNvPr>
          <p:cNvGrpSpPr/>
          <p:nvPr/>
        </p:nvGrpSpPr>
        <p:grpSpPr>
          <a:xfrm>
            <a:off x="3864042" y="5131551"/>
            <a:ext cx="3979613" cy="1061660"/>
            <a:chOff x="3025666" y="2046318"/>
            <a:chExt cx="4938278" cy="1505792"/>
          </a:xfrm>
        </p:grpSpPr>
        <p:sp>
          <p:nvSpPr>
            <p:cNvPr id="6" name="TextBox 5">
              <a:extLst>
                <a:ext uri="{FF2B5EF4-FFF2-40B4-BE49-F238E27FC236}">
                  <a16:creationId xmlns:a16="http://schemas.microsoft.com/office/drawing/2014/main" id="{9E769F00-EBAC-4F66-E216-A0817B3DE731}"/>
                </a:ext>
              </a:extLst>
            </p:cNvPr>
            <p:cNvSpPr txBox="1"/>
            <p:nvPr/>
          </p:nvSpPr>
          <p:spPr>
            <a:xfrm>
              <a:off x="3025666" y="3061331"/>
              <a:ext cx="1591119" cy="246221"/>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ea typeface="+mn-ea"/>
                  <a:cs typeface="Segoe UI Semilight" panose="020B0402040204020203" pitchFamily="34" charset="0"/>
                </a:rPr>
                <a:t>Entra ID</a:t>
              </a:r>
            </a:p>
          </p:txBody>
        </p:sp>
        <p:pic>
          <p:nvPicPr>
            <p:cNvPr id="7" name="Graphic 6">
              <a:extLst>
                <a:ext uri="{FF2B5EF4-FFF2-40B4-BE49-F238E27FC236}">
                  <a16:creationId xmlns:a16="http://schemas.microsoft.com/office/drawing/2014/main" id="{63990BF3-7ABD-E339-8A5E-3C585C823D70}"/>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3290396" y="2046318"/>
              <a:ext cx="1061660" cy="1061660"/>
            </a:xfrm>
            <a:prstGeom prst="rect">
              <a:avLst/>
            </a:prstGeom>
          </p:spPr>
        </p:pic>
        <p:sp>
          <p:nvSpPr>
            <p:cNvPr id="8" name="App cloud">
              <a:extLst>
                <a:ext uri="{FF2B5EF4-FFF2-40B4-BE49-F238E27FC236}">
                  <a16:creationId xmlns:a16="http://schemas.microsoft.com/office/drawing/2014/main" id="{0343E647-9620-07F4-6277-1F4622EC7408}"/>
                </a:ext>
              </a:extLst>
            </p:cNvPr>
            <p:cNvSpPr/>
            <p:nvPr/>
          </p:nvSpPr>
          <p:spPr bwMode="auto">
            <a:xfrm>
              <a:off x="6027313" y="2185028"/>
              <a:ext cx="1936631" cy="106887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blipFill>
              <a:blip r:embed="rId5"/>
              <a:stretch>
                <a:fillRect/>
              </a:stretch>
            </a:bli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521BDB98-9F35-9138-55E0-157EE580E1A6}"/>
                </a:ext>
                <a:ext uri="{C183D7F6-B498-43B3-948B-1728B52AA6E4}">
                  <adec:decorative xmlns:adec="http://schemas.microsoft.com/office/drawing/2017/decorative" val="1"/>
                </a:ext>
              </a:extLst>
            </p:cNvPr>
            <p:cNvCxnSpPr>
              <a:cxnSpLocks/>
            </p:cNvCxnSpPr>
            <p:nvPr/>
          </p:nvCxnSpPr>
          <p:spPr>
            <a:xfrm>
              <a:off x="4472155" y="2719466"/>
              <a:ext cx="1555158" cy="0"/>
            </a:xfrm>
            <a:prstGeom prst="line">
              <a:avLst/>
            </a:prstGeom>
            <a:noFill/>
            <a:ln w="15875" cap="rnd" cmpd="sng" algn="ctr">
              <a:solidFill>
                <a:schemeClr val="tx2"/>
              </a:solidFill>
              <a:prstDash val="solid"/>
              <a:headEnd type="none"/>
              <a:tailEnd type="arrow" w="med" len="sm"/>
            </a:ln>
            <a:effectLst/>
          </p:spPr>
        </p:cxnSp>
        <p:sp>
          <p:nvSpPr>
            <p:cNvPr id="10" name="ID" title="Icon of a person with three stacked lines of text to the right of them">
              <a:extLst>
                <a:ext uri="{FF2B5EF4-FFF2-40B4-BE49-F238E27FC236}">
                  <a16:creationId xmlns:a16="http://schemas.microsoft.com/office/drawing/2014/main" id="{BBDD75B6-B759-B24C-D599-90D79D4CDD6B}"/>
                </a:ext>
              </a:extLst>
            </p:cNvPr>
            <p:cNvSpPr>
              <a:spLocks noChangeAspect="1" noEditPoints="1"/>
            </p:cNvSpPr>
            <p:nvPr/>
          </p:nvSpPr>
          <p:spPr bwMode="auto">
            <a:xfrm>
              <a:off x="4989578" y="2186406"/>
              <a:ext cx="457200" cy="264042"/>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useBgFill="1">
          <p:nvSpPr>
            <p:cNvPr id="11" name="Oval 10">
              <a:extLst>
                <a:ext uri="{FF2B5EF4-FFF2-40B4-BE49-F238E27FC236}">
                  <a16:creationId xmlns:a16="http://schemas.microsoft.com/office/drawing/2014/main" id="{92B443BF-D199-47FC-AABC-2659A01CA749}"/>
                </a:ext>
                <a:ext uri="{C183D7F6-B498-43B3-948B-1728B52AA6E4}">
                  <adec:decorative xmlns:adec="http://schemas.microsoft.com/office/drawing/2017/decorative" val="1"/>
                </a:ext>
              </a:extLst>
            </p:cNvPr>
            <p:cNvSpPr/>
            <p:nvPr/>
          </p:nvSpPr>
          <p:spPr bwMode="auto">
            <a:xfrm rot="2187612">
              <a:off x="5002297" y="2502909"/>
              <a:ext cx="374776" cy="426467"/>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arrow_11">
              <a:extLst>
                <a:ext uri="{FF2B5EF4-FFF2-40B4-BE49-F238E27FC236}">
                  <a16:creationId xmlns:a16="http://schemas.microsoft.com/office/drawing/2014/main" id="{3B024857-6233-A7E0-6550-ED9D54072911}"/>
                </a:ext>
                <a:ext uri="{C183D7F6-B498-43B3-948B-1728B52AA6E4}">
                  <adec:decorative xmlns:adec="http://schemas.microsoft.com/office/drawing/2017/decorative" val="1"/>
                </a:ext>
              </a:extLst>
            </p:cNvPr>
            <p:cNvSpPr>
              <a:spLocks noChangeAspect="1" noEditPoints="1"/>
            </p:cNvSpPr>
            <p:nvPr/>
          </p:nvSpPr>
          <p:spPr bwMode="auto">
            <a:xfrm>
              <a:off x="5052432" y="2577148"/>
              <a:ext cx="265824" cy="27769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 name="TextBox 12">
              <a:extLst>
                <a:ext uri="{FF2B5EF4-FFF2-40B4-BE49-F238E27FC236}">
                  <a16:creationId xmlns:a16="http://schemas.microsoft.com/office/drawing/2014/main" id="{36F0FC53-2248-2F74-66AC-369C908E5EC5}"/>
                </a:ext>
              </a:extLst>
            </p:cNvPr>
            <p:cNvSpPr txBox="1"/>
            <p:nvPr/>
          </p:nvSpPr>
          <p:spPr>
            <a:xfrm>
              <a:off x="6153086" y="3305889"/>
              <a:ext cx="1657951" cy="246221"/>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ea typeface="+mn-ea"/>
                  <a:cs typeface="Segoe UI Semilight" panose="020B0402040204020203" pitchFamily="34" charset="0"/>
                </a:rPr>
                <a:t>SaaS applications</a:t>
              </a:r>
            </a:p>
          </p:txBody>
        </p:sp>
      </p:grpSp>
    </p:spTree>
    <p:extLst>
      <p:ext uri="{BB962C8B-B14F-4D97-AF65-F5344CB8AC3E}">
        <p14:creationId xmlns:p14="http://schemas.microsoft.com/office/powerpoint/2010/main" val="110948971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86735-707E-C64D-A5F2-27814325A5EA}"/>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Features</a:t>
            </a:r>
          </a:p>
        </p:txBody>
      </p:sp>
      <p:sp>
        <p:nvSpPr>
          <p:cNvPr id="11" name="Text Placeholder 10">
            <a:extLst>
              <a:ext uri="{FF2B5EF4-FFF2-40B4-BE49-F238E27FC236}">
                <a16:creationId xmlns:a16="http://schemas.microsoft.com/office/drawing/2014/main" id="{86B54364-E46D-FF43-B46F-B88801CB162B}"/>
              </a:ext>
            </a:extLst>
          </p:cNvPr>
          <p:cNvSpPr>
            <a:spLocks noGrp="1"/>
          </p:cNvSpPr>
          <p:nvPr>
            <p:ph sz="quarter" idx="12"/>
          </p:nvPr>
        </p:nvSpPr>
        <p:spPr>
          <a:xfrm>
            <a:off x="640080" y="2872899"/>
            <a:ext cx="4243589" cy="3320668"/>
          </a:xfrm>
        </p:spPr>
        <p:txBody>
          <a:bodyPr vert="horz" lIns="91440" tIns="45720" rIns="91440" bIns="45720" rtlCol="0">
            <a:normAutofit/>
          </a:bodyPr>
          <a:lstStyle/>
          <a:p>
            <a:pPr marL="457200"/>
            <a:r>
              <a:rPr lang="en-US" sz="1700"/>
              <a:t>Automate provisioning</a:t>
            </a:r>
          </a:p>
          <a:p>
            <a:pPr marL="457200"/>
            <a:r>
              <a:rPr lang="en-US" sz="1700"/>
              <a:t>Automate deprovisioning</a:t>
            </a:r>
          </a:p>
          <a:p>
            <a:pPr marL="457200"/>
            <a:r>
              <a:rPr lang="en-US" sz="1700"/>
              <a:t>Synchronize data between systems</a:t>
            </a:r>
          </a:p>
          <a:p>
            <a:pPr marL="457200"/>
            <a:r>
              <a:rPr lang="en-US" sz="1700"/>
              <a:t>Provision groups</a:t>
            </a:r>
          </a:p>
          <a:p>
            <a:pPr marL="457200"/>
            <a:r>
              <a:rPr lang="en-US" sz="1700"/>
              <a:t>Govern access</a:t>
            </a:r>
          </a:p>
          <a:p>
            <a:pPr marL="457200"/>
            <a:r>
              <a:rPr lang="en-US" sz="1700"/>
              <a:t>Seamlessly deploy in brown field scenarios</a:t>
            </a:r>
          </a:p>
          <a:p>
            <a:pPr marL="457200"/>
            <a:r>
              <a:rPr lang="en-US" sz="1700"/>
              <a:t>Use rich customization </a:t>
            </a:r>
          </a:p>
          <a:p>
            <a:pPr marL="457200"/>
            <a:r>
              <a:rPr lang="en-US" sz="1700"/>
              <a:t>Get alerts for critical events</a:t>
            </a:r>
          </a:p>
        </p:txBody>
      </p:sp>
      <p:pic>
        <p:nvPicPr>
          <p:cNvPr id="6" name="Picture Placeholder 5" descr="One employee leads a discussion with three of his colleagues.">
            <a:extLst>
              <a:ext uri="{FF2B5EF4-FFF2-40B4-BE49-F238E27FC236}">
                <a16:creationId xmlns:a16="http://schemas.microsoft.com/office/drawing/2014/main" id="{AE4849CF-3F32-F24B-AD4D-CACF1222928E}"/>
              </a:ext>
            </a:extLst>
          </p:cNvPr>
          <p:cNvPicPr>
            <a:picLocks noGrp="1" noChangeAspect="1"/>
          </p:cNvPicPr>
          <p:nvPr>
            <p:ph sz="quarter" idx="13"/>
          </p:nvPr>
        </p:nvPicPr>
        <p:blipFill rotWithShape="1">
          <a:blip r:embed="rId3"/>
          <a:srcRect l="20059" r="1298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Tree>
    <p:extLst>
      <p:ext uri="{BB962C8B-B14F-4D97-AF65-F5344CB8AC3E}">
        <p14:creationId xmlns:p14="http://schemas.microsoft.com/office/powerpoint/2010/main" val="345424403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588263" y="585788"/>
            <a:ext cx="3182027" cy="5683250"/>
          </a:xfrm>
        </p:spPr>
        <p:txBody>
          <a:bodyPr wrap="square" anchor="ctr">
            <a:normAutofit/>
          </a:bodyPr>
          <a:lstStyle/>
          <a:p>
            <a:r>
              <a:rPr lang="en-US"/>
              <a:t>PoC  Stakeholders</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type="body" sz="quarter" idx="11"/>
          </p:nvPr>
        </p:nvSpPr>
        <p:spPr>
          <a:xfrm>
            <a:off x="4941888" y="585788"/>
            <a:ext cx="6667500" cy="5683249"/>
          </a:xfrm>
        </p:spPr>
        <p:txBody>
          <a:bodyPr wrap="square" anchor="ctr">
            <a:normAutofit/>
          </a:bodyPr>
          <a:lstStyle/>
          <a:p>
            <a:pPr marL="0" indent="0">
              <a:lnSpc>
                <a:spcPct val="90000"/>
              </a:lnSpc>
              <a:buNone/>
            </a:pPr>
            <a:r>
              <a:rPr lang="en-US" sz="2000" b="1"/>
              <a:t>Common customer stakeholders </a:t>
            </a:r>
          </a:p>
          <a:p>
            <a:pPr marL="0" indent="0">
              <a:lnSpc>
                <a:spcPct val="90000"/>
              </a:lnSpc>
              <a:buNone/>
            </a:pPr>
            <a:r>
              <a:rPr lang="en-US" sz="2000"/>
              <a:t>We will engage the following stakeholders at specific stages of the POC:</a:t>
            </a:r>
          </a:p>
          <a:p>
            <a:pPr>
              <a:lnSpc>
                <a:spcPct val="90000"/>
              </a:lnSpc>
            </a:pPr>
            <a:r>
              <a:rPr lang="en-US" sz="2000"/>
              <a:t>Identity team: Microsoft Entra ID Global Administrator</a:t>
            </a:r>
          </a:p>
          <a:p>
            <a:pPr>
              <a:lnSpc>
                <a:spcPct val="90000"/>
              </a:lnSpc>
            </a:pPr>
            <a:r>
              <a:rPr lang="en-US" sz="2000"/>
              <a:t>Azure logic app contributor (or similar)</a:t>
            </a:r>
          </a:p>
          <a:p>
            <a:pPr>
              <a:lnSpc>
                <a:spcPct val="90000"/>
              </a:lnSpc>
            </a:pPr>
            <a:r>
              <a:rPr lang="en-US" sz="2000"/>
              <a:t>HR Representative		</a:t>
            </a:r>
          </a:p>
          <a:p>
            <a:pPr>
              <a:lnSpc>
                <a:spcPct val="90000"/>
              </a:lnSpc>
            </a:pPr>
            <a:r>
              <a:rPr lang="en-US" sz="2000"/>
              <a:t>Security Admin</a:t>
            </a:r>
          </a:p>
          <a:p>
            <a:pPr>
              <a:lnSpc>
                <a:spcPct val="90000"/>
              </a:lnSpc>
            </a:pPr>
            <a:r>
              <a:rPr lang="en-US" sz="2000"/>
              <a:t>Compliance Manager</a:t>
            </a:r>
          </a:p>
          <a:p>
            <a:pPr>
              <a:lnSpc>
                <a:spcPct val="90000"/>
              </a:lnSpc>
            </a:pPr>
            <a:r>
              <a:rPr lang="en-US" sz="2000"/>
              <a:t>Development Teams (Graph API, Custom workflows)</a:t>
            </a:r>
          </a:p>
          <a:p>
            <a:pPr marL="0" indent="0">
              <a:lnSpc>
                <a:spcPct val="90000"/>
              </a:lnSpc>
              <a:buNone/>
            </a:pPr>
            <a:r>
              <a:rPr lang="en-US" sz="2000" b="1"/>
              <a:t>Microsoft stakeholder</a:t>
            </a:r>
            <a:endParaRPr lang="en-US" sz="2000"/>
          </a:p>
          <a:p>
            <a:pPr>
              <a:lnSpc>
                <a:spcPct val="90000"/>
              </a:lnSpc>
            </a:pPr>
            <a:r>
              <a:rPr lang="en-US" sz="2000"/>
              <a:t>PoC driver: Microsoft engineer who will guide you during the PoC process</a:t>
            </a:r>
          </a:p>
        </p:txBody>
      </p:sp>
    </p:spTree>
    <p:extLst>
      <p:ext uri="{BB962C8B-B14F-4D97-AF65-F5344CB8AC3E}">
        <p14:creationId xmlns:p14="http://schemas.microsoft.com/office/powerpoint/2010/main" val="335028818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24454-C185-DA8C-8971-8FE369450AE5}"/>
              </a:ext>
            </a:extLst>
          </p:cNvPr>
          <p:cNvSpPr>
            <a:spLocks noGrp="1"/>
          </p:cNvSpPr>
          <p:nvPr>
            <p:ph type="title"/>
          </p:nvPr>
        </p:nvSpPr>
        <p:spPr>
          <a:xfrm>
            <a:off x="1011936" y="285503"/>
            <a:ext cx="10168128" cy="1179576"/>
          </a:xfrm>
        </p:spPr>
        <p:txBody>
          <a:bodyPr vert="horz" lIns="91440" tIns="45720" rIns="91440" bIns="45720" rtlCol="0" anchor="ctr">
            <a:normAutofit/>
          </a:bodyPr>
          <a:lstStyle/>
          <a:p>
            <a:r>
              <a:rPr lang="en-US" sz="4000" dirty="0"/>
              <a:t>Configure provisioning with SCIM endpoint</a:t>
            </a:r>
          </a:p>
        </p:txBody>
      </p:sp>
      <p:sp>
        <p:nvSpPr>
          <p:cNvPr id="3" name="Content Placeholder 2">
            <a:extLst>
              <a:ext uri="{FF2B5EF4-FFF2-40B4-BE49-F238E27FC236}">
                <a16:creationId xmlns:a16="http://schemas.microsoft.com/office/drawing/2014/main" id="{0E678165-39CD-8E7A-5A9C-D9BED6C0FBE5}"/>
              </a:ext>
            </a:extLst>
          </p:cNvPr>
          <p:cNvSpPr>
            <a:spLocks noGrp="1"/>
          </p:cNvSpPr>
          <p:nvPr>
            <p:ph sz="quarter" idx="12"/>
          </p:nvPr>
        </p:nvSpPr>
        <p:spPr>
          <a:xfrm>
            <a:off x="7411453" y="2478024"/>
            <a:ext cx="3872243" cy="3694176"/>
          </a:xfrm>
        </p:spPr>
        <p:txBody>
          <a:bodyPr vert="horz" lIns="91440" tIns="45720" rIns="91440" bIns="45720" rtlCol="0" anchor="ctr">
            <a:normAutofit/>
          </a:bodyPr>
          <a:lstStyle/>
          <a:p>
            <a:r>
              <a:rPr lang="en-US" sz="1800"/>
              <a:t>SCIM 2.0 is a standardized definition of two endpoints /Users and /Groups</a:t>
            </a:r>
          </a:p>
        </p:txBody>
      </p:sp>
      <p:grpSp>
        <p:nvGrpSpPr>
          <p:cNvPr id="6" name="Group 5">
            <a:extLst>
              <a:ext uri="{FF2B5EF4-FFF2-40B4-BE49-F238E27FC236}">
                <a16:creationId xmlns:a16="http://schemas.microsoft.com/office/drawing/2014/main" id="{A3C22B87-B1E0-BA0E-25D9-1728CB52314F}"/>
              </a:ext>
            </a:extLst>
          </p:cNvPr>
          <p:cNvGrpSpPr/>
          <p:nvPr/>
        </p:nvGrpSpPr>
        <p:grpSpPr>
          <a:xfrm>
            <a:off x="908304" y="2478024"/>
            <a:ext cx="6009855" cy="3694176"/>
            <a:chOff x="908304" y="2478024"/>
            <a:chExt cx="6009855" cy="3694176"/>
          </a:xfrm>
        </p:grpSpPr>
        <p:pic>
          <p:nvPicPr>
            <p:cNvPr id="1026" name="Picture 2" descr="Provisioning from Azure AD to an app with SCIM">
              <a:extLst>
                <a:ext uri="{FF2B5EF4-FFF2-40B4-BE49-F238E27FC236}">
                  <a16:creationId xmlns:a16="http://schemas.microsoft.com/office/drawing/2014/main" id="{33F0CB9D-3AD5-6513-D8D6-BF99DA4237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36" r="1" b="1"/>
            <a:stretch/>
          </p:blipFill>
          <p:spPr bwMode="auto">
            <a:xfrm>
              <a:off x="908304" y="2478024"/>
              <a:ext cx="6009855" cy="36941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F44E5C1-3C5A-0714-85F8-41023079C3A9}"/>
                </a:ext>
              </a:extLst>
            </p:cNvPr>
            <p:cNvPicPr>
              <a:picLocks noChangeAspect="1"/>
            </p:cNvPicPr>
            <p:nvPr/>
          </p:nvPicPr>
          <p:blipFill>
            <a:blip r:embed="rId3"/>
            <a:stretch>
              <a:fillRect/>
            </a:stretch>
          </p:blipFill>
          <p:spPr>
            <a:xfrm>
              <a:off x="1428211" y="3685386"/>
              <a:ext cx="966928" cy="1035995"/>
            </a:xfrm>
            <a:prstGeom prst="rect">
              <a:avLst/>
            </a:prstGeom>
          </p:spPr>
        </p:pic>
      </p:grpSp>
    </p:spTree>
    <p:extLst>
      <p:ext uri="{BB962C8B-B14F-4D97-AF65-F5344CB8AC3E}">
        <p14:creationId xmlns:p14="http://schemas.microsoft.com/office/powerpoint/2010/main" val="189076984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D108-D604-D5A8-AF40-D464DA874C14}"/>
              </a:ext>
            </a:extLst>
          </p:cNvPr>
          <p:cNvSpPr>
            <a:spLocks noGrp="1"/>
          </p:cNvSpPr>
          <p:nvPr>
            <p:ph type="title"/>
          </p:nvPr>
        </p:nvSpPr>
        <p:spPr>
          <a:xfrm>
            <a:off x="588263" y="3150414"/>
            <a:ext cx="3182027" cy="553998"/>
          </a:xfrm>
        </p:spPr>
        <p:txBody>
          <a:bodyPr/>
          <a:lstStyle/>
          <a:p>
            <a:r>
              <a:rPr lang="en-US"/>
              <a:t>High level steps</a:t>
            </a:r>
          </a:p>
        </p:txBody>
      </p:sp>
      <p:sp>
        <p:nvSpPr>
          <p:cNvPr id="3" name="Text Placeholder 2">
            <a:extLst>
              <a:ext uri="{FF2B5EF4-FFF2-40B4-BE49-F238E27FC236}">
                <a16:creationId xmlns:a16="http://schemas.microsoft.com/office/drawing/2014/main" id="{A89548A8-536D-F06C-7505-892F876DF7CA}"/>
              </a:ext>
            </a:extLst>
          </p:cNvPr>
          <p:cNvSpPr>
            <a:spLocks noGrp="1"/>
          </p:cNvSpPr>
          <p:nvPr>
            <p:ph type="body" sz="quarter" idx="11"/>
          </p:nvPr>
        </p:nvSpPr>
        <p:spPr>
          <a:xfrm>
            <a:off x="4941888" y="1296063"/>
            <a:ext cx="6667500" cy="4262705"/>
          </a:xfrm>
        </p:spPr>
        <p:txBody>
          <a:bodyPr/>
          <a:lstStyle/>
          <a:p>
            <a:pPr marL="514350" indent="-514350">
              <a:buFont typeface="+mj-lt"/>
              <a:buAutoNum type="arabicPeriod"/>
            </a:pPr>
            <a:r>
              <a:rPr lang="en-US"/>
              <a:t>Design your user and group schema</a:t>
            </a:r>
          </a:p>
          <a:p>
            <a:pPr marL="514350" indent="-514350">
              <a:buFont typeface="+mj-lt"/>
              <a:buAutoNum type="arabicPeriod"/>
            </a:pPr>
            <a:r>
              <a:rPr lang="en-US"/>
              <a:t>Understand the Microsoft Entra ID SCIM implementation</a:t>
            </a:r>
          </a:p>
          <a:p>
            <a:pPr marL="514350" indent="-514350">
              <a:buFont typeface="+mj-lt"/>
              <a:buAutoNum type="arabicPeriod"/>
            </a:pPr>
            <a:r>
              <a:rPr lang="en-US"/>
              <a:t>Build a SCIM endpoint</a:t>
            </a:r>
          </a:p>
          <a:p>
            <a:pPr marL="514350" indent="-514350">
              <a:buFont typeface="+mj-lt"/>
              <a:buAutoNum type="arabicPeriod"/>
            </a:pPr>
            <a:r>
              <a:rPr lang="en-US"/>
              <a:t>Integrate your SCIM endpoint</a:t>
            </a:r>
          </a:p>
          <a:p>
            <a:pPr marL="514350" indent="-514350">
              <a:buFont typeface="+mj-lt"/>
              <a:buAutoNum type="arabicPeriod"/>
            </a:pPr>
            <a:r>
              <a:rPr lang="en-US"/>
              <a:t>Publish your application to the Microsoft Entra ID application gallery</a:t>
            </a:r>
          </a:p>
          <a:p>
            <a:endParaRPr lang="en-US"/>
          </a:p>
        </p:txBody>
      </p:sp>
      <p:sp>
        <p:nvSpPr>
          <p:cNvPr id="4" name="TextBox 3">
            <a:extLst>
              <a:ext uri="{FF2B5EF4-FFF2-40B4-BE49-F238E27FC236}">
                <a16:creationId xmlns:a16="http://schemas.microsoft.com/office/drawing/2014/main" id="{B3B4DE4F-5FE5-8123-E7F1-FC8DB313ABBE}"/>
              </a:ext>
            </a:extLst>
          </p:cNvPr>
          <p:cNvSpPr txBox="1"/>
          <p:nvPr/>
        </p:nvSpPr>
        <p:spPr>
          <a:xfrm>
            <a:off x="6163518" y="6298119"/>
            <a:ext cx="7506219" cy="276999"/>
          </a:xfrm>
          <a:prstGeom prst="rect">
            <a:avLst/>
          </a:prstGeom>
          <a:noFill/>
        </p:spPr>
        <p:txBody>
          <a:bodyPr wrap="square" lIns="0" tIns="0" rIns="0" bIns="0" rtlCol="0">
            <a:spAutoFit/>
          </a:bodyPr>
          <a:lstStyle/>
          <a:p>
            <a:pPr algn="l"/>
            <a:r>
              <a:rPr lang="en-US" sz="1800"/>
              <a:t>Reference: </a:t>
            </a:r>
            <a:r>
              <a:rPr lang="en-US" sz="1800">
                <a:hlinkClick r:id="rId2"/>
              </a:rPr>
              <a:t>Microsoft Entra ID - SCIM provisioning Tutorial</a:t>
            </a:r>
            <a:endParaRPr lang="en-US" sz="1800"/>
          </a:p>
        </p:txBody>
      </p:sp>
    </p:spTree>
    <p:extLst>
      <p:ext uri="{BB962C8B-B14F-4D97-AF65-F5344CB8AC3E}">
        <p14:creationId xmlns:p14="http://schemas.microsoft.com/office/powerpoint/2010/main" val="179922651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SaaS sample app provisioning</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2243198"/>
          <a:ext cx="10015226" cy="280416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Service Now</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Configure ServiceNow for automatic user provisioning</a:t>
                      </a:r>
                      <a:endParaRPr lang="en-US" sz="1600"/>
                    </a:p>
                  </a:txBody>
                  <a:tcPr/>
                </a:tc>
                <a:extLst>
                  <a:ext uri="{0D108BD9-81ED-4DB2-BD59-A6C34878D82A}">
                    <a16:rowId xmlns:a16="http://schemas.microsoft.com/office/drawing/2014/main" val="2668198742"/>
                  </a:ext>
                </a:extLst>
              </a:tr>
              <a:tr h="370840">
                <a:tc>
                  <a:txBody>
                    <a:bodyPr/>
                    <a:lstStyle/>
                    <a:p>
                      <a:r>
                        <a:rPr lang="en-US" sz="1600" noProof="0"/>
                        <a:t>Salesforce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Configure Salesforce for automatic user provisioning</a:t>
                      </a:r>
                      <a:endParaRPr lang="en-US" sz="1600"/>
                    </a:p>
                  </a:txBody>
                  <a:tcPr/>
                </a:tc>
                <a:extLst>
                  <a:ext uri="{0D108BD9-81ED-4DB2-BD59-A6C34878D82A}">
                    <a16:rowId xmlns:a16="http://schemas.microsoft.com/office/drawing/2014/main" val="3907080854"/>
                  </a:ext>
                </a:extLst>
              </a:tr>
              <a:tr h="370840">
                <a:tc>
                  <a:txBody>
                    <a:bodyPr/>
                    <a:lstStyle/>
                    <a:p>
                      <a:r>
                        <a:rPr lang="en-US" sz="1600" noProof="0"/>
                        <a:t>Box</a:t>
                      </a:r>
                    </a:p>
                  </a:txBody>
                  <a:tcPr/>
                </a:tc>
                <a:tc>
                  <a:txBody>
                    <a:bodyPr/>
                    <a:lstStyle/>
                    <a:p>
                      <a:r>
                        <a:rPr lang="en-US" sz="1600">
                          <a:hlinkClick r:id="rId4"/>
                        </a:rPr>
                        <a:t>Configure Box for automatic user provisioning</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Cisco Webex</a:t>
                      </a:r>
                      <a:endParaRPr lang="en-US" sz="1600" noProof="0"/>
                    </a:p>
                  </a:txBody>
                  <a:tcPr/>
                </a:tc>
                <a:tc>
                  <a:txBody>
                    <a:bodyPr/>
                    <a:lstStyle/>
                    <a:p>
                      <a:r>
                        <a:rPr lang="en-US" sz="1600">
                          <a:hlinkClick r:id="rId5"/>
                        </a:rPr>
                        <a:t>Configure Cisco Webex for automatic user provisioning</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Workplace by Facebook</a:t>
                      </a:r>
                    </a:p>
                  </a:txBody>
                  <a:tcPr/>
                </a:tc>
                <a:tc>
                  <a:txBody>
                    <a:bodyPr/>
                    <a:lstStyle/>
                    <a:p>
                      <a:r>
                        <a:rPr lang="en-US" sz="1600">
                          <a:hlinkClick r:id="rId6"/>
                        </a:rPr>
                        <a:t>Configure Workplace by Facebook for automatic user provisioning</a:t>
                      </a:r>
                      <a:endParaRPr lang="en-US" sz="1600" noProof="0"/>
                    </a:p>
                  </a:txBody>
                  <a:tcPr/>
                </a:tc>
                <a:extLst>
                  <a:ext uri="{0D108BD9-81ED-4DB2-BD59-A6C34878D82A}">
                    <a16:rowId xmlns:a16="http://schemas.microsoft.com/office/drawing/2014/main" val="1715172316"/>
                  </a:ext>
                </a:extLst>
              </a:tr>
              <a:tr h="370840">
                <a:tc>
                  <a:txBody>
                    <a:bodyPr/>
                    <a:lstStyle/>
                    <a:p>
                      <a:r>
                        <a:rPr lang="en-US" sz="1600" noProof="0"/>
                        <a:t>Zoom </a:t>
                      </a:r>
                    </a:p>
                  </a:txBody>
                  <a:tcPr/>
                </a:tc>
                <a:tc>
                  <a:txBody>
                    <a:bodyPr/>
                    <a:lstStyle/>
                    <a:p>
                      <a:r>
                        <a:rPr lang="en-US" sz="1600">
                          <a:hlinkClick r:id="rId7"/>
                        </a:rPr>
                        <a:t>Configure Zoom for automatic user provisioning</a:t>
                      </a:r>
                      <a:endParaRPr lang="en-US" sz="1600" noProof="0"/>
                    </a:p>
                  </a:txBody>
                  <a:tcPr/>
                </a:tc>
                <a:extLst>
                  <a:ext uri="{0D108BD9-81ED-4DB2-BD59-A6C34878D82A}">
                    <a16:rowId xmlns:a16="http://schemas.microsoft.com/office/drawing/2014/main" val="240139656"/>
                  </a:ext>
                </a:extLst>
              </a:tr>
            </a:tbl>
          </a:graphicData>
        </a:graphic>
      </p:graphicFrame>
      <p:sp>
        <p:nvSpPr>
          <p:cNvPr id="2" name="Title 4">
            <a:extLst>
              <a:ext uri="{FF2B5EF4-FFF2-40B4-BE49-F238E27FC236}">
                <a16:creationId xmlns:a16="http://schemas.microsoft.com/office/drawing/2014/main" id="{36DC0F42-D92D-E2F4-72DE-81D70A4E1F24}"/>
              </a:ext>
            </a:extLst>
          </p:cNvPr>
          <p:cNvSpPr txBox="1">
            <a:spLocks/>
          </p:cNvSpPr>
          <p:nvPr/>
        </p:nvSpPr>
        <p:spPr>
          <a:xfrm>
            <a:off x="838200" y="1460787"/>
            <a:ext cx="8001000" cy="4598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t>Select up to 4 apps </a:t>
            </a:r>
          </a:p>
        </p:txBody>
      </p:sp>
    </p:spTree>
    <p:extLst>
      <p:ext uri="{BB962C8B-B14F-4D97-AF65-F5344CB8AC3E}">
        <p14:creationId xmlns:p14="http://schemas.microsoft.com/office/powerpoint/2010/main" val="279726081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C3023-C0D5-07D8-DD7D-3DC7E862B7F9}"/>
              </a:ext>
            </a:extLst>
          </p:cNvPr>
          <p:cNvSpPr>
            <a:spLocks noGrp="1"/>
          </p:cNvSpPr>
          <p:nvPr>
            <p:ph type="title"/>
          </p:nvPr>
        </p:nvSpPr>
        <p:spPr>
          <a:xfrm>
            <a:off x="406638" y="176572"/>
            <a:ext cx="10515600" cy="1325563"/>
          </a:xfrm>
        </p:spPr>
        <p:txBody>
          <a:bodyPr>
            <a:normAutofit/>
          </a:bodyPr>
          <a:lstStyle/>
          <a:p>
            <a:r>
              <a:rPr lang="en-US" sz="4000"/>
              <a:t>Optional: Provisioning to on-premises applications</a:t>
            </a:r>
          </a:p>
        </p:txBody>
      </p:sp>
      <p:sp>
        <p:nvSpPr>
          <p:cNvPr id="3" name="Text Placeholder 2">
            <a:extLst>
              <a:ext uri="{FF2B5EF4-FFF2-40B4-BE49-F238E27FC236}">
                <a16:creationId xmlns:a16="http://schemas.microsoft.com/office/drawing/2014/main" id="{D95DF50B-44E8-725E-1AB2-92769C946307}"/>
              </a:ext>
            </a:extLst>
          </p:cNvPr>
          <p:cNvSpPr txBox="1">
            <a:spLocks/>
          </p:cNvSpPr>
          <p:nvPr/>
        </p:nvSpPr>
        <p:spPr>
          <a:xfrm>
            <a:off x="592670" y="1612673"/>
            <a:ext cx="5261489" cy="107721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400" spc="-50">
                <a:latin typeface="+mj-lt"/>
              </a:rPr>
              <a:t>Users and schema defined in the cloud</a:t>
            </a:r>
          </a:p>
          <a:p>
            <a:pPr marL="173038" indent="-173038">
              <a:spcBef>
                <a:spcPts val="1200"/>
              </a:spcBef>
              <a:buFont typeface="Arial" panose="020B0604020202020204" pitchFamily="34" charset="0"/>
              <a:buChar char="•"/>
            </a:pPr>
            <a:r>
              <a:rPr lang="en-US" sz="1800"/>
              <a:t>Supports provisioning from custom schema extensions to app-specific properties. </a:t>
            </a:r>
          </a:p>
        </p:txBody>
      </p:sp>
      <p:sp>
        <p:nvSpPr>
          <p:cNvPr id="4" name="Text Placeholder 2">
            <a:extLst>
              <a:ext uri="{FF2B5EF4-FFF2-40B4-BE49-F238E27FC236}">
                <a16:creationId xmlns:a16="http://schemas.microsoft.com/office/drawing/2014/main" id="{7DAE4EC4-DE3D-DFA5-7A6A-42AC20EDC5E1}"/>
              </a:ext>
            </a:extLst>
          </p:cNvPr>
          <p:cNvSpPr txBox="1">
            <a:spLocks/>
          </p:cNvSpPr>
          <p:nvPr/>
        </p:nvSpPr>
        <p:spPr>
          <a:xfrm>
            <a:off x="588262" y="3255818"/>
            <a:ext cx="5265897" cy="258532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400" spc="-50">
                <a:latin typeface="+mj-lt"/>
              </a:rPr>
              <a:t>Translation to the provisioning</a:t>
            </a:r>
            <a:br>
              <a:rPr lang="en-US" sz="2400" spc="-50">
                <a:latin typeface="+mj-lt"/>
              </a:rPr>
            </a:br>
            <a:r>
              <a:rPr lang="en-US" sz="2400" spc="-50">
                <a:latin typeface="+mj-lt"/>
              </a:rPr>
              <a:t>protocols expected by apps</a:t>
            </a:r>
          </a:p>
          <a:p>
            <a:pPr marL="173038" indent="-173038">
              <a:spcBef>
                <a:spcPts val="1200"/>
              </a:spcBef>
              <a:buFont typeface="Arial" panose="020B0604020202020204" pitchFamily="34" charset="0"/>
              <a:buChar char="•"/>
            </a:pPr>
            <a:r>
              <a:rPr lang="en-US" sz="1800"/>
              <a:t>Microsoft-delivered connectors: LDAP, SQL, etc.</a:t>
            </a:r>
          </a:p>
          <a:p>
            <a:pPr marL="173038" indent="-173038">
              <a:spcBef>
                <a:spcPts val="1200"/>
              </a:spcBef>
              <a:buFont typeface="Arial" panose="020B0604020202020204" pitchFamily="34" charset="0"/>
              <a:buChar char="•"/>
            </a:pPr>
            <a:r>
              <a:rPr lang="en-US" sz="1800"/>
              <a:t>Ecosystem of third-party connectors for other apps requiring custom API integrations</a:t>
            </a:r>
          </a:p>
          <a:p>
            <a:pPr marL="173038" indent="-173038">
              <a:spcBef>
                <a:spcPts val="1200"/>
              </a:spcBef>
              <a:buFont typeface="Arial" panose="020B0604020202020204" pitchFamily="34" charset="0"/>
              <a:buChar char="•"/>
            </a:pPr>
            <a:r>
              <a:rPr lang="en-US" sz="1800"/>
              <a:t>Customers can re-use their existing MIM configuration</a:t>
            </a:r>
          </a:p>
        </p:txBody>
      </p:sp>
      <p:cxnSp>
        <p:nvCxnSpPr>
          <p:cNvPr id="7" name="Straight Arrow Connector 6">
            <a:extLst>
              <a:ext uri="{FF2B5EF4-FFF2-40B4-BE49-F238E27FC236}">
                <a16:creationId xmlns:a16="http://schemas.microsoft.com/office/drawing/2014/main" id="{2E1FD64D-2F55-41A8-E826-0A49AB58C46B}"/>
              </a:ext>
            </a:extLst>
          </p:cNvPr>
          <p:cNvCxnSpPr>
            <a:cxnSpLocks/>
            <a:stCxn id="10" idx="2"/>
            <a:endCxn id="58" idx="0"/>
          </p:cNvCxnSpPr>
          <p:nvPr/>
        </p:nvCxnSpPr>
        <p:spPr>
          <a:xfrm>
            <a:off x="7597622" y="2437997"/>
            <a:ext cx="17787" cy="3426668"/>
          </a:xfrm>
          <a:prstGeom prst="straightConnector1">
            <a:avLst/>
          </a:prstGeom>
          <a:ln w="15875">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9A23B3-86C9-C8A5-F5FE-A0190E9CABB5}"/>
              </a:ext>
            </a:extLst>
          </p:cNvPr>
          <p:cNvSpPr txBox="1"/>
          <p:nvPr/>
        </p:nvSpPr>
        <p:spPr>
          <a:xfrm>
            <a:off x="6096000" y="2777711"/>
            <a:ext cx="3003246" cy="246221"/>
          </a:xfrm>
          <a:prstGeom prst="rect">
            <a:avLst/>
          </a:prstGeom>
          <a:solidFill>
            <a:schemeClr val="bg1"/>
          </a:solidFill>
        </p:spPr>
        <p:txBody>
          <a:bodyPr wrap="square" lIns="0" tIns="0" rIns="0" bIns="0" rtlCol="0" anchor="ctr">
            <a:no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Semilight" panose="020B0402040204020203" pitchFamily="34" charset="0"/>
              </a:rPr>
              <a:t>Single sign-on and provisioning</a:t>
            </a:r>
          </a:p>
        </p:txBody>
      </p:sp>
      <p:grpSp>
        <p:nvGrpSpPr>
          <p:cNvPr id="9" name="Group 8">
            <a:extLst>
              <a:ext uri="{FF2B5EF4-FFF2-40B4-BE49-F238E27FC236}">
                <a16:creationId xmlns:a16="http://schemas.microsoft.com/office/drawing/2014/main" id="{C40FFE95-4718-7834-BB7B-10B431CA5882}"/>
              </a:ext>
            </a:extLst>
          </p:cNvPr>
          <p:cNvGrpSpPr>
            <a:grpSpLocks noChangeAspect="1"/>
          </p:cNvGrpSpPr>
          <p:nvPr/>
        </p:nvGrpSpPr>
        <p:grpSpPr>
          <a:xfrm>
            <a:off x="6760718" y="5257800"/>
            <a:ext cx="1272931" cy="1143000"/>
            <a:chOff x="6197795" y="5009164"/>
            <a:chExt cx="1209942" cy="1086440"/>
          </a:xfrm>
        </p:grpSpPr>
        <p:grpSp>
          <p:nvGrpSpPr>
            <p:cNvPr id="57" name="Group 56">
              <a:extLst>
                <a:ext uri="{FF2B5EF4-FFF2-40B4-BE49-F238E27FC236}">
                  <a16:creationId xmlns:a16="http://schemas.microsoft.com/office/drawing/2014/main" id="{2A289EC8-854A-10B8-F6DD-923730333318}"/>
                </a:ext>
              </a:extLst>
            </p:cNvPr>
            <p:cNvGrpSpPr/>
            <p:nvPr/>
          </p:nvGrpSpPr>
          <p:grpSpPr>
            <a:xfrm>
              <a:off x="6197795" y="5009164"/>
              <a:ext cx="616635" cy="1026202"/>
              <a:chOff x="6197795" y="5009164"/>
              <a:chExt cx="616635" cy="1026202"/>
            </a:xfrm>
          </p:grpSpPr>
          <p:grpSp>
            <p:nvGrpSpPr>
              <p:cNvPr id="59" name="Picture 88">
                <a:extLst>
                  <a:ext uri="{FF2B5EF4-FFF2-40B4-BE49-F238E27FC236}">
                    <a16:creationId xmlns:a16="http://schemas.microsoft.com/office/drawing/2014/main" id="{A8B92818-8F1A-9903-B3DC-4A91562EAB56}"/>
                  </a:ext>
                </a:extLst>
              </p:cNvPr>
              <p:cNvGrpSpPr/>
              <p:nvPr/>
            </p:nvGrpSpPr>
            <p:grpSpPr>
              <a:xfrm>
                <a:off x="6197795" y="5009164"/>
                <a:ext cx="616635" cy="1026202"/>
                <a:chOff x="6197795" y="5009164"/>
                <a:chExt cx="616635" cy="1026202"/>
              </a:xfrm>
            </p:grpSpPr>
            <p:sp>
              <p:nvSpPr>
                <p:cNvPr id="67" name="Freeform: Shape 66">
                  <a:extLst>
                    <a:ext uri="{FF2B5EF4-FFF2-40B4-BE49-F238E27FC236}">
                      <a16:creationId xmlns:a16="http://schemas.microsoft.com/office/drawing/2014/main" id="{FAA30A9D-5B10-7BF1-CFAA-FA35B9083AF0}"/>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18BCD97-C378-ACB5-30E5-B8B37D65E06A}"/>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D9BA4ABF-C2E5-2721-55C6-A5D4AD4EB856}"/>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B5ABC1A-8349-1ABB-60F3-ED530FC7AF79}"/>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endParaRPr lang="en-US"/>
                </a:p>
              </p:txBody>
            </p:sp>
          </p:grpSp>
          <p:sp>
            <p:nvSpPr>
              <p:cNvPr id="60" name="Rectangle 59">
                <a:extLst>
                  <a:ext uri="{FF2B5EF4-FFF2-40B4-BE49-F238E27FC236}">
                    <a16:creationId xmlns:a16="http://schemas.microsoft.com/office/drawing/2014/main" id="{9A74B7B9-9E7C-4361-8D90-B30BD4B107FC}"/>
                  </a:ext>
                </a:extLst>
              </p:cNvPr>
              <p:cNvSpPr/>
              <p:nvPr/>
            </p:nvSpPr>
            <p:spPr bwMode="auto">
              <a:xfrm>
                <a:off x="6356702" y="5457613"/>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669762FB-62A1-C938-6798-FE8C606AE787}"/>
                  </a:ext>
                </a:extLst>
              </p:cNvPr>
              <p:cNvSpPr/>
              <p:nvPr/>
            </p:nvSpPr>
            <p:spPr bwMode="auto">
              <a:xfrm>
                <a:off x="6356702" y="5521315"/>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5284FB0C-D239-2F6B-B97D-5BD0BF815BAB}"/>
                  </a:ext>
                </a:extLst>
              </p:cNvPr>
              <p:cNvSpPr/>
              <p:nvPr/>
            </p:nvSpPr>
            <p:spPr bwMode="auto">
              <a:xfrm>
                <a:off x="6356702" y="5585016"/>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9FA3F174-14A7-7DC0-1462-1ABDB8EA4972}"/>
                  </a:ext>
                </a:extLst>
              </p:cNvPr>
              <p:cNvSpPr/>
              <p:nvPr/>
            </p:nvSpPr>
            <p:spPr bwMode="auto">
              <a:xfrm>
                <a:off x="6356702" y="56487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8BE77F39-67CA-0A7E-97DA-F74C4379E369}"/>
                  </a:ext>
                </a:extLst>
              </p:cNvPr>
              <p:cNvSpPr/>
              <p:nvPr/>
            </p:nvSpPr>
            <p:spPr bwMode="auto">
              <a:xfrm>
                <a:off x="6356702" y="57124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5F5212E8-15C7-6267-EA74-98B388405D02}"/>
                  </a:ext>
                </a:extLst>
              </p:cNvPr>
              <p:cNvSpPr/>
              <p:nvPr/>
            </p:nvSpPr>
            <p:spPr bwMode="auto">
              <a:xfrm>
                <a:off x="6356703" y="5776119"/>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D143BB37-CE9B-9D13-6E97-ED3B8D872B18}"/>
                  </a:ext>
                </a:extLst>
              </p:cNvPr>
              <p:cNvSpPr/>
              <p:nvPr/>
            </p:nvSpPr>
            <p:spPr bwMode="auto">
              <a:xfrm>
                <a:off x="6356704" y="5839822"/>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8" name="Picture 57">
              <a:extLst>
                <a:ext uri="{FF2B5EF4-FFF2-40B4-BE49-F238E27FC236}">
                  <a16:creationId xmlns:a16="http://schemas.microsoft.com/office/drawing/2014/main" id="{D4B3A8E6-DCA7-8BEA-48DF-BED0840178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12649" y="5585999"/>
              <a:ext cx="795088" cy="509605"/>
            </a:xfrm>
            <a:prstGeom prst="rect">
              <a:avLst/>
            </a:prstGeom>
          </p:spPr>
        </p:pic>
      </p:grpSp>
      <p:pic>
        <p:nvPicPr>
          <p:cNvPr id="10" name="Graphic 9">
            <a:extLst>
              <a:ext uri="{FF2B5EF4-FFF2-40B4-BE49-F238E27FC236}">
                <a16:creationId xmlns:a16="http://schemas.microsoft.com/office/drawing/2014/main" id="{41FD2081-607A-718E-18CA-1B0D281900B8}"/>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7066792" y="1376337"/>
            <a:ext cx="1061660" cy="1061660"/>
          </a:xfrm>
          <a:prstGeom prst="rect">
            <a:avLst/>
          </a:prstGeom>
        </p:spPr>
      </p:pic>
      <p:sp>
        <p:nvSpPr>
          <p:cNvPr id="11" name="Rectangle: Rounded Corners 10">
            <a:extLst>
              <a:ext uri="{FF2B5EF4-FFF2-40B4-BE49-F238E27FC236}">
                <a16:creationId xmlns:a16="http://schemas.microsoft.com/office/drawing/2014/main" id="{1A5236AE-C930-47B6-FF8D-FA9A592ABD31}"/>
              </a:ext>
              <a:ext uri="{C183D7F6-B498-43B3-948B-1728B52AA6E4}">
                <adec:decorative xmlns:adec="http://schemas.microsoft.com/office/drawing/2017/decorative" val="1"/>
              </a:ext>
            </a:extLst>
          </p:cNvPr>
          <p:cNvSpPr/>
          <p:nvPr/>
        </p:nvSpPr>
        <p:spPr bwMode="auto">
          <a:xfrm>
            <a:off x="6454622" y="3263141"/>
            <a:ext cx="2286000" cy="1970761"/>
          </a:xfrm>
          <a:prstGeom prst="round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nvGrpSpPr>
          <p:cNvPr id="12" name="Group 11">
            <a:extLst>
              <a:ext uri="{FF2B5EF4-FFF2-40B4-BE49-F238E27FC236}">
                <a16:creationId xmlns:a16="http://schemas.microsoft.com/office/drawing/2014/main" id="{EF82E6FA-3B28-871C-D8C2-731EAA35FB38}"/>
              </a:ext>
            </a:extLst>
          </p:cNvPr>
          <p:cNvGrpSpPr>
            <a:grpSpLocks noChangeAspect="1"/>
          </p:cNvGrpSpPr>
          <p:nvPr/>
        </p:nvGrpSpPr>
        <p:grpSpPr>
          <a:xfrm>
            <a:off x="7397184" y="4100302"/>
            <a:ext cx="400877" cy="397923"/>
            <a:chOff x="1755460" y="5146971"/>
            <a:chExt cx="1436547" cy="1425965"/>
          </a:xfrm>
        </p:grpSpPr>
        <p:grpSp>
          <p:nvGrpSpPr>
            <p:cNvPr id="39" name="Group 38">
              <a:extLst>
                <a:ext uri="{FF2B5EF4-FFF2-40B4-BE49-F238E27FC236}">
                  <a16:creationId xmlns:a16="http://schemas.microsoft.com/office/drawing/2014/main" id="{7E68518A-29E1-B759-C608-FFDBBE7D0D89}"/>
                </a:ext>
              </a:extLst>
            </p:cNvPr>
            <p:cNvGrpSpPr/>
            <p:nvPr/>
          </p:nvGrpSpPr>
          <p:grpSpPr>
            <a:xfrm>
              <a:off x="1755460" y="5146971"/>
              <a:ext cx="1294116" cy="1294201"/>
              <a:chOff x="2603595" y="5146971"/>
              <a:chExt cx="1294116" cy="1294201"/>
            </a:xfrm>
          </p:grpSpPr>
          <p:sp>
            <p:nvSpPr>
              <p:cNvPr id="48" name="Rectangle 47">
                <a:extLst>
                  <a:ext uri="{FF2B5EF4-FFF2-40B4-BE49-F238E27FC236}">
                    <a16:creationId xmlns:a16="http://schemas.microsoft.com/office/drawing/2014/main" id="{E78CB8CE-FDAC-053A-0F3F-2BC9617DD408}"/>
                  </a:ext>
                </a:extLst>
              </p:cNvPr>
              <p:cNvSpPr/>
              <p:nvPr/>
            </p:nvSpPr>
            <p:spPr bwMode="auto">
              <a:xfrm>
                <a:off x="2603595"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EDF20B62-B5A8-0BDC-A297-020EA7EFD5F8}"/>
                  </a:ext>
                </a:extLst>
              </p:cNvPr>
              <p:cNvSpPr/>
              <p:nvPr/>
            </p:nvSpPr>
            <p:spPr bwMode="auto">
              <a:xfrm>
                <a:off x="30609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9F3D0243-79AD-47CD-1D20-28E5D49ADDBF}"/>
                  </a:ext>
                </a:extLst>
              </p:cNvPr>
              <p:cNvSpPr/>
              <p:nvPr/>
            </p:nvSpPr>
            <p:spPr bwMode="auto">
              <a:xfrm>
                <a:off x="35183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1" name="Rectangle 50">
                <a:extLst>
                  <a:ext uri="{FF2B5EF4-FFF2-40B4-BE49-F238E27FC236}">
                    <a16:creationId xmlns:a16="http://schemas.microsoft.com/office/drawing/2014/main" id="{0279C2EB-EF01-68A6-CC06-3F57B40AEC83}"/>
                  </a:ext>
                </a:extLst>
              </p:cNvPr>
              <p:cNvSpPr/>
              <p:nvPr/>
            </p:nvSpPr>
            <p:spPr bwMode="auto">
              <a:xfrm>
                <a:off x="2603595"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26DCE0E9-AC3B-1809-B831-F9DF33C4D42C}"/>
                  </a:ext>
                </a:extLst>
              </p:cNvPr>
              <p:cNvSpPr/>
              <p:nvPr/>
            </p:nvSpPr>
            <p:spPr bwMode="auto">
              <a:xfrm>
                <a:off x="30609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 name="Rectangle 52">
                <a:extLst>
                  <a:ext uri="{FF2B5EF4-FFF2-40B4-BE49-F238E27FC236}">
                    <a16:creationId xmlns:a16="http://schemas.microsoft.com/office/drawing/2014/main" id="{F8119E64-144D-3476-B91E-1DA351C7EDDE}"/>
                  </a:ext>
                </a:extLst>
              </p:cNvPr>
              <p:cNvSpPr/>
              <p:nvPr/>
            </p:nvSpPr>
            <p:spPr bwMode="auto">
              <a:xfrm>
                <a:off x="35183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4" name="Rectangle 53">
                <a:extLst>
                  <a:ext uri="{FF2B5EF4-FFF2-40B4-BE49-F238E27FC236}">
                    <a16:creationId xmlns:a16="http://schemas.microsoft.com/office/drawing/2014/main" id="{2828EE43-C900-556C-DF8C-2A38D7C0A5C9}"/>
                  </a:ext>
                </a:extLst>
              </p:cNvPr>
              <p:cNvSpPr/>
              <p:nvPr/>
            </p:nvSpPr>
            <p:spPr bwMode="auto">
              <a:xfrm>
                <a:off x="2603595"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E2D258A7-411C-764B-14C7-EA0EAADADCB4}"/>
                  </a:ext>
                </a:extLst>
              </p:cNvPr>
              <p:cNvSpPr/>
              <p:nvPr/>
            </p:nvSpPr>
            <p:spPr bwMode="auto">
              <a:xfrm>
                <a:off x="30609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 name="Rectangle 55">
                <a:extLst>
                  <a:ext uri="{FF2B5EF4-FFF2-40B4-BE49-F238E27FC236}">
                    <a16:creationId xmlns:a16="http://schemas.microsoft.com/office/drawing/2014/main" id="{9E1BF5E0-FD63-4950-310F-2E095BB71ACA}"/>
                  </a:ext>
                </a:extLst>
              </p:cNvPr>
              <p:cNvSpPr/>
              <p:nvPr/>
            </p:nvSpPr>
            <p:spPr bwMode="auto">
              <a:xfrm>
                <a:off x="35183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D02B628E-9477-51CC-16A3-F49C7F4BA8EF}"/>
                </a:ext>
              </a:extLst>
            </p:cNvPr>
            <p:cNvGrpSpPr/>
            <p:nvPr/>
          </p:nvGrpSpPr>
          <p:grpSpPr>
            <a:xfrm>
              <a:off x="2080081" y="5461009"/>
              <a:ext cx="1111926" cy="1111927"/>
              <a:chOff x="2186561" y="5567482"/>
              <a:chExt cx="898972" cy="898974"/>
            </a:xfrm>
          </p:grpSpPr>
          <p:sp>
            <p:nvSpPr>
              <p:cNvPr id="41" name="Rectangle: Rounded Corners 40">
                <a:extLst>
                  <a:ext uri="{FF2B5EF4-FFF2-40B4-BE49-F238E27FC236}">
                    <a16:creationId xmlns:a16="http://schemas.microsoft.com/office/drawing/2014/main" id="{561A7C84-E7D6-A207-F0AE-1A01D298D0C0}"/>
                  </a:ext>
                </a:extLst>
              </p:cNvPr>
              <p:cNvSpPr/>
              <p:nvPr/>
            </p:nvSpPr>
            <p:spPr bwMode="auto">
              <a:xfrm rot="2700000">
                <a:off x="2194580" y="5575492"/>
                <a:ext cx="882944" cy="882944"/>
              </a:xfrm>
              <a:prstGeom prst="roundRect">
                <a:avLst>
                  <a:gd name="adj" fmla="val 12391"/>
                </a:avLst>
              </a:prstGeom>
              <a:solidFill>
                <a:srgbClr val="B5D23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2" name="Group 41">
                <a:extLst>
                  <a:ext uri="{FF2B5EF4-FFF2-40B4-BE49-F238E27FC236}">
                    <a16:creationId xmlns:a16="http://schemas.microsoft.com/office/drawing/2014/main" id="{CAD3EF89-2337-7FB9-0BB1-0F9795B35664}"/>
                  </a:ext>
                </a:extLst>
              </p:cNvPr>
              <p:cNvGrpSpPr/>
              <p:nvPr/>
            </p:nvGrpSpPr>
            <p:grpSpPr>
              <a:xfrm>
                <a:off x="2186561" y="5876255"/>
                <a:ext cx="898972" cy="281418"/>
                <a:chOff x="3442849" y="5209407"/>
                <a:chExt cx="823114" cy="189432"/>
              </a:xfrm>
              <a:solidFill>
                <a:schemeClr val="bg1"/>
              </a:solidFill>
            </p:grpSpPr>
            <p:sp>
              <p:nvSpPr>
                <p:cNvPr id="46" name="Arrow: Right 45">
                  <a:extLst>
                    <a:ext uri="{FF2B5EF4-FFF2-40B4-BE49-F238E27FC236}">
                      <a16:creationId xmlns:a16="http://schemas.microsoft.com/office/drawing/2014/main" id="{BE1EFB5F-6C21-1190-1252-26045F07484E}"/>
                    </a:ext>
                  </a:extLst>
                </p:cNvPr>
                <p:cNvSpPr/>
                <p:nvPr/>
              </p:nvSpPr>
              <p:spPr bwMode="auto">
                <a:xfrm>
                  <a:off x="3442849" y="5209407"/>
                  <a:ext cx="334896" cy="189432"/>
                </a:xfrm>
                <a:prstGeom prst="rightArrow">
                  <a:avLst>
                    <a:gd name="adj1" fmla="val 33076"/>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7" name="Arrow: Right 46">
                  <a:extLst>
                    <a:ext uri="{FF2B5EF4-FFF2-40B4-BE49-F238E27FC236}">
                      <a16:creationId xmlns:a16="http://schemas.microsoft.com/office/drawing/2014/main" id="{9E894E9C-0702-44F6-BE2C-7C1570A9EA1B}"/>
                    </a:ext>
                  </a:extLst>
                </p:cNvPr>
                <p:cNvSpPr/>
                <p:nvPr/>
              </p:nvSpPr>
              <p:spPr bwMode="auto">
                <a:xfrm flipH="1">
                  <a:off x="3931067" y="5209407"/>
                  <a:ext cx="334896" cy="189432"/>
                </a:xfrm>
                <a:prstGeom prst="rightArrow">
                  <a:avLst>
                    <a:gd name="adj1" fmla="val 3082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E61FB093-E02F-A064-4801-4E19D7F81477}"/>
                  </a:ext>
                </a:extLst>
              </p:cNvPr>
              <p:cNvGrpSpPr/>
              <p:nvPr/>
            </p:nvGrpSpPr>
            <p:grpSpPr>
              <a:xfrm rot="16200000">
                <a:off x="2186566" y="5876259"/>
                <a:ext cx="898974" cy="281420"/>
                <a:chOff x="3642790" y="5361808"/>
                <a:chExt cx="823116" cy="189433"/>
              </a:xfrm>
              <a:solidFill>
                <a:schemeClr val="bg1"/>
              </a:solidFill>
            </p:grpSpPr>
            <p:sp>
              <p:nvSpPr>
                <p:cNvPr id="44" name="Arrow: Right 43">
                  <a:extLst>
                    <a:ext uri="{FF2B5EF4-FFF2-40B4-BE49-F238E27FC236}">
                      <a16:creationId xmlns:a16="http://schemas.microsoft.com/office/drawing/2014/main" id="{44E753EB-7353-2CB8-C4C9-2B33D50EB0D2}"/>
                    </a:ext>
                  </a:extLst>
                </p:cNvPr>
                <p:cNvSpPr/>
                <p:nvPr/>
              </p:nvSpPr>
              <p:spPr bwMode="auto">
                <a:xfrm rot="10800000" flipV="1">
                  <a:off x="3642790" y="5361808"/>
                  <a:ext cx="334896" cy="189432"/>
                </a:xfrm>
                <a:prstGeom prst="rightArrow">
                  <a:avLst>
                    <a:gd name="adj1" fmla="val 3082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 name="Arrow: Right 44">
                  <a:extLst>
                    <a:ext uri="{FF2B5EF4-FFF2-40B4-BE49-F238E27FC236}">
                      <a16:creationId xmlns:a16="http://schemas.microsoft.com/office/drawing/2014/main" id="{EECAAC1B-017D-6851-08BE-CEE38E5787A7}"/>
                    </a:ext>
                  </a:extLst>
                </p:cNvPr>
                <p:cNvSpPr/>
                <p:nvPr/>
              </p:nvSpPr>
              <p:spPr bwMode="auto">
                <a:xfrm rot="10800000" flipH="1" flipV="1">
                  <a:off x="4131010" y="5361809"/>
                  <a:ext cx="334896" cy="189432"/>
                </a:xfrm>
                <a:prstGeom prst="rightArrow">
                  <a:avLst>
                    <a:gd name="adj1" fmla="val 31948"/>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sp>
        <p:nvSpPr>
          <p:cNvPr id="13" name="Rectangle 12">
            <a:extLst>
              <a:ext uri="{FF2B5EF4-FFF2-40B4-BE49-F238E27FC236}">
                <a16:creationId xmlns:a16="http://schemas.microsoft.com/office/drawing/2014/main" id="{027374D9-3965-7FAE-4788-4DC9695B99A2}"/>
              </a:ext>
            </a:extLst>
          </p:cNvPr>
          <p:cNvSpPr/>
          <p:nvPr/>
        </p:nvSpPr>
        <p:spPr>
          <a:xfrm>
            <a:off x="6599208" y="3618143"/>
            <a:ext cx="1996828" cy="387798"/>
          </a:xfrm>
          <a:prstGeom prst="rect">
            <a:avLst/>
          </a:prstGeom>
          <a:no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Microsoft Entra ID</a:t>
            </a:r>
          </a:p>
          <a:p>
            <a:pPr algn="ctr">
              <a:lnSpc>
                <a:spcPct val="90000"/>
              </a:lnSpc>
            </a:pPr>
            <a:r>
              <a:rPr lang="en-US" sz="1400" spc="-50">
                <a:solidFill>
                  <a:srgbClr val="000000"/>
                </a:solidFill>
                <a:latin typeface="Segoe UI Semibold"/>
                <a:cs typeface="Segoe UI Semilight" panose="020B0402040204020203" pitchFamily="34" charset="0"/>
              </a:rPr>
              <a:t>provisioning agents</a:t>
            </a:r>
          </a:p>
        </p:txBody>
      </p:sp>
      <p:pic>
        <p:nvPicPr>
          <p:cNvPr id="14" name="Graphic 13">
            <a:extLst>
              <a:ext uri="{FF2B5EF4-FFF2-40B4-BE49-F238E27FC236}">
                <a16:creationId xmlns:a16="http://schemas.microsoft.com/office/drawing/2014/main" id="{8284799F-2CC6-A919-CA57-728234EDBD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3462" y="3747464"/>
            <a:ext cx="274320" cy="274320"/>
          </a:xfrm>
          <a:prstGeom prst="rect">
            <a:avLst/>
          </a:prstGeom>
        </p:spPr>
      </p:pic>
      <p:pic>
        <p:nvPicPr>
          <p:cNvPr id="15" name="Graphic 14">
            <a:extLst>
              <a:ext uri="{FF2B5EF4-FFF2-40B4-BE49-F238E27FC236}">
                <a16:creationId xmlns:a16="http://schemas.microsoft.com/office/drawing/2014/main" id="{BC6D85AE-90EC-C907-DEF2-505513A431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3462" y="4087197"/>
            <a:ext cx="274320" cy="274320"/>
          </a:xfrm>
          <a:prstGeom prst="rect">
            <a:avLst/>
          </a:prstGeom>
        </p:spPr>
      </p:pic>
      <p:pic>
        <p:nvPicPr>
          <p:cNvPr id="16" name="Graphic 15">
            <a:extLst>
              <a:ext uri="{FF2B5EF4-FFF2-40B4-BE49-F238E27FC236}">
                <a16:creationId xmlns:a16="http://schemas.microsoft.com/office/drawing/2014/main" id="{D77BECFC-4907-F96A-5900-B0E212D688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3462" y="4426929"/>
            <a:ext cx="274320" cy="274320"/>
          </a:xfrm>
          <a:prstGeom prst="rect">
            <a:avLst/>
          </a:prstGeom>
        </p:spPr>
      </p:pic>
      <p:grpSp>
        <p:nvGrpSpPr>
          <p:cNvPr id="17" name="Group 16">
            <a:extLst>
              <a:ext uri="{FF2B5EF4-FFF2-40B4-BE49-F238E27FC236}">
                <a16:creationId xmlns:a16="http://schemas.microsoft.com/office/drawing/2014/main" id="{335C6F29-6273-99E5-AC7F-56CB0135934B}"/>
              </a:ext>
            </a:extLst>
          </p:cNvPr>
          <p:cNvGrpSpPr/>
          <p:nvPr/>
        </p:nvGrpSpPr>
        <p:grpSpPr>
          <a:xfrm>
            <a:off x="9028609" y="5200253"/>
            <a:ext cx="2743200" cy="1200547"/>
            <a:chOff x="8423547" y="5280289"/>
            <a:chExt cx="2743200" cy="1200547"/>
          </a:xfrm>
        </p:grpSpPr>
        <p:grpSp>
          <p:nvGrpSpPr>
            <p:cNvPr id="26" name="Group 25">
              <a:extLst>
                <a:ext uri="{FF2B5EF4-FFF2-40B4-BE49-F238E27FC236}">
                  <a16:creationId xmlns:a16="http://schemas.microsoft.com/office/drawing/2014/main" id="{1F706845-D027-1818-66A4-91A2746BE34F}"/>
                </a:ext>
              </a:extLst>
            </p:cNvPr>
            <p:cNvGrpSpPr/>
            <p:nvPr/>
          </p:nvGrpSpPr>
          <p:grpSpPr>
            <a:xfrm rot="5400000">
              <a:off x="9741813" y="4939405"/>
              <a:ext cx="106680" cy="788447"/>
              <a:chOff x="8225720" y="3916141"/>
              <a:chExt cx="106680" cy="788447"/>
            </a:xfrm>
            <a:noFill/>
          </p:grpSpPr>
          <p:sp>
            <p:nvSpPr>
              <p:cNvPr id="36" name="Oval 35">
                <a:extLst>
                  <a:ext uri="{FF2B5EF4-FFF2-40B4-BE49-F238E27FC236}">
                    <a16:creationId xmlns:a16="http://schemas.microsoft.com/office/drawing/2014/main" id="{B3BCE530-6523-04A8-8948-81945C852F21}"/>
                  </a:ext>
                </a:extLst>
              </p:cNvPr>
              <p:cNvSpPr/>
              <p:nvPr/>
            </p:nvSpPr>
            <p:spPr bwMode="auto">
              <a:xfrm>
                <a:off x="8225720" y="425427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7" name="Oval 36">
                <a:extLst>
                  <a:ext uri="{FF2B5EF4-FFF2-40B4-BE49-F238E27FC236}">
                    <a16:creationId xmlns:a16="http://schemas.microsoft.com/office/drawing/2014/main" id="{24A4840B-3941-3434-7913-94AC90642268}"/>
                  </a:ext>
                </a:extLst>
              </p:cNvPr>
              <p:cNvSpPr/>
              <p:nvPr/>
            </p:nvSpPr>
            <p:spPr bwMode="auto">
              <a:xfrm>
                <a:off x="8225720" y="4597908"/>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8" name="Oval 37">
                <a:extLst>
                  <a:ext uri="{FF2B5EF4-FFF2-40B4-BE49-F238E27FC236}">
                    <a16:creationId xmlns:a16="http://schemas.microsoft.com/office/drawing/2014/main" id="{DA93A8BF-E0E5-CC43-1985-9690012B6D54}"/>
                  </a:ext>
                </a:extLst>
              </p:cNvPr>
              <p:cNvSpPr/>
              <p:nvPr/>
            </p:nvSpPr>
            <p:spPr bwMode="auto">
              <a:xfrm>
                <a:off x="8225720" y="391614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1E9E1C24-61FF-F9E9-D7F6-B493CD877756}"/>
                </a:ext>
              </a:extLst>
            </p:cNvPr>
            <p:cNvGrpSpPr/>
            <p:nvPr/>
          </p:nvGrpSpPr>
          <p:grpSpPr>
            <a:xfrm>
              <a:off x="8423547" y="5337836"/>
              <a:ext cx="2743200" cy="1143000"/>
              <a:chOff x="8332107" y="5258144"/>
              <a:chExt cx="2743200" cy="1143000"/>
            </a:xfrm>
          </p:grpSpPr>
          <p:sp>
            <p:nvSpPr>
              <p:cNvPr id="28" name="Rectangle: Rounded Corners 27">
                <a:extLst>
                  <a:ext uri="{FF2B5EF4-FFF2-40B4-BE49-F238E27FC236}">
                    <a16:creationId xmlns:a16="http://schemas.microsoft.com/office/drawing/2014/main" id="{52041C09-0DEA-1852-E791-9B77559572C1}"/>
                  </a:ext>
                  <a:ext uri="{C183D7F6-B498-43B3-948B-1728B52AA6E4}">
                    <adec:decorative xmlns:adec="http://schemas.microsoft.com/office/drawing/2017/decorative" val="1"/>
                  </a:ext>
                </a:extLst>
              </p:cNvPr>
              <p:cNvSpPr/>
              <p:nvPr/>
            </p:nvSpPr>
            <p:spPr bwMode="auto">
              <a:xfrm>
                <a:off x="8332107" y="5258144"/>
                <a:ext cx="2743200" cy="1143000"/>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29" name="Picture 28">
                <a:extLst>
                  <a:ext uri="{FF2B5EF4-FFF2-40B4-BE49-F238E27FC236}">
                    <a16:creationId xmlns:a16="http://schemas.microsoft.com/office/drawing/2014/main" id="{C82FB48D-F877-16AC-5B6B-38C1D49BDB9B}"/>
                  </a:ext>
                </a:extLst>
              </p:cNvPr>
              <p:cNvPicPr>
                <a:picLocks noChangeAspect="1"/>
              </p:cNvPicPr>
              <p:nvPr/>
            </p:nvPicPr>
            <p:blipFill>
              <a:blip r:embed="rId7"/>
              <a:stretch>
                <a:fillRect/>
              </a:stretch>
            </p:blipFill>
            <p:spPr>
              <a:xfrm>
                <a:off x="9602997" y="5907738"/>
                <a:ext cx="380189" cy="380189"/>
              </a:xfrm>
              <a:prstGeom prst="rect">
                <a:avLst/>
              </a:prstGeom>
            </p:spPr>
          </p:pic>
          <p:pic>
            <p:nvPicPr>
              <p:cNvPr id="30" name="Picture 29">
                <a:extLst>
                  <a:ext uri="{FF2B5EF4-FFF2-40B4-BE49-F238E27FC236}">
                    <a16:creationId xmlns:a16="http://schemas.microsoft.com/office/drawing/2014/main" id="{D95B2EE3-4604-435B-F79E-DC6D30C66479}"/>
                  </a:ext>
                </a:extLst>
              </p:cNvPr>
              <p:cNvPicPr>
                <a:picLocks noChangeAspect="1"/>
              </p:cNvPicPr>
              <p:nvPr/>
            </p:nvPicPr>
            <p:blipFill>
              <a:blip r:embed="rId8"/>
              <a:stretch>
                <a:fillRect/>
              </a:stretch>
            </p:blipFill>
            <p:spPr>
              <a:xfrm>
                <a:off x="10076202" y="5867818"/>
                <a:ext cx="460029" cy="460029"/>
              </a:xfrm>
              <a:prstGeom prst="rect">
                <a:avLst/>
              </a:prstGeom>
            </p:spPr>
          </p:pic>
          <p:pic>
            <p:nvPicPr>
              <p:cNvPr id="31" name="Picture 30">
                <a:extLst>
                  <a:ext uri="{FF2B5EF4-FFF2-40B4-BE49-F238E27FC236}">
                    <a16:creationId xmlns:a16="http://schemas.microsoft.com/office/drawing/2014/main" id="{6E1DD0AB-39B3-B58F-7E1C-DA818DCD0777}"/>
                  </a:ext>
                </a:extLst>
              </p:cNvPr>
              <p:cNvPicPr>
                <a:picLocks noChangeAspect="1"/>
              </p:cNvPicPr>
              <p:nvPr/>
            </p:nvPicPr>
            <p:blipFill>
              <a:blip r:embed="rId9"/>
              <a:stretch>
                <a:fillRect/>
              </a:stretch>
            </p:blipFill>
            <p:spPr>
              <a:xfrm>
                <a:off x="9074840" y="5888728"/>
                <a:ext cx="418208" cy="418208"/>
              </a:xfrm>
              <a:prstGeom prst="rect">
                <a:avLst/>
              </a:prstGeom>
            </p:spPr>
          </p:pic>
          <p:pic>
            <p:nvPicPr>
              <p:cNvPr id="32" name="Graphic 31">
                <a:extLst>
                  <a:ext uri="{FF2B5EF4-FFF2-40B4-BE49-F238E27FC236}">
                    <a16:creationId xmlns:a16="http://schemas.microsoft.com/office/drawing/2014/main" id="{DD664C2E-C601-A09B-AD80-06693DB9E7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67862" y="5903922"/>
                <a:ext cx="388383" cy="388383"/>
              </a:xfrm>
              <a:prstGeom prst="rect">
                <a:avLst/>
              </a:prstGeom>
            </p:spPr>
          </p:pic>
          <p:pic>
            <p:nvPicPr>
              <p:cNvPr id="33" name="Picture 32" descr="A red and black logo&#10;&#10;Description automatically generated with low confidence">
                <a:extLst>
                  <a:ext uri="{FF2B5EF4-FFF2-40B4-BE49-F238E27FC236}">
                    <a16:creationId xmlns:a16="http://schemas.microsoft.com/office/drawing/2014/main" id="{C7BDFD02-A728-C316-B183-BDFDDB782A20}"/>
                  </a:ext>
                </a:extLst>
              </p:cNvPr>
              <p:cNvPicPr>
                <a:picLocks noChangeAspect="1"/>
              </p:cNvPicPr>
              <p:nvPr/>
            </p:nvPicPr>
            <p:blipFill>
              <a:blip r:embed="rId12"/>
              <a:stretch>
                <a:fillRect/>
              </a:stretch>
            </p:blipFill>
            <p:spPr>
              <a:xfrm>
                <a:off x="9530497" y="5514662"/>
                <a:ext cx="1238760" cy="157532"/>
              </a:xfrm>
              <a:prstGeom prst="rect">
                <a:avLst/>
              </a:prstGeom>
            </p:spPr>
          </p:pic>
          <p:pic>
            <p:nvPicPr>
              <p:cNvPr id="34" name="Picture 33">
                <a:extLst>
                  <a:ext uri="{FF2B5EF4-FFF2-40B4-BE49-F238E27FC236}">
                    <a16:creationId xmlns:a16="http://schemas.microsoft.com/office/drawing/2014/main" id="{C1E5C506-69E2-EFFE-63A1-E8265D5BBD48}"/>
                  </a:ext>
                </a:extLst>
              </p:cNvPr>
              <p:cNvPicPr>
                <a:picLocks noChangeAspect="1"/>
              </p:cNvPicPr>
              <p:nvPr/>
            </p:nvPicPr>
            <p:blipFill>
              <a:blip r:embed="rId13"/>
              <a:stretch>
                <a:fillRect/>
              </a:stretch>
            </p:blipFill>
            <p:spPr>
              <a:xfrm>
                <a:off x="8451582" y="5844842"/>
                <a:ext cx="511192" cy="511192"/>
              </a:xfrm>
              <a:prstGeom prst="rect">
                <a:avLst/>
              </a:prstGeom>
            </p:spPr>
          </p:pic>
          <p:pic>
            <p:nvPicPr>
              <p:cNvPr id="35" name="Picture 34" descr="Logo&#10;&#10;Description automatically generated">
                <a:extLst>
                  <a:ext uri="{FF2B5EF4-FFF2-40B4-BE49-F238E27FC236}">
                    <a16:creationId xmlns:a16="http://schemas.microsoft.com/office/drawing/2014/main" id="{9D1C0C46-294B-703C-668F-99DCD6559413}"/>
                  </a:ext>
                </a:extLst>
              </p:cNvPr>
              <p:cNvPicPr>
                <a:picLocks noChangeAspect="1"/>
              </p:cNvPicPr>
              <p:nvPr/>
            </p:nvPicPr>
            <p:blipFill>
              <a:blip r:embed="rId14"/>
              <a:stretch>
                <a:fillRect/>
              </a:stretch>
            </p:blipFill>
            <p:spPr>
              <a:xfrm>
                <a:off x="8719049" y="5447066"/>
                <a:ext cx="591294" cy="292724"/>
              </a:xfrm>
              <a:prstGeom prst="rect">
                <a:avLst/>
              </a:prstGeom>
            </p:spPr>
          </p:pic>
        </p:grpSp>
      </p:grpSp>
      <p:cxnSp>
        <p:nvCxnSpPr>
          <p:cNvPr id="18" name="Connector: SOAP">
            <a:extLst>
              <a:ext uri="{FF2B5EF4-FFF2-40B4-BE49-F238E27FC236}">
                <a16:creationId xmlns:a16="http://schemas.microsoft.com/office/drawing/2014/main" id="{C6D69D16-8ED7-F209-99A4-C89B413FB348}"/>
              </a:ext>
            </a:extLst>
          </p:cNvPr>
          <p:cNvCxnSpPr>
            <a:cxnSpLocks/>
            <a:stCxn id="14" idx="3"/>
          </p:cNvCxnSpPr>
          <p:nvPr/>
        </p:nvCxnSpPr>
        <p:spPr>
          <a:xfrm>
            <a:off x="8877782" y="3884624"/>
            <a:ext cx="1863311" cy="1315623"/>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LDAP">
            <a:extLst>
              <a:ext uri="{FF2B5EF4-FFF2-40B4-BE49-F238E27FC236}">
                <a16:creationId xmlns:a16="http://schemas.microsoft.com/office/drawing/2014/main" id="{25123E2B-B627-1C8E-73E2-F0F73A4337A6}"/>
              </a:ext>
            </a:extLst>
          </p:cNvPr>
          <p:cNvCxnSpPr>
            <a:cxnSpLocks/>
            <a:stCxn id="15" idx="3"/>
          </p:cNvCxnSpPr>
          <p:nvPr/>
        </p:nvCxnSpPr>
        <p:spPr>
          <a:xfrm>
            <a:off x="8877782" y="4224357"/>
            <a:ext cx="1525181" cy="975890"/>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Connector: PowerShell">
            <a:extLst>
              <a:ext uri="{FF2B5EF4-FFF2-40B4-BE49-F238E27FC236}">
                <a16:creationId xmlns:a16="http://schemas.microsoft.com/office/drawing/2014/main" id="{58F04AB2-A34B-75ED-3763-8D898CCBC5AB}"/>
              </a:ext>
            </a:extLst>
          </p:cNvPr>
          <p:cNvCxnSpPr>
            <a:cxnSpLocks/>
            <a:stCxn id="16" idx="3"/>
          </p:cNvCxnSpPr>
          <p:nvPr/>
        </p:nvCxnSpPr>
        <p:spPr>
          <a:xfrm>
            <a:off x="8877782" y="4564089"/>
            <a:ext cx="1181544" cy="636158"/>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Label: SOAP">
            <a:extLst>
              <a:ext uri="{FF2B5EF4-FFF2-40B4-BE49-F238E27FC236}">
                <a16:creationId xmlns:a16="http://schemas.microsoft.com/office/drawing/2014/main" id="{D8DBD6CD-2EE7-AAF8-6465-504D73C43A94}"/>
              </a:ext>
            </a:extLst>
          </p:cNvPr>
          <p:cNvSpPr/>
          <p:nvPr/>
        </p:nvSpPr>
        <p:spPr>
          <a:xfrm>
            <a:off x="9253324" y="3787675"/>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SOAP</a:t>
            </a:r>
          </a:p>
        </p:txBody>
      </p:sp>
      <p:sp>
        <p:nvSpPr>
          <p:cNvPr id="22" name="Label: LDAP">
            <a:extLst>
              <a:ext uri="{FF2B5EF4-FFF2-40B4-BE49-F238E27FC236}">
                <a16:creationId xmlns:a16="http://schemas.microsoft.com/office/drawing/2014/main" id="{E41AF09F-0C74-98DC-A18B-F59F273C7294}"/>
              </a:ext>
            </a:extLst>
          </p:cNvPr>
          <p:cNvSpPr/>
          <p:nvPr/>
        </p:nvSpPr>
        <p:spPr>
          <a:xfrm>
            <a:off x="9253324" y="4127408"/>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LDAP</a:t>
            </a:r>
          </a:p>
        </p:txBody>
      </p:sp>
      <p:sp>
        <p:nvSpPr>
          <p:cNvPr id="23" name="Label: PowerShell">
            <a:extLst>
              <a:ext uri="{FF2B5EF4-FFF2-40B4-BE49-F238E27FC236}">
                <a16:creationId xmlns:a16="http://schemas.microsoft.com/office/drawing/2014/main" id="{9353BCDC-DDE5-D93D-1F4D-E1B28B3E0869}"/>
              </a:ext>
            </a:extLst>
          </p:cNvPr>
          <p:cNvSpPr/>
          <p:nvPr/>
        </p:nvSpPr>
        <p:spPr>
          <a:xfrm>
            <a:off x="9253324" y="4467140"/>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PS</a:t>
            </a:r>
          </a:p>
        </p:txBody>
      </p:sp>
      <p:pic>
        <p:nvPicPr>
          <p:cNvPr id="24" name="Graphic: SCIM">
            <a:extLst>
              <a:ext uri="{FF2B5EF4-FFF2-40B4-BE49-F238E27FC236}">
                <a16:creationId xmlns:a16="http://schemas.microsoft.com/office/drawing/2014/main" id="{B2B917A9-81A9-C3BD-AFB3-400FE10232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7586" y="3374707"/>
            <a:ext cx="274320" cy="274320"/>
          </a:xfrm>
          <a:prstGeom prst="rect">
            <a:avLst/>
          </a:prstGeom>
        </p:spPr>
      </p:pic>
      <p:cxnSp>
        <p:nvCxnSpPr>
          <p:cNvPr id="6" name="Connector: SCIM">
            <a:extLst>
              <a:ext uri="{FF2B5EF4-FFF2-40B4-BE49-F238E27FC236}">
                <a16:creationId xmlns:a16="http://schemas.microsoft.com/office/drawing/2014/main" id="{FA075DD7-48EE-18D6-6D86-78C6A3AAC749}"/>
              </a:ext>
            </a:extLst>
          </p:cNvPr>
          <p:cNvCxnSpPr>
            <a:cxnSpLocks/>
          </p:cNvCxnSpPr>
          <p:nvPr/>
        </p:nvCxnSpPr>
        <p:spPr>
          <a:xfrm>
            <a:off x="8880284" y="3493519"/>
            <a:ext cx="2234619" cy="1703980"/>
          </a:xfrm>
          <a:prstGeom prst="bentConnector3">
            <a:avLst>
              <a:gd name="adj1" fmla="val 100044"/>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Label: SCIM">
            <a:extLst>
              <a:ext uri="{FF2B5EF4-FFF2-40B4-BE49-F238E27FC236}">
                <a16:creationId xmlns:a16="http://schemas.microsoft.com/office/drawing/2014/main" id="{6E6A1BD4-F4B6-D632-30EC-7F6A631603D6}"/>
              </a:ext>
            </a:extLst>
          </p:cNvPr>
          <p:cNvSpPr/>
          <p:nvPr/>
        </p:nvSpPr>
        <p:spPr>
          <a:xfrm>
            <a:off x="9257448" y="3414918"/>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SCIM</a:t>
            </a:r>
          </a:p>
        </p:txBody>
      </p:sp>
      <p:pic>
        <p:nvPicPr>
          <p:cNvPr id="71" name="Graphic: SQL">
            <a:extLst>
              <a:ext uri="{FF2B5EF4-FFF2-40B4-BE49-F238E27FC236}">
                <a16:creationId xmlns:a16="http://schemas.microsoft.com/office/drawing/2014/main" id="{50BBC0C6-87DC-4FDB-7AF3-9DCED6C4CD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1095" y="4751638"/>
            <a:ext cx="274320" cy="274320"/>
          </a:xfrm>
          <a:prstGeom prst="rect">
            <a:avLst/>
          </a:prstGeom>
        </p:spPr>
      </p:pic>
      <p:cxnSp>
        <p:nvCxnSpPr>
          <p:cNvPr id="72" name="Connector: SQL">
            <a:extLst>
              <a:ext uri="{FF2B5EF4-FFF2-40B4-BE49-F238E27FC236}">
                <a16:creationId xmlns:a16="http://schemas.microsoft.com/office/drawing/2014/main" id="{4E8A0226-7F38-6434-EF81-FF201467D159}"/>
              </a:ext>
            </a:extLst>
          </p:cNvPr>
          <p:cNvCxnSpPr>
            <a:cxnSpLocks/>
          </p:cNvCxnSpPr>
          <p:nvPr/>
        </p:nvCxnSpPr>
        <p:spPr>
          <a:xfrm>
            <a:off x="8888754" y="4877042"/>
            <a:ext cx="864000" cy="324000"/>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Label: SQL">
            <a:extLst>
              <a:ext uri="{FF2B5EF4-FFF2-40B4-BE49-F238E27FC236}">
                <a16:creationId xmlns:a16="http://schemas.microsoft.com/office/drawing/2014/main" id="{068FE27E-8FE6-600D-2C63-56402B2FD77D}"/>
              </a:ext>
            </a:extLst>
          </p:cNvPr>
          <p:cNvSpPr/>
          <p:nvPr/>
        </p:nvSpPr>
        <p:spPr>
          <a:xfrm>
            <a:off x="9250111" y="4785164"/>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SQL</a:t>
            </a:r>
          </a:p>
        </p:txBody>
      </p:sp>
      <p:sp>
        <p:nvSpPr>
          <p:cNvPr id="5" name="TextBox 4">
            <a:extLst>
              <a:ext uri="{FF2B5EF4-FFF2-40B4-BE49-F238E27FC236}">
                <a16:creationId xmlns:a16="http://schemas.microsoft.com/office/drawing/2014/main" id="{A0DFB12B-C11C-EB95-F307-A4E4EFDE7B6D}"/>
              </a:ext>
            </a:extLst>
          </p:cNvPr>
          <p:cNvSpPr txBox="1"/>
          <p:nvPr/>
        </p:nvSpPr>
        <p:spPr>
          <a:xfrm>
            <a:off x="368060" y="6100094"/>
            <a:ext cx="6348192" cy="363946"/>
          </a:xfrm>
          <a:prstGeom prst="rect">
            <a:avLst/>
          </a:prstGeom>
          <a:noFill/>
        </p:spPr>
        <p:txBody>
          <a:bodyPr wrap="square" rtlCol="0">
            <a:spAutoFit/>
          </a:bodyPr>
          <a:lstStyle/>
          <a:p>
            <a:r>
              <a:rPr lang="en-US"/>
              <a:t>Samples: </a:t>
            </a:r>
            <a:r>
              <a:rPr lang="en-US">
                <a:hlinkClick r:id="rId15"/>
              </a:rPr>
              <a:t>App provisioning samples for SCIM-enabled apps</a:t>
            </a:r>
            <a:endParaRPr lang="en-US"/>
          </a:p>
        </p:txBody>
      </p:sp>
    </p:spTree>
    <p:extLst>
      <p:ext uri="{BB962C8B-B14F-4D97-AF65-F5344CB8AC3E}">
        <p14:creationId xmlns:p14="http://schemas.microsoft.com/office/powerpoint/2010/main" val="407115905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251D8-7CD2-D2DF-A0A7-C16621970D81}"/>
              </a:ext>
            </a:extLst>
          </p:cNvPr>
          <p:cNvSpPr>
            <a:spLocks noGrp="1"/>
          </p:cNvSpPr>
          <p:nvPr>
            <p:ph type="title"/>
          </p:nvPr>
        </p:nvSpPr>
        <p:spPr>
          <a:xfrm>
            <a:off x="588263" y="457200"/>
            <a:ext cx="4338413" cy="553998"/>
          </a:xfrm>
        </p:spPr>
        <p:txBody>
          <a:bodyPr>
            <a:normAutofit/>
          </a:bodyPr>
          <a:lstStyle/>
          <a:p>
            <a:r>
              <a:rPr lang="en-US"/>
              <a:t>Lifecycle Workflows</a:t>
            </a:r>
          </a:p>
        </p:txBody>
      </p:sp>
      <p:sp>
        <p:nvSpPr>
          <p:cNvPr id="3" name="Freeform 2">
            <a:extLst>
              <a:ext uri="{FF2B5EF4-FFF2-40B4-BE49-F238E27FC236}">
                <a16:creationId xmlns:a16="http://schemas.microsoft.com/office/drawing/2014/main" id="{0FF9EF5A-4DAF-F152-9B45-1AFEA3EB688E}"/>
              </a:ext>
            </a:extLst>
          </p:cNvPr>
          <p:cNvSpPr/>
          <p:nvPr/>
        </p:nvSpPr>
        <p:spPr bwMode="auto">
          <a:xfrm>
            <a:off x="5163518" y="-1"/>
            <a:ext cx="7028482"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2" name="Text Placeholder 2">
            <a:extLst>
              <a:ext uri="{FF2B5EF4-FFF2-40B4-BE49-F238E27FC236}">
                <a16:creationId xmlns:a16="http://schemas.microsoft.com/office/drawing/2014/main" id="{DFE0F2DB-1F97-13CC-5C85-51665A995C02}"/>
              </a:ext>
            </a:extLst>
          </p:cNvPr>
          <p:cNvSpPr txBox="1">
            <a:spLocks/>
          </p:cNvSpPr>
          <p:nvPr/>
        </p:nvSpPr>
        <p:spPr>
          <a:xfrm>
            <a:off x="588263" y="1583871"/>
            <a:ext cx="3886200" cy="38933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50" normalizeH="0" baseline="0" noProof="0">
                <a:ln>
                  <a:noFill/>
                </a:ln>
                <a:solidFill>
                  <a:srgbClr val="0078D4"/>
                </a:solidFill>
                <a:effectLst/>
                <a:uLnTx/>
                <a:uFillTx/>
                <a:latin typeface="Segoe UI Semibold"/>
                <a:ea typeface="+mn-ea"/>
                <a:cs typeface="Segoe UI" panose="020B0502040204020203" pitchFamily="34" charset="0"/>
              </a:rPr>
              <a:t>Automate join/move/leave </a:t>
            </a:r>
            <a:br>
              <a:rPr kumimoji="0" lang="en-US" sz="2400" b="0" i="0" u="none" strike="noStrike" kern="1200" cap="none" spc="-50" normalizeH="0" baseline="0" noProof="0">
                <a:ln>
                  <a:noFill/>
                </a:ln>
                <a:solidFill>
                  <a:srgbClr val="0078D4"/>
                </a:solidFill>
                <a:effectLst/>
                <a:uLnTx/>
                <a:uFillTx/>
                <a:latin typeface="Segoe UI Semibold"/>
                <a:ea typeface="+mn-ea"/>
                <a:cs typeface="Segoe UI" panose="020B0502040204020203" pitchFamily="34" charset="0"/>
              </a:rPr>
            </a:br>
            <a:r>
              <a:rPr kumimoji="0" lang="en-US" sz="2400" b="0" i="0" u="none" strike="noStrike" kern="1200" cap="none" spc="-50" normalizeH="0" baseline="0" noProof="0">
                <a:ln>
                  <a:noFill/>
                </a:ln>
                <a:solidFill>
                  <a:srgbClr val="0078D4"/>
                </a:solidFill>
                <a:effectLst/>
                <a:uLnTx/>
                <a:uFillTx/>
                <a:latin typeface="Segoe UI Semibold"/>
                <a:ea typeface="+mn-ea"/>
                <a:cs typeface="Segoe UI" panose="020B0502040204020203" pitchFamily="34" charset="0"/>
              </a:rPr>
              <a:t>employee lifecycle events</a:t>
            </a:r>
            <a:endParaRPr kumimoji="0" lang="en-US" sz="1800" b="0" i="0" u="none" strike="noStrike" kern="1200" cap="none" spc="-50" normalizeH="0" baseline="0" noProof="0">
              <a:ln>
                <a:noFill/>
              </a:ln>
              <a:solidFill>
                <a:srgbClr val="0078D4"/>
              </a:solidFill>
              <a:effectLst/>
              <a:uLnTx/>
              <a:uFillTx/>
              <a:latin typeface="Segoe UI"/>
              <a:ea typeface="+mn-ea"/>
              <a:cs typeface="Segoe UI" panose="020B0502040204020203" pitchFamily="34" charset="0"/>
            </a:endParaRPr>
          </a:p>
          <a:p>
            <a:pPr marL="173038" marR="0" lvl="0" indent="-173038"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Organizations can schedule tasks to occur before, at or after a join or leave date; these can also be run on-demand.</a:t>
            </a:r>
          </a:p>
          <a:p>
            <a:pPr marL="173038" marR="0" lvl="0" indent="-173038"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Built-in tasks include generating temporary credentials, sending emails, updating user attributes, and memberships, and removing licenses.</a:t>
            </a:r>
          </a:p>
          <a:p>
            <a:pPr marL="173038" marR="0" lvl="0" indent="-173038"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Customers and partners can extend lifecycle workflows with additional tasks via Azure Logic Apps.</a:t>
            </a:r>
          </a:p>
        </p:txBody>
      </p:sp>
      <p:sp>
        <p:nvSpPr>
          <p:cNvPr id="107" name="Rectangle: Rounded Corners 106">
            <a:extLst>
              <a:ext uri="{FF2B5EF4-FFF2-40B4-BE49-F238E27FC236}">
                <a16:creationId xmlns:a16="http://schemas.microsoft.com/office/drawing/2014/main" id="{0DB9BFB1-0EB0-4227-A409-266B063B59F0}"/>
              </a:ext>
            </a:extLst>
          </p:cNvPr>
          <p:cNvSpPr/>
          <p:nvPr/>
        </p:nvSpPr>
        <p:spPr bwMode="auto">
          <a:xfrm rot="5400000">
            <a:off x="8017047" y="3909815"/>
            <a:ext cx="1238015" cy="260028"/>
          </a:xfrm>
          <a:prstGeom prst="roundRect">
            <a:avLst>
              <a:gd name="adj"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8" name="Rectangle: Rounded Corners 107">
            <a:extLst>
              <a:ext uri="{FF2B5EF4-FFF2-40B4-BE49-F238E27FC236}">
                <a16:creationId xmlns:a16="http://schemas.microsoft.com/office/drawing/2014/main" id="{362CCAA0-592C-6D44-A520-12740C52B7B5}"/>
              </a:ext>
            </a:extLst>
          </p:cNvPr>
          <p:cNvSpPr/>
          <p:nvPr/>
        </p:nvSpPr>
        <p:spPr bwMode="auto">
          <a:xfrm rot="2196407">
            <a:off x="9113625" y="4378486"/>
            <a:ext cx="2115492" cy="260028"/>
          </a:xfrm>
          <a:prstGeom prst="roundRect">
            <a:avLst>
              <a:gd name="adj"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9" name="Rectangle: Rounded Corners 108">
            <a:extLst>
              <a:ext uri="{FF2B5EF4-FFF2-40B4-BE49-F238E27FC236}">
                <a16:creationId xmlns:a16="http://schemas.microsoft.com/office/drawing/2014/main" id="{00D8939A-96F0-E0C1-CB70-8C9495351A3E}"/>
              </a:ext>
            </a:extLst>
          </p:cNvPr>
          <p:cNvSpPr/>
          <p:nvPr/>
        </p:nvSpPr>
        <p:spPr bwMode="auto">
          <a:xfrm>
            <a:off x="5832856" y="3616325"/>
            <a:ext cx="6111128" cy="260028"/>
          </a:xfrm>
          <a:prstGeom prst="roundRect">
            <a:avLst>
              <a:gd name="adj"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10" name="Group 109">
            <a:extLst>
              <a:ext uri="{FF2B5EF4-FFF2-40B4-BE49-F238E27FC236}">
                <a16:creationId xmlns:a16="http://schemas.microsoft.com/office/drawing/2014/main" id="{ECCBF2F2-8D9C-975A-B6AD-96BE49F4562B}"/>
              </a:ext>
            </a:extLst>
          </p:cNvPr>
          <p:cNvGrpSpPr/>
          <p:nvPr/>
        </p:nvGrpSpPr>
        <p:grpSpPr>
          <a:xfrm>
            <a:off x="7765734" y="3179843"/>
            <a:ext cx="1800154" cy="914400"/>
            <a:chOff x="5174913" y="1019190"/>
            <a:chExt cx="1800154" cy="914400"/>
          </a:xfrm>
        </p:grpSpPr>
        <p:sp>
          <p:nvSpPr>
            <p:cNvPr id="111" name="Freeform: Shape 110">
              <a:extLst>
                <a:ext uri="{FF2B5EF4-FFF2-40B4-BE49-F238E27FC236}">
                  <a16:creationId xmlns:a16="http://schemas.microsoft.com/office/drawing/2014/main" id="{CE541681-A83E-D8DE-C6F3-5AC481B94B7A}"/>
                </a:ext>
              </a:extLst>
            </p:cNvPr>
            <p:cNvSpPr>
              <a:spLocks noChangeAspect="1"/>
            </p:cNvSpPr>
            <p:nvPr/>
          </p:nvSpPr>
          <p:spPr bwMode="auto">
            <a:xfrm>
              <a:off x="5174913" y="1019190"/>
              <a:ext cx="180015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TextBox 120">
              <a:extLst>
                <a:ext uri="{FF2B5EF4-FFF2-40B4-BE49-F238E27FC236}">
                  <a16:creationId xmlns:a16="http://schemas.microsoft.com/office/drawing/2014/main" id="{62125062-45E8-45EA-E59D-23955929F30E}"/>
                </a:ext>
              </a:extLst>
            </p:cNvPr>
            <p:cNvSpPr txBox="1"/>
            <p:nvPr/>
          </p:nvSpPr>
          <p:spPr>
            <a:xfrm>
              <a:off x="5473770" y="1498498"/>
              <a:ext cx="1365530" cy="215444"/>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Microsoft Entra ID</a:t>
              </a:r>
              <a:endParaRPr kumimoji="0" lang="en-US" sz="1100" b="0" i="0" u="none" strike="noStrike" kern="0" cap="none" spc="-50" normalizeH="0" baseline="0" noProof="0">
                <a:ln>
                  <a:noFill/>
                </a:ln>
                <a:solidFill>
                  <a:srgbClr val="000000"/>
                </a:solidFill>
                <a:effectLst/>
                <a:uLnTx/>
                <a:uFillTx/>
                <a:latin typeface="Segoe UI Semibold"/>
                <a:ea typeface="+mn-ea"/>
                <a:cs typeface="+mn-cs"/>
              </a:endParaRPr>
            </a:p>
          </p:txBody>
        </p:sp>
      </p:grpSp>
      <p:grpSp>
        <p:nvGrpSpPr>
          <p:cNvPr id="122" name="Group 121">
            <a:extLst>
              <a:ext uri="{FF2B5EF4-FFF2-40B4-BE49-F238E27FC236}">
                <a16:creationId xmlns:a16="http://schemas.microsoft.com/office/drawing/2014/main" id="{3214EC53-34DA-72A9-4E11-CBA1F8B19F31}"/>
              </a:ext>
            </a:extLst>
          </p:cNvPr>
          <p:cNvGrpSpPr>
            <a:grpSpLocks noChangeAspect="1"/>
          </p:cNvGrpSpPr>
          <p:nvPr/>
        </p:nvGrpSpPr>
        <p:grpSpPr>
          <a:xfrm>
            <a:off x="8342920" y="4573754"/>
            <a:ext cx="1272932" cy="1143000"/>
            <a:chOff x="6197795" y="5009164"/>
            <a:chExt cx="1209942" cy="1086440"/>
          </a:xfrm>
        </p:grpSpPr>
        <p:grpSp>
          <p:nvGrpSpPr>
            <p:cNvPr id="123" name="Group 122">
              <a:extLst>
                <a:ext uri="{FF2B5EF4-FFF2-40B4-BE49-F238E27FC236}">
                  <a16:creationId xmlns:a16="http://schemas.microsoft.com/office/drawing/2014/main" id="{0261FBA7-F29A-9454-466E-B6BEC5F3B5EB}"/>
                </a:ext>
              </a:extLst>
            </p:cNvPr>
            <p:cNvGrpSpPr/>
            <p:nvPr/>
          </p:nvGrpSpPr>
          <p:grpSpPr>
            <a:xfrm>
              <a:off x="6197795" y="5009164"/>
              <a:ext cx="616635" cy="1026202"/>
              <a:chOff x="6197795" y="5009164"/>
              <a:chExt cx="616635" cy="1026202"/>
            </a:xfrm>
          </p:grpSpPr>
          <p:grpSp>
            <p:nvGrpSpPr>
              <p:cNvPr id="125" name="Picture 88">
                <a:extLst>
                  <a:ext uri="{FF2B5EF4-FFF2-40B4-BE49-F238E27FC236}">
                    <a16:creationId xmlns:a16="http://schemas.microsoft.com/office/drawing/2014/main" id="{4A1E12C9-ECF9-FFBD-FAB1-53041A9300A2}"/>
                  </a:ext>
                </a:extLst>
              </p:cNvPr>
              <p:cNvGrpSpPr/>
              <p:nvPr/>
            </p:nvGrpSpPr>
            <p:grpSpPr>
              <a:xfrm>
                <a:off x="6197795" y="5009164"/>
                <a:ext cx="616635" cy="1026202"/>
                <a:chOff x="6197795" y="5009164"/>
                <a:chExt cx="616635" cy="1026202"/>
              </a:xfrm>
            </p:grpSpPr>
            <p:sp>
              <p:nvSpPr>
                <p:cNvPr id="133" name="Freeform: Shape 132">
                  <a:extLst>
                    <a:ext uri="{FF2B5EF4-FFF2-40B4-BE49-F238E27FC236}">
                      <a16:creationId xmlns:a16="http://schemas.microsoft.com/office/drawing/2014/main" id="{83EA0626-3760-45BB-8D8A-14DDCCE13D88}"/>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99A01F68-8E6C-A4A7-B85D-4251195763F2}"/>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95F355C6-6D9D-997D-0B3A-430AD6BF5FC1}"/>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54D1DB03-0AB9-229F-8192-786A6C66288A}"/>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126" name="Rectangle 125">
                <a:extLst>
                  <a:ext uri="{FF2B5EF4-FFF2-40B4-BE49-F238E27FC236}">
                    <a16:creationId xmlns:a16="http://schemas.microsoft.com/office/drawing/2014/main" id="{B3E1B1CD-7588-D5B1-EE14-C779101E1AE6}"/>
                  </a:ext>
                </a:extLst>
              </p:cNvPr>
              <p:cNvSpPr/>
              <p:nvPr/>
            </p:nvSpPr>
            <p:spPr bwMode="auto">
              <a:xfrm>
                <a:off x="6356702" y="5457613"/>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B0E7CCB9-AE4D-B484-7ED8-2EED54661627}"/>
                  </a:ext>
                </a:extLst>
              </p:cNvPr>
              <p:cNvSpPr/>
              <p:nvPr/>
            </p:nvSpPr>
            <p:spPr bwMode="auto">
              <a:xfrm>
                <a:off x="6356702" y="5521315"/>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48209B4F-41A1-CC03-225B-5D37D4CFD40F}"/>
                  </a:ext>
                </a:extLst>
              </p:cNvPr>
              <p:cNvSpPr/>
              <p:nvPr/>
            </p:nvSpPr>
            <p:spPr bwMode="auto">
              <a:xfrm>
                <a:off x="6356702" y="5585016"/>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6CC509F2-7E8B-16E0-3412-3FE93CBDD83F}"/>
                  </a:ext>
                </a:extLst>
              </p:cNvPr>
              <p:cNvSpPr/>
              <p:nvPr/>
            </p:nvSpPr>
            <p:spPr bwMode="auto">
              <a:xfrm>
                <a:off x="6356702" y="56487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A3FB3CE5-137B-A3AA-B101-3A2E16EE9426}"/>
                  </a:ext>
                </a:extLst>
              </p:cNvPr>
              <p:cNvSpPr/>
              <p:nvPr/>
            </p:nvSpPr>
            <p:spPr bwMode="auto">
              <a:xfrm>
                <a:off x="6356702" y="57124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a:extLst>
                  <a:ext uri="{FF2B5EF4-FFF2-40B4-BE49-F238E27FC236}">
                    <a16:creationId xmlns:a16="http://schemas.microsoft.com/office/drawing/2014/main" id="{81ABED54-A5A9-815D-3E3B-170C886B8C2A}"/>
                  </a:ext>
                </a:extLst>
              </p:cNvPr>
              <p:cNvSpPr/>
              <p:nvPr/>
            </p:nvSpPr>
            <p:spPr bwMode="auto">
              <a:xfrm>
                <a:off x="6356703" y="5776119"/>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a:extLst>
                  <a:ext uri="{FF2B5EF4-FFF2-40B4-BE49-F238E27FC236}">
                    <a16:creationId xmlns:a16="http://schemas.microsoft.com/office/drawing/2014/main" id="{BBAC783B-8510-E168-1E21-36BC66AE1F92}"/>
                  </a:ext>
                </a:extLst>
              </p:cNvPr>
              <p:cNvSpPr/>
              <p:nvPr/>
            </p:nvSpPr>
            <p:spPr bwMode="auto">
              <a:xfrm>
                <a:off x="6356704" y="5839822"/>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24" name="Picture 123">
              <a:extLst>
                <a:ext uri="{FF2B5EF4-FFF2-40B4-BE49-F238E27FC236}">
                  <a16:creationId xmlns:a16="http://schemas.microsoft.com/office/drawing/2014/main" id="{C0C991E3-9333-8CA4-C051-3E80776429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12649" y="5585999"/>
              <a:ext cx="795088" cy="509605"/>
            </a:xfrm>
            <a:prstGeom prst="rect">
              <a:avLst/>
            </a:prstGeom>
          </p:spPr>
        </p:pic>
      </p:grpSp>
      <p:sp>
        <p:nvSpPr>
          <p:cNvPr id="137" name="TextBox 136">
            <a:extLst>
              <a:ext uri="{FF2B5EF4-FFF2-40B4-BE49-F238E27FC236}">
                <a16:creationId xmlns:a16="http://schemas.microsoft.com/office/drawing/2014/main" id="{0F848D06-7944-48B7-23F3-672EF205D5C5}"/>
              </a:ext>
            </a:extLst>
          </p:cNvPr>
          <p:cNvSpPr txBox="1"/>
          <p:nvPr/>
        </p:nvSpPr>
        <p:spPr>
          <a:xfrm>
            <a:off x="8384532" y="5793115"/>
            <a:ext cx="1272931" cy="430887"/>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Active Directory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a:t>
            </a:r>
          </a:p>
        </p:txBody>
      </p:sp>
      <p:grpSp>
        <p:nvGrpSpPr>
          <p:cNvPr id="138" name="Group 137">
            <a:extLst>
              <a:ext uri="{FF2B5EF4-FFF2-40B4-BE49-F238E27FC236}">
                <a16:creationId xmlns:a16="http://schemas.microsoft.com/office/drawing/2014/main" id="{086A21A5-EE74-BD1F-5DF8-BF2DD9FB670E}"/>
              </a:ext>
            </a:extLst>
          </p:cNvPr>
          <p:cNvGrpSpPr/>
          <p:nvPr/>
        </p:nvGrpSpPr>
        <p:grpSpPr>
          <a:xfrm>
            <a:off x="6255304" y="573063"/>
            <a:ext cx="1856652" cy="292418"/>
            <a:chOff x="1114477" y="4819773"/>
            <a:chExt cx="2322328" cy="365760"/>
          </a:xfrm>
        </p:grpSpPr>
        <p:grpSp>
          <p:nvGrpSpPr>
            <p:cNvPr id="139" name="Group 138">
              <a:extLst>
                <a:ext uri="{FF2B5EF4-FFF2-40B4-BE49-F238E27FC236}">
                  <a16:creationId xmlns:a16="http://schemas.microsoft.com/office/drawing/2014/main" id="{C07A3F25-E299-1221-B1F0-618D3FBC7FBD}"/>
                </a:ext>
              </a:extLst>
            </p:cNvPr>
            <p:cNvGrpSpPr/>
            <p:nvPr/>
          </p:nvGrpSpPr>
          <p:grpSpPr>
            <a:xfrm>
              <a:off x="1114477" y="4842633"/>
              <a:ext cx="2112911" cy="320040"/>
              <a:chOff x="1114477" y="4843791"/>
              <a:chExt cx="2112911" cy="320040"/>
            </a:xfrm>
          </p:grpSpPr>
          <p:sp>
            <p:nvSpPr>
              <p:cNvPr id="142" name="Rectangle: Rounded Corners 141">
                <a:extLst>
                  <a:ext uri="{FF2B5EF4-FFF2-40B4-BE49-F238E27FC236}">
                    <a16:creationId xmlns:a16="http://schemas.microsoft.com/office/drawing/2014/main" id="{DA48472E-325C-29B2-5B1A-48EA509443FE}"/>
                  </a:ext>
                </a:extLst>
              </p:cNvPr>
              <p:cNvSpPr/>
              <p:nvPr/>
            </p:nvSpPr>
            <p:spPr bwMode="auto">
              <a:xfrm>
                <a:off x="1114477" y="4843791"/>
                <a:ext cx="2112911" cy="320040"/>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136C03DA-86E4-254B-02BF-A94E77BE294B}"/>
                  </a:ext>
                </a:extLst>
              </p:cNvPr>
              <p:cNvSpPr txBox="1"/>
              <p:nvPr/>
            </p:nvSpPr>
            <p:spPr>
              <a:xfrm>
                <a:off x="1114477" y="4913784"/>
                <a:ext cx="190162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FFFFFF"/>
                    </a:solidFill>
                    <a:effectLst/>
                    <a:uLnTx/>
                    <a:uFillTx/>
                    <a:latin typeface="Segoe UI Semibold"/>
                    <a:ea typeface="+mn-ea"/>
                    <a:cs typeface="Segoe UI Semilight" panose="020B0402040204020203" pitchFamily="34" charset="0"/>
                  </a:rPr>
                  <a:t>Launch pre-hire workflow</a:t>
                </a:r>
              </a:p>
            </p:txBody>
          </p:sp>
        </p:grpSp>
        <p:sp>
          <p:nvSpPr>
            <p:cNvPr id="140" name="Oval 139">
              <a:extLst>
                <a:ext uri="{FF2B5EF4-FFF2-40B4-BE49-F238E27FC236}">
                  <a16:creationId xmlns:a16="http://schemas.microsoft.com/office/drawing/2014/main" id="{BB09C7F1-3568-1FC0-F3E1-0679F26274B1}"/>
                </a:ext>
              </a:extLst>
            </p:cNvPr>
            <p:cNvSpPr/>
            <p:nvPr/>
          </p:nvSpPr>
          <p:spPr bwMode="auto">
            <a:xfrm>
              <a:off x="3071045" y="4819773"/>
              <a:ext cx="365760" cy="365760"/>
            </a:xfrm>
            <a:prstGeom prst="ellipse">
              <a:avLst/>
            </a:prstGeom>
            <a:solidFill>
              <a:srgbClr val="FFFFFF"/>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41" name="Graphic 140">
              <a:extLst>
                <a:ext uri="{FF2B5EF4-FFF2-40B4-BE49-F238E27FC236}">
                  <a16:creationId xmlns:a16="http://schemas.microsoft.com/office/drawing/2014/main" id="{3DF94AD6-8AFB-C4B9-79C9-51DAB04498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9625" y="4888353"/>
              <a:ext cx="228600" cy="228600"/>
            </a:xfrm>
            <a:prstGeom prst="rect">
              <a:avLst/>
            </a:prstGeom>
          </p:spPr>
        </p:pic>
      </p:grpSp>
      <p:sp>
        <p:nvSpPr>
          <p:cNvPr id="144" name="Arrow: Up 143">
            <a:extLst>
              <a:ext uri="{FF2B5EF4-FFF2-40B4-BE49-F238E27FC236}">
                <a16:creationId xmlns:a16="http://schemas.microsoft.com/office/drawing/2014/main" id="{74AE68B5-82FA-8CF2-AE9F-96553D6EBB2D}"/>
              </a:ext>
            </a:extLst>
          </p:cNvPr>
          <p:cNvSpPr/>
          <p:nvPr/>
        </p:nvSpPr>
        <p:spPr bwMode="auto">
          <a:xfrm>
            <a:off x="7889628" y="897858"/>
            <a:ext cx="153347" cy="183320"/>
          </a:xfrm>
          <a:prstGeom prst="upArrow">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45" name="Group 144">
            <a:extLst>
              <a:ext uri="{FF2B5EF4-FFF2-40B4-BE49-F238E27FC236}">
                <a16:creationId xmlns:a16="http://schemas.microsoft.com/office/drawing/2014/main" id="{B3BE9CF6-460F-DBF7-CB75-E9B70D294721}"/>
              </a:ext>
            </a:extLst>
          </p:cNvPr>
          <p:cNvGrpSpPr/>
          <p:nvPr/>
        </p:nvGrpSpPr>
        <p:grpSpPr>
          <a:xfrm>
            <a:off x="6612601" y="1059094"/>
            <a:ext cx="1499356" cy="292418"/>
            <a:chOff x="1561389" y="5262184"/>
            <a:chExt cx="1875416" cy="365760"/>
          </a:xfrm>
        </p:grpSpPr>
        <p:grpSp>
          <p:nvGrpSpPr>
            <p:cNvPr id="146" name="Group 145">
              <a:extLst>
                <a:ext uri="{FF2B5EF4-FFF2-40B4-BE49-F238E27FC236}">
                  <a16:creationId xmlns:a16="http://schemas.microsoft.com/office/drawing/2014/main" id="{2483CEFF-8F73-D51B-EF09-BE3E6541853B}"/>
                </a:ext>
              </a:extLst>
            </p:cNvPr>
            <p:cNvGrpSpPr/>
            <p:nvPr/>
          </p:nvGrpSpPr>
          <p:grpSpPr>
            <a:xfrm>
              <a:off x="1561389" y="5285044"/>
              <a:ext cx="1691487" cy="320040"/>
              <a:chOff x="1561389" y="5213214"/>
              <a:chExt cx="1691487" cy="320040"/>
            </a:xfrm>
          </p:grpSpPr>
          <p:sp>
            <p:nvSpPr>
              <p:cNvPr id="149" name="Rectangle: Rounded Corners 148">
                <a:extLst>
                  <a:ext uri="{FF2B5EF4-FFF2-40B4-BE49-F238E27FC236}">
                    <a16:creationId xmlns:a16="http://schemas.microsoft.com/office/drawing/2014/main" id="{5C388B23-0F98-4E3A-E952-D383654727A2}"/>
                  </a:ext>
                </a:extLst>
              </p:cNvPr>
              <p:cNvSpPr/>
              <p:nvPr/>
            </p:nvSpPr>
            <p:spPr bwMode="auto">
              <a:xfrm>
                <a:off x="1693767" y="5213214"/>
                <a:ext cx="1559109" cy="320040"/>
              </a:xfrm>
              <a:prstGeom prst="round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DDFCE9D8-9252-1230-62CB-2CA1E0D7E8FC}"/>
                  </a:ext>
                </a:extLst>
              </p:cNvPr>
              <p:cNvSpPr txBox="1"/>
              <p:nvPr/>
            </p:nvSpPr>
            <p:spPr>
              <a:xfrm>
                <a:off x="1561389" y="5283207"/>
                <a:ext cx="1462885"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000000"/>
                    </a:solidFill>
                    <a:effectLst/>
                    <a:uLnTx/>
                    <a:uFillTx/>
                    <a:latin typeface="Segoe UI Semibold"/>
                    <a:ea typeface="+mn-ea"/>
                    <a:cs typeface="Segoe UI Semilight" panose="020B0402040204020203" pitchFamily="34" charset="0"/>
                  </a:rPr>
                  <a:t>New worker joins</a:t>
                </a:r>
              </a:p>
            </p:txBody>
          </p:sp>
        </p:grpSp>
        <p:sp>
          <p:nvSpPr>
            <p:cNvPr id="147" name="Oval 146">
              <a:extLst>
                <a:ext uri="{FF2B5EF4-FFF2-40B4-BE49-F238E27FC236}">
                  <a16:creationId xmlns:a16="http://schemas.microsoft.com/office/drawing/2014/main" id="{920E6FC3-39A4-CE6F-A179-3D0E0C26A161}"/>
                </a:ext>
              </a:extLst>
            </p:cNvPr>
            <p:cNvSpPr/>
            <p:nvPr/>
          </p:nvSpPr>
          <p:spPr bwMode="auto">
            <a:xfrm>
              <a:off x="3071045" y="5262184"/>
              <a:ext cx="365760" cy="36576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48" name="Graphic 147">
              <a:extLst>
                <a:ext uri="{FF2B5EF4-FFF2-40B4-BE49-F238E27FC236}">
                  <a16:creationId xmlns:a16="http://schemas.microsoft.com/office/drawing/2014/main" id="{785AEEDF-B073-9038-4A61-17856AB3E0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9625" y="5330764"/>
              <a:ext cx="228600" cy="228600"/>
            </a:xfrm>
            <a:prstGeom prst="rect">
              <a:avLst/>
            </a:prstGeom>
          </p:spPr>
        </p:pic>
      </p:grpSp>
      <p:sp>
        <p:nvSpPr>
          <p:cNvPr id="151" name="Arrow: Up 150">
            <a:extLst>
              <a:ext uri="{FF2B5EF4-FFF2-40B4-BE49-F238E27FC236}">
                <a16:creationId xmlns:a16="http://schemas.microsoft.com/office/drawing/2014/main" id="{16D05BA4-F1B0-128E-B101-DF391BB59680}"/>
              </a:ext>
            </a:extLst>
          </p:cNvPr>
          <p:cNvSpPr/>
          <p:nvPr/>
        </p:nvSpPr>
        <p:spPr bwMode="auto">
          <a:xfrm>
            <a:off x="9831512" y="917090"/>
            <a:ext cx="153347" cy="183320"/>
          </a:xfrm>
          <a:prstGeom prst="upArrow">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52" name="Group 151">
            <a:extLst>
              <a:ext uri="{FF2B5EF4-FFF2-40B4-BE49-F238E27FC236}">
                <a16:creationId xmlns:a16="http://schemas.microsoft.com/office/drawing/2014/main" id="{1D89362F-0E50-31F6-76FF-FC0388B86EE9}"/>
              </a:ext>
            </a:extLst>
          </p:cNvPr>
          <p:cNvGrpSpPr/>
          <p:nvPr/>
        </p:nvGrpSpPr>
        <p:grpSpPr>
          <a:xfrm>
            <a:off x="9757867" y="596009"/>
            <a:ext cx="2047009" cy="292418"/>
            <a:chOff x="3071045" y="4819773"/>
            <a:chExt cx="2560427" cy="365760"/>
          </a:xfrm>
        </p:grpSpPr>
        <p:grpSp>
          <p:nvGrpSpPr>
            <p:cNvPr id="153" name="Group 152">
              <a:extLst>
                <a:ext uri="{FF2B5EF4-FFF2-40B4-BE49-F238E27FC236}">
                  <a16:creationId xmlns:a16="http://schemas.microsoft.com/office/drawing/2014/main" id="{404EC061-AC59-BC75-7F0F-F7F867685FFF}"/>
                </a:ext>
              </a:extLst>
            </p:cNvPr>
            <p:cNvGrpSpPr/>
            <p:nvPr/>
          </p:nvGrpSpPr>
          <p:grpSpPr>
            <a:xfrm>
              <a:off x="3286797" y="4842633"/>
              <a:ext cx="2344675" cy="320040"/>
              <a:chOff x="3286797" y="4843791"/>
              <a:chExt cx="2344675" cy="320040"/>
            </a:xfrm>
          </p:grpSpPr>
          <p:sp>
            <p:nvSpPr>
              <p:cNvPr id="156" name="Rectangle: Rounded Corners 155">
                <a:extLst>
                  <a:ext uri="{FF2B5EF4-FFF2-40B4-BE49-F238E27FC236}">
                    <a16:creationId xmlns:a16="http://schemas.microsoft.com/office/drawing/2014/main" id="{3E1460F2-5A88-6019-DE7B-87E60D5147A1}"/>
                  </a:ext>
                </a:extLst>
              </p:cNvPr>
              <p:cNvSpPr/>
              <p:nvPr/>
            </p:nvSpPr>
            <p:spPr bwMode="auto">
              <a:xfrm>
                <a:off x="3286797" y="4843791"/>
                <a:ext cx="2344675" cy="320040"/>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7" name="TextBox 156">
                <a:extLst>
                  <a:ext uri="{FF2B5EF4-FFF2-40B4-BE49-F238E27FC236}">
                    <a16:creationId xmlns:a16="http://schemas.microsoft.com/office/drawing/2014/main" id="{79D6ABE6-8BCF-EBE8-95E4-A1B669519B5E}"/>
                  </a:ext>
                </a:extLst>
              </p:cNvPr>
              <p:cNvSpPr txBox="1"/>
              <p:nvPr/>
            </p:nvSpPr>
            <p:spPr>
              <a:xfrm>
                <a:off x="3515397" y="4913784"/>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FFFFFF"/>
                    </a:solidFill>
                    <a:effectLst/>
                    <a:uLnTx/>
                    <a:uFillTx/>
                    <a:latin typeface="Segoe UI Semibold"/>
                    <a:ea typeface="+mn-ea"/>
                    <a:cs typeface="Segoe UI Semilight" panose="020B0402040204020203" pitchFamily="34" charset="0"/>
                  </a:rPr>
                  <a:t>Launch termination workflow</a:t>
                </a:r>
              </a:p>
            </p:txBody>
          </p:sp>
        </p:grpSp>
        <p:sp>
          <p:nvSpPr>
            <p:cNvPr id="154" name="Oval 153">
              <a:extLst>
                <a:ext uri="{FF2B5EF4-FFF2-40B4-BE49-F238E27FC236}">
                  <a16:creationId xmlns:a16="http://schemas.microsoft.com/office/drawing/2014/main" id="{E7769028-8C5C-C6D1-BAC6-B7B0F3529512}"/>
                </a:ext>
              </a:extLst>
            </p:cNvPr>
            <p:cNvSpPr/>
            <p:nvPr/>
          </p:nvSpPr>
          <p:spPr bwMode="auto">
            <a:xfrm>
              <a:off x="3071045" y="4819773"/>
              <a:ext cx="365760" cy="365760"/>
            </a:xfrm>
            <a:prstGeom prst="ellipse">
              <a:avLst/>
            </a:prstGeom>
            <a:solidFill>
              <a:srgbClr val="FFFFFF"/>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55" name="Graphic 154">
              <a:extLst>
                <a:ext uri="{FF2B5EF4-FFF2-40B4-BE49-F238E27FC236}">
                  <a16:creationId xmlns:a16="http://schemas.microsoft.com/office/drawing/2014/main" id="{DFAA49C4-B4A7-A934-0B91-DC57B88E49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9625" y="4888353"/>
              <a:ext cx="228600" cy="228600"/>
            </a:xfrm>
            <a:prstGeom prst="rect">
              <a:avLst/>
            </a:prstGeom>
          </p:spPr>
        </p:pic>
      </p:grpSp>
      <p:grpSp>
        <p:nvGrpSpPr>
          <p:cNvPr id="158" name="Group 157">
            <a:extLst>
              <a:ext uri="{FF2B5EF4-FFF2-40B4-BE49-F238E27FC236}">
                <a16:creationId xmlns:a16="http://schemas.microsoft.com/office/drawing/2014/main" id="{6FC97265-BFBA-2860-F441-D3C55BB1D4AC}"/>
              </a:ext>
            </a:extLst>
          </p:cNvPr>
          <p:cNvGrpSpPr/>
          <p:nvPr/>
        </p:nvGrpSpPr>
        <p:grpSpPr>
          <a:xfrm>
            <a:off x="9761979" y="1078251"/>
            <a:ext cx="2000099" cy="292418"/>
            <a:chOff x="3071045" y="5262184"/>
            <a:chExt cx="2501752" cy="365760"/>
          </a:xfrm>
        </p:grpSpPr>
        <p:grpSp>
          <p:nvGrpSpPr>
            <p:cNvPr id="159" name="Group 158">
              <a:extLst>
                <a:ext uri="{FF2B5EF4-FFF2-40B4-BE49-F238E27FC236}">
                  <a16:creationId xmlns:a16="http://schemas.microsoft.com/office/drawing/2014/main" id="{198BF8A4-EAAF-94D4-6040-96A9BC48F0D3}"/>
                </a:ext>
              </a:extLst>
            </p:cNvPr>
            <p:cNvGrpSpPr/>
            <p:nvPr/>
          </p:nvGrpSpPr>
          <p:grpSpPr>
            <a:xfrm>
              <a:off x="3286797" y="5285044"/>
              <a:ext cx="2286000" cy="320040"/>
              <a:chOff x="3286797" y="5213214"/>
              <a:chExt cx="2286000" cy="320040"/>
            </a:xfrm>
          </p:grpSpPr>
          <p:sp>
            <p:nvSpPr>
              <p:cNvPr id="162" name="Rectangle: Rounded Corners 161">
                <a:extLst>
                  <a:ext uri="{FF2B5EF4-FFF2-40B4-BE49-F238E27FC236}">
                    <a16:creationId xmlns:a16="http://schemas.microsoft.com/office/drawing/2014/main" id="{BAECE4E3-96CC-E2D7-DA03-50D1DFFD7B4C}"/>
                  </a:ext>
                </a:extLst>
              </p:cNvPr>
              <p:cNvSpPr/>
              <p:nvPr/>
            </p:nvSpPr>
            <p:spPr bwMode="auto">
              <a:xfrm>
                <a:off x="3286797" y="5213214"/>
                <a:ext cx="2286000" cy="320040"/>
              </a:xfrm>
              <a:prstGeom prst="round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3" name="TextBox 162">
                <a:extLst>
                  <a:ext uri="{FF2B5EF4-FFF2-40B4-BE49-F238E27FC236}">
                    <a16:creationId xmlns:a16="http://schemas.microsoft.com/office/drawing/2014/main" id="{D49D443B-EBEA-B84C-3F95-B2EABC5E680B}"/>
                  </a:ext>
                </a:extLst>
              </p:cNvPr>
              <p:cNvSpPr txBox="1"/>
              <p:nvPr/>
            </p:nvSpPr>
            <p:spPr>
              <a:xfrm>
                <a:off x="3515397" y="5283207"/>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000000"/>
                    </a:solidFill>
                    <a:effectLst/>
                    <a:uLnTx/>
                    <a:uFillTx/>
                    <a:latin typeface="Segoe UI Semibold"/>
                    <a:ea typeface="+mn-ea"/>
                    <a:cs typeface="Segoe UI Semilight" panose="020B0402040204020203" pitchFamily="34" charset="0"/>
                  </a:rPr>
                  <a:t>Worker separates from org</a:t>
                </a:r>
              </a:p>
            </p:txBody>
          </p:sp>
        </p:grpSp>
        <p:sp>
          <p:nvSpPr>
            <p:cNvPr id="160" name="Oval 159">
              <a:extLst>
                <a:ext uri="{FF2B5EF4-FFF2-40B4-BE49-F238E27FC236}">
                  <a16:creationId xmlns:a16="http://schemas.microsoft.com/office/drawing/2014/main" id="{E0895DAA-0273-3606-39A4-E4E7681F0148}"/>
                </a:ext>
              </a:extLst>
            </p:cNvPr>
            <p:cNvSpPr/>
            <p:nvPr/>
          </p:nvSpPr>
          <p:spPr bwMode="auto">
            <a:xfrm>
              <a:off x="3071045" y="5262184"/>
              <a:ext cx="365760" cy="36576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61" name="Graphic 160">
              <a:extLst>
                <a:ext uri="{FF2B5EF4-FFF2-40B4-BE49-F238E27FC236}">
                  <a16:creationId xmlns:a16="http://schemas.microsoft.com/office/drawing/2014/main" id="{72939077-11E4-FA74-D24B-00F32528DE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9625" y="5330764"/>
              <a:ext cx="228600" cy="228600"/>
            </a:xfrm>
            <a:prstGeom prst="rect">
              <a:avLst/>
            </a:prstGeom>
          </p:spPr>
        </p:pic>
      </p:grpSp>
      <p:grpSp>
        <p:nvGrpSpPr>
          <p:cNvPr id="164" name="Group 163">
            <a:extLst>
              <a:ext uri="{FF2B5EF4-FFF2-40B4-BE49-F238E27FC236}">
                <a16:creationId xmlns:a16="http://schemas.microsoft.com/office/drawing/2014/main" id="{6A93C6B3-D26B-0A1A-E1B9-2D474AF71503}"/>
              </a:ext>
            </a:extLst>
          </p:cNvPr>
          <p:cNvGrpSpPr/>
          <p:nvPr/>
        </p:nvGrpSpPr>
        <p:grpSpPr>
          <a:xfrm>
            <a:off x="5824741" y="3209234"/>
            <a:ext cx="1540852" cy="1451414"/>
            <a:chOff x="958087" y="1869022"/>
            <a:chExt cx="1540852" cy="1451414"/>
          </a:xfrm>
        </p:grpSpPr>
        <p:grpSp>
          <p:nvGrpSpPr>
            <p:cNvPr id="165" name="Group 164">
              <a:extLst>
                <a:ext uri="{FF2B5EF4-FFF2-40B4-BE49-F238E27FC236}">
                  <a16:creationId xmlns:a16="http://schemas.microsoft.com/office/drawing/2014/main" id="{C8EBB02F-ED62-FC19-D48B-63367B6351BF}"/>
                </a:ext>
              </a:extLst>
            </p:cNvPr>
            <p:cNvGrpSpPr/>
            <p:nvPr/>
          </p:nvGrpSpPr>
          <p:grpSpPr>
            <a:xfrm>
              <a:off x="958087" y="1869022"/>
              <a:ext cx="1540852" cy="1249658"/>
              <a:chOff x="958087" y="1869022"/>
              <a:chExt cx="1540852" cy="1249658"/>
            </a:xfrm>
          </p:grpSpPr>
          <p:sp>
            <p:nvSpPr>
              <p:cNvPr id="181" name="Rectangle: Rounded Corners 180">
                <a:extLst>
                  <a:ext uri="{FF2B5EF4-FFF2-40B4-BE49-F238E27FC236}">
                    <a16:creationId xmlns:a16="http://schemas.microsoft.com/office/drawing/2014/main" id="{2BF10416-5CB2-3B90-1651-467B3A10869F}"/>
                  </a:ext>
                </a:extLst>
              </p:cNvPr>
              <p:cNvSpPr/>
              <p:nvPr/>
            </p:nvSpPr>
            <p:spPr bwMode="auto">
              <a:xfrm>
                <a:off x="958087" y="1869022"/>
                <a:ext cx="1540852" cy="1039511"/>
              </a:xfrm>
              <a:prstGeom prst="roundRect">
                <a:avLst/>
              </a:prstGeom>
              <a:solidFill>
                <a:schemeClr val="bg1"/>
              </a:solidFill>
              <a:ln>
                <a:solidFill>
                  <a:schemeClr val="bg1">
                    <a:lumMod val="8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2" name="Oval 181">
                <a:extLst>
                  <a:ext uri="{FF2B5EF4-FFF2-40B4-BE49-F238E27FC236}">
                    <a16:creationId xmlns:a16="http://schemas.microsoft.com/office/drawing/2014/main" id="{B001350A-C15F-ED59-CFC6-CFBD994EC4A4}"/>
                  </a:ext>
                </a:extLst>
              </p:cNvPr>
              <p:cNvSpPr/>
              <p:nvPr/>
            </p:nvSpPr>
            <p:spPr bwMode="auto">
              <a:xfrm>
                <a:off x="1514369" y="2699920"/>
                <a:ext cx="418760" cy="41876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pic>
          <p:nvPicPr>
            <p:cNvPr id="166" name="Picture 165" descr="Icon&#10;&#10;Description automatically generated">
              <a:extLst>
                <a:ext uri="{FF2B5EF4-FFF2-40B4-BE49-F238E27FC236}">
                  <a16:creationId xmlns:a16="http://schemas.microsoft.com/office/drawing/2014/main" id="{FFF3D2EA-F799-CA7F-8CD8-02C61804B070}"/>
                </a:ext>
              </a:extLst>
            </p:cNvPr>
            <p:cNvPicPr>
              <a:picLocks noChangeAspect="1"/>
            </p:cNvPicPr>
            <p:nvPr/>
          </p:nvPicPr>
          <p:blipFill>
            <a:blip r:embed="rId8"/>
            <a:stretch>
              <a:fillRect/>
            </a:stretch>
          </p:blipFill>
          <p:spPr>
            <a:xfrm>
              <a:off x="1312538" y="2039742"/>
              <a:ext cx="759272" cy="302443"/>
            </a:xfrm>
            <a:prstGeom prst="rect">
              <a:avLst/>
            </a:prstGeom>
          </p:spPr>
        </p:pic>
        <p:grpSp>
          <p:nvGrpSpPr>
            <p:cNvPr id="167" name="Graphic 28">
              <a:extLst>
                <a:ext uri="{FF2B5EF4-FFF2-40B4-BE49-F238E27FC236}">
                  <a16:creationId xmlns:a16="http://schemas.microsoft.com/office/drawing/2014/main" id="{B6785D61-8CE2-24B4-60EA-2E1CB721EE29}"/>
                </a:ext>
              </a:extLst>
            </p:cNvPr>
            <p:cNvGrpSpPr/>
            <p:nvPr/>
          </p:nvGrpSpPr>
          <p:grpSpPr>
            <a:xfrm>
              <a:off x="1078007" y="2426661"/>
              <a:ext cx="1287085" cy="155436"/>
              <a:chOff x="-121582" y="7062615"/>
              <a:chExt cx="1287085" cy="155436"/>
            </a:xfrm>
          </p:grpSpPr>
          <p:sp>
            <p:nvSpPr>
              <p:cNvPr id="179" name="Freeform: Shape 178">
                <a:extLst>
                  <a:ext uri="{FF2B5EF4-FFF2-40B4-BE49-F238E27FC236}">
                    <a16:creationId xmlns:a16="http://schemas.microsoft.com/office/drawing/2014/main" id="{DE011B6E-795E-2FE5-29A5-1934F1788B91}"/>
                  </a:ext>
                </a:extLst>
              </p:cNvPr>
              <p:cNvSpPr/>
              <p:nvPr/>
            </p:nvSpPr>
            <p:spPr>
              <a:xfrm>
                <a:off x="1021035" y="7062615"/>
                <a:ext cx="144468" cy="155436"/>
              </a:xfrm>
              <a:custGeom>
                <a:avLst/>
                <a:gdLst>
                  <a:gd name="connsiteX0" fmla="*/ 45234 w 141646"/>
                  <a:gd name="connsiteY0" fmla="*/ 16658 h 152400"/>
                  <a:gd name="connsiteX1" fmla="*/ 15716 w 141646"/>
                  <a:gd name="connsiteY1" fmla="*/ 49280 h 152400"/>
                  <a:gd name="connsiteX2" fmla="*/ 57388 w 141646"/>
                  <a:gd name="connsiteY2" fmla="*/ 114635 h 152400"/>
                  <a:gd name="connsiteX3" fmla="*/ 70828 w 141646"/>
                  <a:gd name="connsiteY3" fmla="*/ 128843 h 152400"/>
                  <a:gd name="connsiteX4" fmla="*/ 84230 w 141646"/>
                  <a:gd name="connsiteY4" fmla="*/ 114635 h 152400"/>
                  <a:gd name="connsiteX5" fmla="*/ 125930 w 141646"/>
                  <a:gd name="connsiteY5" fmla="*/ 49280 h 152400"/>
                  <a:gd name="connsiteX6" fmla="*/ 96412 w 141646"/>
                  <a:gd name="connsiteY6" fmla="*/ 16658 h 152400"/>
                  <a:gd name="connsiteX7" fmla="*/ 76467 w 141646"/>
                  <a:gd name="connsiteY7" fmla="*/ 25748 h 152400"/>
                  <a:gd name="connsiteX8" fmla="*/ 70828 w 141646"/>
                  <a:gd name="connsiteY8" fmla="*/ 31926 h 152400"/>
                  <a:gd name="connsiteX9" fmla="*/ 65180 w 141646"/>
                  <a:gd name="connsiteY9" fmla="*/ 25748 h 152400"/>
                  <a:gd name="connsiteX10" fmla="*/ 45234 w 141646"/>
                  <a:gd name="connsiteY10" fmla="*/ 16658 h 152400"/>
                  <a:gd name="connsiteX11" fmla="*/ 70828 w 141646"/>
                  <a:gd name="connsiteY11" fmla="*/ 152400 h 152400"/>
                  <a:gd name="connsiteX12" fmla="*/ 46320 w 141646"/>
                  <a:gd name="connsiteY12" fmla="*/ 126429 h 152400"/>
                  <a:gd name="connsiteX13" fmla="*/ 0 w 141646"/>
                  <a:gd name="connsiteY13" fmla="*/ 49280 h 152400"/>
                  <a:gd name="connsiteX14" fmla="*/ 45234 w 141646"/>
                  <a:gd name="connsiteY14" fmla="*/ 0 h 152400"/>
                  <a:gd name="connsiteX15" fmla="*/ 70828 w 141646"/>
                  <a:gd name="connsiteY15" fmla="*/ 8914 h 152400"/>
                  <a:gd name="connsiteX16" fmla="*/ 96412 w 141646"/>
                  <a:gd name="connsiteY16" fmla="*/ 0 h 152400"/>
                  <a:gd name="connsiteX17" fmla="*/ 141646 w 141646"/>
                  <a:gd name="connsiteY17" fmla="*/ 49280 h 152400"/>
                  <a:gd name="connsiteX18" fmla="*/ 95326 w 141646"/>
                  <a:gd name="connsiteY18" fmla="*/ 126436 h 152400"/>
                  <a:gd name="connsiteX19" fmla="*/ 70828 w 141646"/>
                  <a:gd name="connsiteY19"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1646" h="152400">
                    <a:moveTo>
                      <a:pt x="45234" y="16658"/>
                    </a:moveTo>
                    <a:cubicBezTo>
                      <a:pt x="27565" y="16658"/>
                      <a:pt x="15716" y="29767"/>
                      <a:pt x="15716" y="49280"/>
                    </a:cubicBezTo>
                    <a:cubicBezTo>
                      <a:pt x="15716" y="70586"/>
                      <a:pt x="35033" y="91000"/>
                      <a:pt x="57388" y="114635"/>
                    </a:cubicBezTo>
                    <a:lnTo>
                      <a:pt x="70828" y="128843"/>
                    </a:lnTo>
                    <a:lnTo>
                      <a:pt x="84230" y="114635"/>
                    </a:lnTo>
                    <a:cubicBezTo>
                      <a:pt x="106613" y="91000"/>
                      <a:pt x="125930" y="70586"/>
                      <a:pt x="125930" y="49280"/>
                    </a:cubicBezTo>
                    <a:cubicBezTo>
                      <a:pt x="125930" y="29767"/>
                      <a:pt x="114071" y="16658"/>
                      <a:pt x="96412" y="16658"/>
                    </a:cubicBezTo>
                    <a:cubicBezTo>
                      <a:pt x="88906" y="16658"/>
                      <a:pt x="81820" y="19881"/>
                      <a:pt x="76467" y="25748"/>
                    </a:cubicBezTo>
                    <a:lnTo>
                      <a:pt x="70828" y="31926"/>
                    </a:lnTo>
                    <a:lnTo>
                      <a:pt x="65180" y="25748"/>
                    </a:lnTo>
                    <a:cubicBezTo>
                      <a:pt x="59827" y="19881"/>
                      <a:pt x="52740" y="16658"/>
                      <a:pt x="45234" y="16658"/>
                    </a:cubicBezTo>
                    <a:close/>
                    <a:moveTo>
                      <a:pt x="70828" y="152400"/>
                    </a:moveTo>
                    <a:lnTo>
                      <a:pt x="46320" y="126429"/>
                    </a:lnTo>
                    <a:cubicBezTo>
                      <a:pt x="21450" y="100193"/>
                      <a:pt x="0" y="77517"/>
                      <a:pt x="0" y="49280"/>
                    </a:cubicBezTo>
                    <a:cubicBezTo>
                      <a:pt x="0" y="20719"/>
                      <a:pt x="19021" y="0"/>
                      <a:pt x="45234" y="0"/>
                    </a:cubicBezTo>
                    <a:cubicBezTo>
                      <a:pt x="54531" y="0"/>
                      <a:pt x="63379" y="3117"/>
                      <a:pt x="70828" y="8914"/>
                    </a:cubicBezTo>
                    <a:cubicBezTo>
                      <a:pt x="78238" y="3117"/>
                      <a:pt x="87116" y="0"/>
                      <a:pt x="96412" y="0"/>
                    </a:cubicBezTo>
                    <a:cubicBezTo>
                      <a:pt x="122625" y="0"/>
                      <a:pt x="141646" y="20719"/>
                      <a:pt x="141646" y="49280"/>
                    </a:cubicBezTo>
                    <a:cubicBezTo>
                      <a:pt x="141646" y="77509"/>
                      <a:pt x="120167" y="100193"/>
                      <a:pt x="95326" y="126436"/>
                    </a:cubicBezTo>
                    <a:lnTo>
                      <a:pt x="70828" y="152400"/>
                    </a:lnTo>
                    <a:close/>
                  </a:path>
                </a:pathLst>
              </a:custGeom>
              <a:solidFill>
                <a:srgbClr val="F0AB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FC2B8624-7194-9A71-D72D-767262136D84}"/>
                  </a:ext>
                </a:extLst>
              </p:cNvPr>
              <p:cNvSpPr/>
              <p:nvPr/>
            </p:nvSpPr>
            <p:spPr>
              <a:xfrm>
                <a:off x="-121582" y="7097123"/>
                <a:ext cx="1103795" cy="86420"/>
              </a:xfrm>
              <a:custGeom>
                <a:avLst/>
                <a:gdLst>
                  <a:gd name="connsiteX0" fmla="*/ 1049570 w 1103795"/>
                  <a:gd name="connsiteY0" fmla="*/ 76859 h 86420"/>
                  <a:gd name="connsiteX1" fmla="*/ 1056733 w 1103795"/>
                  <a:gd name="connsiteY1" fmla="*/ 66736 h 86420"/>
                  <a:gd name="connsiteX2" fmla="*/ 1077469 w 1103795"/>
                  <a:gd name="connsiteY2" fmla="*/ 74501 h 86420"/>
                  <a:gd name="connsiteX3" fmla="*/ 1086994 w 1103795"/>
                  <a:gd name="connsiteY3" fmla="*/ 68648 h 86420"/>
                  <a:gd name="connsiteX4" fmla="*/ 1075659 w 1103795"/>
                  <a:gd name="connsiteY4" fmla="*/ 61441 h 86420"/>
                  <a:gd name="connsiteX5" fmla="*/ 1052275 w 1103795"/>
                  <a:gd name="connsiteY5" fmla="*/ 42652 h 86420"/>
                  <a:gd name="connsiteX6" fmla="*/ 1075449 w 1103795"/>
                  <a:gd name="connsiteY6" fmla="*/ 23636 h 86420"/>
                  <a:gd name="connsiteX7" fmla="*/ 1101653 w 1103795"/>
                  <a:gd name="connsiteY7" fmla="*/ 32076 h 86420"/>
                  <a:gd name="connsiteX8" fmla="*/ 1094595 w 1103795"/>
                  <a:gd name="connsiteY8" fmla="*/ 42314 h 86420"/>
                  <a:gd name="connsiteX9" fmla="*/ 1077002 w 1103795"/>
                  <a:gd name="connsiteY9" fmla="*/ 35786 h 86420"/>
                  <a:gd name="connsiteX10" fmla="*/ 1068963 w 1103795"/>
                  <a:gd name="connsiteY10" fmla="*/ 41077 h 86420"/>
                  <a:gd name="connsiteX11" fmla="*/ 1079574 w 1103795"/>
                  <a:gd name="connsiteY11" fmla="*/ 47494 h 86420"/>
                  <a:gd name="connsiteX12" fmla="*/ 1103796 w 1103795"/>
                  <a:gd name="connsiteY12" fmla="*/ 65837 h 86420"/>
                  <a:gd name="connsiteX13" fmla="*/ 1077469 w 1103795"/>
                  <a:gd name="connsiteY13" fmla="*/ 86083 h 86420"/>
                  <a:gd name="connsiteX14" fmla="*/ 1049570 w 1103795"/>
                  <a:gd name="connsiteY14" fmla="*/ 76859 h 86420"/>
                  <a:gd name="connsiteX15" fmla="*/ 1008146 w 1103795"/>
                  <a:gd name="connsiteY15" fmla="*/ 84850 h 86420"/>
                  <a:gd name="connsiteX16" fmla="*/ 1008146 w 1103795"/>
                  <a:gd name="connsiteY16" fmla="*/ 24872 h 86420"/>
                  <a:gd name="connsiteX17" fmla="*/ 1026177 w 1103795"/>
                  <a:gd name="connsiteY17" fmla="*/ 24872 h 86420"/>
                  <a:gd name="connsiteX18" fmla="*/ 1026177 w 1103795"/>
                  <a:gd name="connsiteY18" fmla="*/ 34891 h 86420"/>
                  <a:gd name="connsiteX19" fmla="*/ 1026281 w 1103795"/>
                  <a:gd name="connsiteY19" fmla="*/ 34891 h 86420"/>
                  <a:gd name="connsiteX20" fmla="*/ 1046446 w 1103795"/>
                  <a:gd name="connsiteY20" fmla="*/ 23636 h 86420"/>
                  <a:gd name="connsiteX21" fmla="*/ 1046998 w 1103795"/>
                  <a:gd name="connsiteY21" fmla="*/ 23636 h 86420"/>
                  <a:gd name="connsiteX22" fmla="*/ 1046779 w 1103795"/>
                  <a:gd name="connsiteY22" fmla="*/ 39729 h 86420"/>
                  <a:gd name="connsiteX23" fmla="*/ 1042074 w 1103795"/>
                  <a:gd name="connsiteY23" fmla="*/ 39388 h 86420"/>
                  <a:gd name="connsiteX24" fmla="*/ 1026177 w 1103795"/>
                  <a:gd name="connsiteY24" fmla="*/ 47609 h 86420"/>
                  <a:gd name="connsiteX25" fmla="*/ 1026177 w 1103795"/>
                  <a:gd name="connsiteY25" fmla="*/ 84850 h 86420"/>
                  <a:gd name="connsiteX26" fmla="*/ 1008146 w 1103795"/>
                  <a:gd name="connsiteY26" fmla="*/ 84850 h 86420"/>
                  <a:gd name="connsiteX27" fmla="*/ 979695 w 1103795"/>
                  <a:gd name="connsiteY27" fmla="*/ 55032 h 86420"/>
                  <a:gd name="connsiteX28" fmla="*/ 967274 w 1103795"/>
                  <a:gd name="connsiteY28" fmla="*/ 36914 h 86420"/>
                  <a:gd name="connsiteX29" fmla="*/ 954720 w 1103795"/>
                  <a:gd name="connsiteY29" fmla="*/ 55032 h 86420"/>
                  <a:gd name="connsiteX30" fmla="*/ 967274 w 1103795"/>
                  <a:gd name="connsiteY30" fmla="*/ 73372 h 86420"/>
                  <a:gd name="connsiteX31" fmla="*/ 979695 w 1103795"/>
                  <a:gd name="connsiteY31" fmla="*/ 55032 h 86420"/>
                  <a:gd name="connsiteX32" fmla="*/ 936689 w 1103795"/>
                  <a:gd name="connsiteY32" fmla="*/ 54917 h 86420"/>
                  <a:gd name="connsiteX33" fmla="*/ 967274 w 1103795"/>
                  <a:gd name="connsiteY33" fmla="*/ 23636 h 86420"/>
                  <a:gd name="connsiteX34" fmla="*/ 997725 w 1103795"/>
                  <a:gd name="connsiteY34" fmla="*/ 54917 h 86420"/>
                  <a:gd name="connsiteX35" fmla="*/ 967274 w 1103795"/>
                  <a:gd name="connsiteY35" fmla="*/ 86083 h 86420"/>
                  <a:gd name="connsiteX36" fmla="*/ 936689 w 1103795"/>
                  <a:gd name="connsiteY36" fmla="*/ 54917 h 86420"/>
                  <a:gd name="connsiteX37" fmla="*/ 898065 w 1103795"/>
                  <a:gd name="connsiteY37" fmla="*/ 67973 h 86420"/>
                  <a:gd name="connsiteX38" fmla="*/ 898065 w 1103795"/>
                  <a:gd name="connsiteY38" fmla="*/ 38040 h 86420"/>
                  <a:gd name="connsiteX39" fmla="*/ 888105 w 1103795"/>
                  <a:gd name="connsiteY39" fmla="*/ 38040 h 86420"/>
                  <a:gd name="connsiteX40" fmla="*/ 888105 w 1103795"/>
                  <a:gd name="connsiteY40" fmla="*/ 24872 h 86420"/>
                  <a:gd name="connsiteX41" fmla="*/ 898065 w 1103795"/>
                  <a:gd name="connsiteY41" fmla="*/ 24872 h 86420"/>
                  <a:gd name="connsiteX42" fmla="*/ 898065 w 1103795"/>
                  <a:gd name="connsiteY42" fmla="*/ 4285 h 86420"/>
                  <a:gd name="connsiteX43" fmla="*/ 915984 w 1103795"/>
                  <a:gd name="connsiteY43" fmla="*/ 4285 h 86420"/>
                  <a:gd name="connsiteX44" fmla="*/ 915984 w 1103795"/>
                  <a:gd name="connsiteY44" fmla="*/ 24872 h 86420"/>
                  <a:gd name="connsiteX45" fmla="*/ 931329 w 1103795"/>
                  <a:gd name="connsiteY45" fmla="*/ 24872 h 86420"/>
                  <a:gd name="connsiteX46" fmla="*/ 931329 w 1103795"/>
                  <a:gd name="connsiteY46" fmla="*/ 38040 h 86420"/>
                  <a:gd name="connsiteX47" fmla="*/ 915984 w 1103795"/>
                  <a:gd name="connsiteY47" fmla="*/ 38040 h 86420"/>
                  <a:gd name="connsiteX48" fmla="*/ 915984 w 1103795"/>
                  <a:gd name="connsiteY48" fmla="*/ 64033 h 86420"/>
                  <a:gd name="connsiteX49" fmla="*/ 924270 w 1103795"/>
                  <a:gd name="connsiteY49" fmla="*/ 72473 h 86420"/>
                  <a:gd name="connsiteX50" fmla="*/ 930208 w 1103795"/>
                  <a:gd name="connsiteY50" fmla="*/ 71794 h 86420"/>
                  <a:gd name="connsiteX51" fmla="*/ 930208 w 1103795"/>
                  <a:gd name="connsiteY51" fmla="*/ 84738 h 86420"/>
                  <a:gd name="connsiteX52" fmla="*/ 918334 w 1103795"/>
                  <a:gd name="connsiteY52" fmla="*/ 85641 h 86420"/>
                  <a:gd name="connsiteX53" fmla="*/ 898065 w 1103795"/>
                  <a:gd name="connsiteY53" fmla="*/ 67973 h 86420"/>
                  <a:gd name="connsiteX54" fmla="*/ 827864 w 1103795"/>
                  <a:gd name="connsiteY54" fmla="*/ 54917 h 86420"/>
                  <a:gd name="connsiteX55" fmla="*/ 857982 w 1103795"/>
                  <a:gd name="connsiteY55" fmla="*/ 23636 h 86420"/>
                  <a:gd name="connsiteX56" fmla="*/ 883972 w 1103795"/>
                  <a:gd name="connsiteY56" fmla="*/ 41976 h 86420"/>
                  <a:gd name="connsiteX57" fmla="*/ 868845 w 1103795"/>
                  <a:gd name="connsiteY57" fmla="*/ 47041 h 86420"/>
                  <a:gd name="connsiteX58" fmla="*/ 857768 w 1103795"/>
                  <a:gd name="connsiteY58" fmla="*/ 36914 h 86420"/>
                  <a:gd name="connsiteX59" fmla="*/ 845893 w 1103795"/>
                  <a:gd name="connsiteY59" fmla="*/ 55032 h 86420"/>
                  <a:gd name="connsiteX60" fmla="*/ 857546 w 1103795"/>
                  <a:gd name="connsiteY60" fmla="*/ 73372 h 86420"/>
                  <a:gd name="connsiteX61" fmla="*/ 869286 w 1103795"/>
                  <a:gd name="connsiteY61" fmla="*/ 62681 h 86420"/>
                  <a:gd name="connsiteX62" fmla="*/ 884194 w 1103795"/>
                  <a:gd name="connsiteY62" fmla="*/ 67854 h 86420"/>
                  <a:gd name="connsiteX63" fmla="*/ 857192 w 1103795"/>
                  <a:gd name="connsiteY63" fmla="*/ 86083 h 86420"/>
                  <a:gd name="connsiteX64" fmla="*/ 827864 w 1103795"/>
                  <a:gd name="connsiteY64" fmla="*/ 54917 h 86420"/>
                  <a:gd name="connsiteX65" fmla="*/ 800426 w 1103795"/>
                  <a:gd name="connsiteY65" fmla="*/ 66956 h 86420"/>
                  <a:gd name="connsiteX66" fmla="*/ 800426 w 1103795"/>
                  <a:gd name="connsiteY66" fmla="*/ 55815 h 86420"/>
                  <a:gd name="connsiteX67" fmla="*/ 780153 w 1103795"/>
                  <a:gd name="connsiteY67" fmla="*/ 66391 h 86420"/>
                  <a:gd name="connsiteX68" fmla="*/ 786744 w 1103795"/>
                  <a:gd name="connsiteY68" fmla="*/ 72139 h 86420"/>
                  <a:gd name="connsiteX69" fmla="*/ 800426 w 1103795"/>
                  <a:gd name="connsiteY69" fmla="*/ 66956 h 86420"/>
                  <a:gd name="connsiteX70" fmla="*/ 762562 w 1103795"/>
                  <a:gd name="connsiteY70" fmla="*/ 69544 h 86420"/>
                  <a:gd name="connsiteX71" fmla="*/ 800426 w 1103795"/>
                  <a:gd name="connsiteY71" fmla="*/ 45912 h 86420"/>
                  <a:gd name="connsiteX72" fmla="*/ 800426 w 1103795"/>
                  <a:gd name="connsiteY72" fmla="*/ 44449 h 86420"/>
                  <a:gd name="connsiteX73" fmla="*/ 792354 w 1103795"/>
                  <a:gd name="connsiteY73" fmla="*/ 37249 h 86420"/>
                  <a:gd name="connsiteX74" fmla="*/ 772765 w 1103795"/>
                  <a:gd name="connsiteY74" fmla="*/ 44679 h 86420"/>
                  <a:gd name="connsiteX75" fmla="*/ 765134 w 1103795"/>
                  <a:gd name="connsiteY75" fmla="*/ 34330 h 86420"/>
                  <a:gd name="connsiteX76" fmla="*/ 794927 w 1103795"/>
                  <a:gd name="connsiteY76" fmla="*/ 23636 h 86420"/>
                  <a:gd name="connsiteX77" fmla="*/ 818014 w 1103795"/>
                  <a:gd name="connsiteY77" fmla="*/ 47152 h 86420"/>
                  <a:gd name="connsiteX78" fmla="*/ 818014 w 1103795"/>
                  <a:gd name="connsiteY78" fmla="*/ 70219 h 86420"/>
                  <a:gd name="connsiteX79" fmla="*/ 819681 w 1103795"/>
                  <a:gd name="connsiteY79" fmla="*/ 84850 h 86420"/>
                  <a:gd name="connsiteX80" fmla="*/ 801764 w 1103795"/>
                  <a:gd name="connsiteY80" fmla="*/ 84850 h 86420"/>
                  <a:gd name="connsiteX81" fmla="*/ 800426 w 1103795"/>
                  <a:gd name="connsiteY81" fmla="*/ 76072 h 86420"/>
                  <a:gd name="connsiteX82" fmla="*/ 779578 w 1103795"/>
                  <a:gd name="connsiteY82" fmla="*/ 85749 h 86420"/>
                  <a:gd name="connsiteX83" fmla="*/ 762562 w 1103795"/>
                  <a:gd name="connsiteY83" fmla="*/ 69544 h 86420"/>
                  <a:gd name="connsiteX84" fmla="*/ 711917 w 1103795"/>
                  <a:gd name="connsiteY84" fmla="*/ 84850 h 86420"/>
                  <a:gd name="connsiteX85" fmla="*/ 711917 w 1103795"/>
                  <a:gd name="connsiteY85" fmla="*/ 1579 h 86420"/>
                  <a:gd name="connsiteX86" fmla="*/ 766687 w 1103795"/>
                  <a:gd name="connsiteY86" fmla="*/ 1579 h 86420"/>
                  <a:gd name="connsiteX87" fmla="*/ 766687 w 1103795"/>
                  <a:gd name="connsiteY87" fmla="*/ 16888 h 86420"/>
                  <a:gd name="connsiteX88" fmla="*/ 730165 w 1103795"/>
                  <a:gd name="connsiteY88" fmla="*/ 16888 h 86420"/>
                  <a:gd name="connsiteX89" fmla="*/ 730165 w 1103795"/>
                  <a:gd name="connsiteY89" fmla="*/ 37141 h 86420"/>
                  <a:gd name="connsiteX90" fmla="*/ 756154 w 1103795"/>
                  <a:gd name="connsiteY90" fmla="*/ 37141 h 86420"/>
                  <a:gd name="connsiteX91" fmla="*/ 756154 w 1103795"/>
                  <a:gd name="connsiteY91" fmla="*/ 51653 h 86420"/>
                  <a:gd name="connsiteX92" fmla="*/ 730165 w 1103795"/>
                  <a:gd name="connsiteY92" fmla="*/ 51653 h 86420"/>
                  <a:gd name="connsiteX93" fmla="*/ 730165 w 1103795"/>
                  <a:gd name="connsiteY93" fmla="*/ 84850 h 86420"/>
                  <a:gd name="connsiteX94" fmla="*/ 711917 w 1103795"/>
                  <a:gd name="connsiteY94" fmla="*/ 84850 h 86420"/>
                  <a:gd name="connsiteX95" fmla="*/ 646775 w 1103795"/>
                  <a:gd name="connsiteY95" fmla="*/ 76859 h 86420"/>
                  <a:gd name="connsiteX96" fmla="*/ 653941 w 1103795"/>
                  <a:gd name="connsiteY96" fmla="*/ 66736 h 86420"/>
                  <a:gd name="connsiteX97" fmla="*/ 674650 w 1103795"/>
                  <a:gd name="connsiteY97" fmla="*/ 74501 h 86420"/>
                  <a:gd name="connsiteX98" fmla="*/ 684170 w 1103795"/>
                  <a:gd name="connsiteY98" fmla="*/ 68648 h 86420"/>
                  <a:gd name="connsiteX99" fmla="*/ 672874 w 1103795"/>
                  <a:gd name="connsiteY99" fmla="*/ 61441 h 86420"/>
                  <a:gd name="connsiteX100" fmla="*/ 649454 w 1103795"/>
                  <a:gd name="connsiteY100" fmla="*/ 42652 h 86420"/>
                  <a:gd name="connsiteX101" fmla="*/ 672625 w 1103795"/>
                  <a:gd name="connsiteY101" fmla="*/ 23636 h 86420"/>
                  <a:gd name="connsiteX102" fmla="*/ 698837 w 1103795"/>
                  <a:gd name="connsiteY102" fmla="*/ 32076 h 86420"/>
                  <a:gd name="connsiteX103" fmla="*/ 691778 w 1103795"/>
                  <a:gd name="connsiteY103" fmla="*/ 42314 h 86420"/>
                  <a:gd name="connsiteX104" fmla="*/ 674213 w 1103795"/>
                  <a:gd name="connsiteY104" fmla="*/ 35786 h 86420"/>
                  <a:gd name="connsiteX105" fmla="*/ 666142 w 1103795"/>
                  <a:gd name="connsiteY105" fmla="*/ 41077 h 86420"/>
                  <a:gd name="connsiteX106" fmla="*/ 676785 w 1103795"/>
                  <a:gd name="connsiteY106" fmla="*/ 47494 h 86420"/>
                  <a:gd name="connsiteX107" fmla="*/ 700968 w 1103795"/>
                  <a:gd name="connsiteY107" fmla="*/ 65837 h 86420"/>
                  <a:gd name="connsiteX108" fmla="*/ 674650 w 1103795"/>
                  <a:gd name="connsiteY108" fmla="*/ 86083 h 86420"/>
                  <a:gd name="connsiteX109" fmla="*/ 646775 w 1103795"/>
                  <a:gd name="connsiteY109" fmla="*/ 76859 h 86420"/>
                  <a:gd name="connsiteX110" fmla="*/ 586929 w 1103795"/>
                  <a:gd name="connsiteY110" fmla="*/ 76859 h 86420"/>
                  <a:gd name="connsiteX111" fmla="*/ 594099 w 1103795"/>
                  <a:gd name="connsiteY111" fmla="*/ 66736 h 86420"/>
                  <a:gd name="connsiteX112" fmla="*/ 614808 w 1103795"/>
                  <a:gd name="connsiteY112" fmla="*/ 74501 h 86420"/>
                  <a:gd name="connsiteX113" fmla="*/ 624328 w 1103795"/>
                  <a:gd name="connsiteY113" fmla="*/ 68648 h 86420"/>
                  <a:gd name="connsiteX114" fmla="*/ 613030 w 1103795"/>
                  <a:gd name="connsiteY114" fmla="*/ 61441 h 86420"/>
                  <a:gd name="connsiteX115" fmla="*/ 589610 w 1103795"/>
                  <a:gd name="connsiteY115" fmla="*/ 42652 h 86420"/>
                  <a:gd name="connsiteX116" fmla="*/ 612783 w 1103795"/>
                  <a:gd name="connsiteY116" fmla="*/ 23636 h 86420"/>
                  <a:gd name="connsiteX117" fmla="*/ 638991 w 1103795"/>
                  <a:gd name="connsiteY117" fmla="*/ 32076 h 86420"/>
                  <a:gd name="connsiteX118" fmla="*/ 631932 w 1103795"/>
                  <a:gd name="connsiteY118" fmla="*/ 42314 h 86420"/>
                  <a:gd name="connsiteX119" fmla="*/ 614371 w 1103795"/>
                  <a:gd name="connsiteY119" fmla="*/ 35786 h 86420"/>
                  <a:gd name="connsiteX120" fmla="*/ 606296 w 1103795"/>
                  <a:gd name="connsiteY120" fmla="*/ 41077 h 86420"/>
                  <a:gd name="connsiteX121" fmla="*/ 616941 w 1103795"/>
                  <a:gd name="connsiteY121" fmla="*/ 47494 h 86420"/>
                  <a:gd name="connsiteX122" fmla="*/ 641127 w 1103795"/>
                  <a:gd name="connsiteY122" fmla="*/ 65837 h 86420"/>
                  <a:gd name="connsiteX123" fmla="*/ 614808 w 1103795"/>
                  <a:gd name="connsiteY123" fmla="*/ 86083 h 86420"/>
                  <a:gd name="connsiteX124" fmla="*/ 586929 w 1103795"/>
                  <a:gd name="connsiteY124" fmla="*/ 76859 h 86420"/>
                  <a:gd name="connsiteX125" fmla="*/ 565863 w 1103795"/>
                  <a:gd name="connsiteY125" fmla="*/ 49068 h 86420"/>
                  <a:gd name="connsiteX126" fmla="*/ 554457 w 1103795"/>
                  <a:gd name="connsiteY126" fmla="*/ 36576 h 86420"/>
                  <a:gd name="connsiteX127" fmla="*/ 542692 w 1103795"/>
                  <a:gd name="connsiteY127" fmla="*/ 49068 h 86420"/>
                  <a:gd name="connsiteX128" fmla="*/ 565863 w 1103795"/>
                  <a:gd name="connsiteY128" fmla="*/ 49068 h 86420"/>
                  <a:gd name="connsiteX129" fmla="*/ 524557 w 1103795"/>
                  <a:gd name="connsiteY129" fmla="*/ 54917 h 86420"/>
                  <a:gd name="connsiteX130" fmla="*/ 554567 w 1103795"/>
                  <a:gd name="connsiteY130" fmla="*/ 23636 h 86420"/>
                  <a:gd name="connsiteX131" fmla="*/ 582006 w 1103795"/>
                  <a:gd name="connsiteY131" fmla="*/ 57052 h 86420"/>
                  <a:gd name="connsiteX132" fmla="*/ 582006 w 1103795"/>
                  <a:gd name="connsiteY132" fmla="*/ 59755 h 86420"/>
                  <a:gd name="connsiteX133" fmla="*/ 542474 w 1103795"/>
                  <a:gd name="connsiteY133" fmla="*/ 59755 h 86420"/>
                  <a:gd name="connsiteX134" fmla="*/ 556343 w 1103795"/>
                  <a:gd name="connsiteY134" fmla="*/ 73483 h 86420"/>
                  <a:gd name="connsiteX135" fmla="*/ 574046 w 1103795"/>
                  <a:gd name="connsiteY135" fmla="*/ 66283 h 86420"/>
                  <a:gd name="connsiteX136" fmla="*/ 580993 w 1103795"/>
                  <a:gd name="connsiteY136" fmla="*/ 77082 h 86420"/>
                  <a:gd name="connsiteX137" fmla="*/ 555004 w 1103795"/>
                  <a:gd name="connsiteY137" fmla="*/ 86083 h 86420"/>
                  <a:gd name="connsiteX138" fmla="*/ 524557 w 1103795"/>
                  <a:gd name="connsiteY138" fmla="*/ 54917 h 86420"/>
                  <a:gd name="connsiteX139" fmla="*/ 464187 w 1103795"/>
                  <a:gd name="connsiteY139" fmla="*/ 55007 h 86420"/>
                  <a:gd name="connsiteX140" fmla="*/ 494220 w 1103795"/>
                  <a:gd name="connsiteY140" fmla="*/ 23813 h 86420"/>
                  <a:gd name="connsiteX141" fmla="*/ 520136 w 1103795"/>
                  <a:gd name="connsiteY141" fmla="*/ 42101 h 86420"/>
                  <a:gd name="connsiteX142" fmla="*/ 505051 w 1103795"/>
                  <a:gd name="connsiteY142" fmla="*/ 47156 h 86420"/>
                  <a:gd name="connsiteX143" fmla="*/ 494004 w 1103795"/>
                  <a:gd name="connsiteY143" fmla="*/ 37054 h 86420"/>
                  <a:gd name="connsiteX144" fmla="*/ 482164 w 1103795"/>
                  <a:gd name="connsiteY144" fmla="*/ 55122 h 86420"/>
                  <a:gd name="connsiteX145" fmla="*/ 493786 w 1103795"/>
                  <a:gd name="connsiteY145" fmla="*/ 73410 h 86420"/>
                  <a:gd name="connsiteX146" fmla="*/ 505488 w 1103795"/>
                  <a:gd name="connsiteY146" fmla="*/ 62747 h 86420"/>
                  <a:gd name="connsiteX147" fmla="*/ 520354 w 1103795"/>
                  <a:gd name="connsiteY147" fmla="*/ 67910 h 86420"/>
                  <a:gd name="connsiteX148" fmla="*/ 493432 w 1103795"/>
                  <a:gd name="connsiteY148" fmla="*/ 86086 h 86420"/>
                  <a:gd name="connsiteX149" fmla="*/ 464187 w 1103795"/>
                  <a:gd name="connsiteY149" fmla="*/ 55007 h 86420"/>
                  <a:gd name="connsiteX150" fmla="*/ 401988 w 1103795"/>
                  <a:gd name="connsiteY150" fmla="*/ 54917 h 86420"/>
                  <a:gd name="connsiteX151" fmla="*/ 432106 w 1103795"/>
                  <a:gd name="connsiteY151" fmla="*/ 23636 h 86420"/>
                  <a:gd name="connsiteX152" fmla="*/ 458096 w 1103795"/>
                  <a:gd name="connsiteY152" fmla="*/ 41976 h 86420"/>
                  <a:gd name="connsiteX153" fmla="*/ 442993 w 1103795"/>
                  <a:gd name="connsiteY153" fmla="*/ 47041 h 86420"/>
                  <a:gd name="connsiteX154" fmla="*/ 431888 w 1103795"/>
                  <a:gd name="connsiteY154" fmla="*/ 36914 h 86420"/>
                  <a:gd name="connsiteX155" fmla="*/ 420013 w 1103795"/>
                  <a:gd name="connsiteY155" fmla="*/ 55032 h 86420"/>
                  <a:gd name="connsiteX156" fmla="*/ 431670 w 1103795"/>
                  <a:gd name="connsiteY156" fmla="*/ 73372 h 86420"/>
                  <a:gd name="connsiteX157" fmla="*/ 443433 w 1103795"/>
                  <a:gd name="connsiteY157" fmla="*/ 62681 h 86420"/>
                  <a:gd name="connsiteX158" fmla="*/ 458314 w 1103795"/>
                  <a:gd name="connsiteY158" fmla="*/ 67854 h 86420"/>
                  <a:gd name="connsiteX159" fmla="*/ 431340 w 1103795"/>
                  <a:gd name="connsiteY159" fmla="*/ 86083 h 86420"/>
                  <a:gd name="connsiteX160" fmla="*/ 401988 w 1103795"/>
                  <a:gd name="connsiteY160" fmla="*/ 54917 h 86420"/>
                  <a:gd name="connsiteX161" fmla="*/ 336269 w 1103795"/>
                  <a:gd name="connsiteY161" fmla="*/ 68648 h 86420"/>
                  <a:gd name="connsiteX162" fmla="*/ 336269 w 1103795"/>
                  <a:gd name="connsiteY162" fmla="*/ 24872 h 86420"/>
                  <a:gd name="connsiteX163" fmla="*/ 354298 w 1103795"/>
                  <a:gd name="connsiteY163" fmla="*/ 24872 h 86420"/>
                  <a:gd name="connsiteX164" fmla="*/ 354298 w 1103795"/>
                  <a:gd name="connsiteY164" fmla="*/ 63354 h 86420"/>
                  <a:gd name="connsiteX165" fmla="*/ 361354 w 1103795"/>
                  <a:gd name="connsiteY165" fmla="*/ 71682 h 86420"/>
                  <a:gd name="connsiteX166" fmla="*/ 374351 w 1103795"/>
                  <a:gd name="connsiteY166" fmla="*/ 65611 h 86420"/>
                  <a:gd name="connsiteX167" fmla="*/ 374351 w 1103795"/>
                  <a:gd name="connsiteY167" fmla="*/ 24872 h 86420"/>
                  <a:gd name="connsiteX168" fmla="*/ 392380 w 1103795"/>
                  <a:gd name="connsiteY168" fmla="*/ 24872 h 86420"/>
                  <a:gd name="connsiteX169" fmla="*/ 392380 w 1103795"/>
                  <a:gd name="connsiteY169" fmla="*/ 84850 h 86420"/>
                  <a:gd name="connsiteX170" fmla="*/ 374351 w 1103795"/>
                  <a:gd name="connsiteY170" fmla="*/ 84850 h 86420"/>
                  <a:gd name="connsiteX171" fmla="*/ 374351 w 1103795"/>
                  <a:gd name="connsiteY171" fmla="*/ 75511 h 86420"/>
                  <a:gd name="connsiteX172" fmla="*/ 353751 w 1103795"/>
                  <a:gd name="connsiteY172" fmla="*/ 86083 h 86420"/>
                  <a:gd name="connsiteX173" fmla="*/ 336269 w 1103795"/>
                  <a:gd name="connsiteY173" fmla="*/ 68648 h 86420"/>
                  <a:gd name="connsiteX174" fmla="*/ 259023 w 1103795"/>
                  <a:gd name="connsiteY174" fmla="*/ 65945 h 86420"/>
                  <a:gd name="connsiteX175" fmla="*/ 272811 w 1103795"/>
                  <a:gd name="connsiteY175" fmla="*/ 57735 h 86420"/>
                  <a:gd name="connsiteX176" fmla="*/ 295188 w 1103795"/>
                  <a:gd name="connsiteY176" fmla="*/ 71909 h 86420"/>
                  <a:gd name="connsiteX177" fmla="*/ 309635 w 1103795"/>
                  <a:gd name="connsiteY177" fmla="*/ 62343 h 86420"/>
                  <a:gd name="connsiteX178" fmla="*/ 292837 w 1103795"/>
                  <a:gd name="connsiteY178" fmla="*/ 50305 h 86420"/>
                  <a:gd name="connsiteX179" fmla="*/ 262608 w 1103795"/>
                  <a:gd name="connsiteY179" fmla="*/ 24872 h 86420"/>
                  <a:gd name="connsiteX180" fmla="*/ 292508 w 1103795"/>
                  <a:gd name="connsiteY180" fmla="*/ 4 h 86420"/>
                  <a:gd name="connsiteX181" fmla="*/ 325448 w 1103795"/>
                  <a:gd name="connsiteY181" fmla="*/ 17108 h 86420"/>
                  <a:gd name="connsiteX182" fmla="*/ 312780 w 1103795"/>
                  <a:gd name="connsiteY182" fmla="*/ 26785 h 86420"/>
                  <a:gd name="connsiteX183" fmla="*/ 292396 w 1103795"/>
                  <a:gd name="connsiteY183" fmla="*/ 14972 h 86420"/>
                  <a:gd name="connsiteX184" fmla="*/ 280415 w 1103795"/>
                  <a:gd name="connsiteY184" fmla="*/ 23301 h 86420"/>
                  <a:gd name="connsiteX185" fmla="*/ 297431 w 1103795"/>
                  <a:gd name="connsiteY185" fmla="*/ 35340 h 86420"/>
                  <a:gd name="connsiteX186" fmla="*/ 327445 w 1103795"/>
                  <a:gd name="connsiteY186" fmla="*/ 61110 h 86420"/>
                  <a:gd name="connsiteX187" fmla="*/ 294314 w 1103795"/>
                  <a:gd name="connsiteY187" fmla="*/ 86424 h 86420"/>
                  <a:gd name="connsiteX188" fmla="*/ 259023 w 1103795"/>
                  <a:gd name="connsiteY188" fmla="*/ 65945 h 86420"/>
                  <a:gd name="connsiteX189" fmla="*/ 175150 w 1103795"/>
                  <a:gd name="connsiteY189" fmla="*/ 41077 h 86420"/>
                  <a:gd name="connsiteX190" fmla="*/ 187569 w 1103795"/>
                  <a:gd name="connsiteY190" fmla="*/ 41077 h 86420"/>
                  <a:gd name="connsiteX191" fmla="*/ 203137 w 1103795"/>
                  <a:gd name="connsiteY191" fmla="*/ 28700 h 86420"/>
                  <a:gd name="connsiteX192" fmla="*/ 187569 w 1103795"/>
                  <a:gd name="connsiteY192" fmla="*/ 16547 h 86420"/>
                  <a:gd name="connsiteX193" fmla="*/ 175150 w 1103795"/>
                  <a:gd name="connsiteY193" fmla="*/ 16547 h 86420"/>
                  <a:gd name="connsiteX194" fmla="*/ 175150 w 1103795"/>
                  <a:gd name="connsiteY194" fmla="*/ 41077 h 86420"/>
                  <a:gd name="connsiteX195" fmla="*/ 156986 w 1103795"/>
                  <a:gd name="connsiteY195" fmla="*/ 84850 h 86420"/>
                  <a:gd name="connsiteX196" fmla="*/ 156986 w 1103795"/>
                  <a:gd name="connsiteY196" fmla="*/ 1579 h 86420"/>
                  <a:gd name="connsiteX197" fmla="*/ 187133 w 1103795"/>
                  <a:gd name="connsiteY197" fmla="*/ 1579 h 86420"/>
                  <a:gd name="connsiteX198" fmla="*/ 220947 w 1103795"/>
                  <a:gd name="connsiteY198" fmla="*/ 28248 h 86420"/>
                  <a:gd name="connsiteX199" fmla="*/ 186886 w 1103795"/>
                  <a:gd name="connsiteY199" fmla="*/ 55255 h 86420"/>
                  <a:gd name="connsiteX200" fmla="*/ 175150 w 1103795"/>
                  <a:gd name="connsiteY200" fmla="*/ 55255 h 86420"/>
                  <a:gd name="connsiteX201" fmla="*/ 175150 w 1103795"/>
                  <a:gd name="connsiteY201" fmla="*/ 84850 h 86420"/>
                  <a:gd name="connsiteX202" fmla="*/ 156986 w 1103795"/>
                  <a:gd name="connsiteY202" fmla="*/ 84850 h 86420"/>
                  <a:gd name="connsiteX203" fmla="*/ 99419 w 1103795"/>
                  <a:gd name="connsiteY203" fmla="*/ 53004 h 86420"/>
                  <a:gd name="connsiteX204" fmla="*/ 118924 w 1103795"/>
                  <a:gd name="connsiteY204" fmla="*/ 53004 h 86420"/>
                  <a:gd name="connsiteX205" fmla="*/ 109404 w 1103795"/>
                  <a:gd name="connsiteY205" fmla="*/ 24646 h 86420"/>
                  <a:gd name="connsiteX206" fmla="*/ 109186 w 1103795"/>
                  <a:gd name="connsiteY206" fmla="*/ 24646 h 86420"/>
                  <a:gd name="connsiteX207" fmla="*/ 99419 w 1103795"/>
                  <a:gd name="connsiteY207" fmla="*/ 53004 h 86420"/>
                  <a:gd name="connsiteX208" fmla="*/ 71758 w 1103795"/>
                  <a:gd name="connsiteY208" fmla="*/ 84850 h 86420"/>
                  <a:gd name="connsiteX209" fmla="*/ 101114 w 1103795"/>
                  <a:gd name="connsiteY209" fmla="*/ 1241 h 86420"/>
                  <a:gd name="connsiteX210" fmla="*/ 118460 w 1103795"/>
                  <a:gd name="connsiteY210" fmla="*/ 1241 h 86420"/>
                  <a:gd name="connsiteX211" fmla="*/ 147813 w 1103795"/>
                  <a:gd name="connsiteY211" fmla="*/ 84850 h 86420"/>
                  <a:gd name="connsiteX212" fmla="*/ 129346 w 1103795"/>
                  <a:gd name="connsiteY212" fmla="*/ 84850 h 86420"/>
                  <a:gd name="connsiteX213" fmla="*/ 123165 w 1103795"/>
                  <a:gd name="connsiteY213" fmla="*/ 66283 h 86420"/>
                  <a:gd name="connsiteX214" fmla="*/ 94960 w 1103795"/>
                  <a:gd name="connsiteY214" fmla="*/ 66283 h 86420"/>
                  <a:gd name="connsiteX215" fmla="*/ 88556 w 1103795"/>
                  <a:gd name="connsiteY215" fmla="*/ 84850 h 86420"/>
                  <a:gd name="connsiteX216" fmla="*/ 71758 w 1103795"/>
                  <a:gd name="connsiteY216" fmla="*/ 84850 h 86420"/>
                  <a:gd name="connsiteX217" fmla="*/ 0 w 1103795"/>
                  <a:gd name="connsiteY217" fmla="*/ 65945 h 86420"/>
                  <a:gd name="connsiteX218" fmla="*/ 13789 w 1103795"/>
                  <a:gd name="connsiteY218" fmla="*/ 57735 h 86420"/>
                  <a:gd name="connsiteX219" fmla="*/ 36165 w 1103795"/>
                  <a:gd name="connsiteY219" fmla="*/ 71909 h 86420"/>
                  <a:gd name="connsiteX220" fmla="*/ 50613 w 1103795"/>
                  <a:gd name="connsiteY220" fmla="*/ 62343 h 86420"/>
                  <a:gd name="connsiteX221" fmla="*/ 33814 w 1103795"/>
                  <a:gd name="connsiteY221" fmla="*/ 50305 h 86420"/>
                  <a:gd name="connsiteX222" fmla="*/ 3585 w 1103795"/>
                  <a:gd name="connsiteY222" fmla="*/ 24872 h 86420"/>
                  <a:gd name="connsiteX223" fmla="*/ 33485 w 1103795"/>
                  <a:gd name="connsiteY223" fmla="*/ 4 h 86420"/>
                  <a:gd name="connsiteX224" fmla="*/ 66426 w 1103795"/>
                  <a:gd name="connsiteY224" fmla="*/ 17108 h 86420"/>
                  <a:gd name="connsiteX225" fmla="*/ 53757 w 1103795"/>
                  <a:gd name="connsiteY225" fmla="*/ 26785 h 86420"/>
                  <a:gd name="connsiteX226" fmla="*/ 33378 w 1103795"/>
                  <a:gd name="connsiteY226" fmla="*/ 14972 h 86420"/>
                  <a:gd name="connsiteX227" fmla="*/ 21395 w 1103795"/>
                  <a:gd name="connsiteY227" fmla="*/ 23301 h 86420"/>
                  <a:gd name="connsiteX228" fmla="*/ 38412 w 1103795"/>
                  <a:gd name="connsiteY228" fmla="*/ 35340 h 86420"/>
                  <a:gd name="connsiteX229" fmla="*/ 68423 w 1103795"/>
                  <a:gd name="connsiteY229" fmla="*/ 61110 h 86420"/>
                  <a:gd name="connsiteX230" fmla="*/ 35291 w 1103795"/>
                  <a:gd name="connsiteY230" fmla="*/ 86424 h 86420"/>
                  <a:gd name="connsiteX231" fmla="*/ 0 w 1103795"/>
                  <a:gd name="connsiteY231" fmla="*/ 65945 h 8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1103795" h="86420">
                    <a:moveTo>
                      <a:pt x="1049570" y="76859"/>
                    </a:moveTo>
                    <a:lnTo>
                      <a:pt x="1056733" y="66736"/>
                    </a:lnTo>
                    <a:cubicBezTo>
                      <a:pt x="1062124" y="71456"/>
                      <a:pt x="1070192" y="74501"/>
                      <a:pt x="1077469" y="74501"/>
                    </a:cubicBezTo>
                    <a:cubicBezTo>
                      <a:pt x="1083050" y="74501"/>
                      <a:pt x="1086994" y="72581"/>
                      <a:pt x="1086994" y="68648"/>
                    </a:cubicBezTo>
                    <a:cubicBezTo>
                      <a:pt x="1086994" y="64482"/>
                      <a:pt x="1083851" y="62908"/>
                      <a:pt x="1075659" y="61441"/>
                    </a:cubicBezTo>
                    <a:cubicBezTo>
                      <a:pt x="1064372" y="59417"/>
                      <a:pt x="1052275" y="56718"/>
                      <a:pt x="1052275" y="42652"/>
                    </a:cubicBezTo>
                    <a:cubicBezTo>
                      <a:pt x="1052275" y="30609"/>
                      <a:pt x="1062124" y="23636"/>
                      <a:pt x="1075449" y="23636"/>
                    </a:cubicBezTo>
                    <a:cubicBezTo>
                      <a:pt x="1087651" y="23636"/>
                      <a:pt x="1095033" y="26785"/>
                      <a:pt x="1101653" y="32076"/>
                    </a:cubicBezTo>
                    <a:lnTo>
                      <a:pt x="1094595" y="42314"/>
                    </a:lnTo>
                    <a:cubicBezTo>
                      <a:pt x="1088546" y="38151"/>
                      <a:pt x="1082612" y="35786"/>
                      <a:pt x="1077002" y="35786"/>
                    </a:cubicBezTo>
                    <a:cubicBezTo>
                      <a:pt x="1071868" y="35786"/>
                      <a:pt x="1068963" y="37813"/>
                      <a:pt x="1068963" y="41077"/>
                    </a:cubicBezTo>
                    <a:cubicBezTo>
                      <a:pt x="1068963" y="44679"/>
                      <a:pt x="1072192" y="46142"/>
                      <a:pt x="1079574" y="47494"/>
                    </a:cubicBezTo>
                    <a:cubicBezTo>
                      <a:pt x="1091347" y="49514"/>
                      <a:pt x="1103796" y="52217"/>
                      <a:pt x="1103796" y="65837"/>
                    </a:cubicBezTo>
                    <a:cubicBezTo>
                      <a:pt x="1103796" y="80349"/>
                      <a:pt x="1091232" y="86083"/>
                      <a:pt x="1077469" y="86083"/>
                    </a:cubicBezTo>
                    <a:cubicBezTo>
                      <a:pt x="1064372" y="86083"/>
                      <a:pt x="1055609" y="82035"/>
                      <a:pt x="1049570" y="76859"/>
                    </a:cubicBezTo>
                    <a:close/>
                    <a:moveTo>
                      <a:pt x="1008146" y="84850"/>
                    </a:moveTo>
                    <a:lnTo>
                      <a:pt x="1008146" y="24872"/>
                    </a:lnTo>
                    <a:lnTo>
                      <a:pt x="1026177" y="24872"/>
                    </a:lnTo>
                    <a:lnTo>
                      <a:pt x="1026177" y="34891"/>
                    </a:lnTo>
                    <a:lnTo>
                      <a:pt x="1026281" y="34891"/>
                    </a:lnTo>
                    <a:cubicBezTo>
                      <a:pt x="1029539" y="29829"/>
                      <a:pt x="1035254" y="23636"/>
                      <a:pt x="1046446" y="23636"/>
                    </a:cubicBezTo>
                    <a:lnTo>
                      <a:pt x="1046998" y="23636"/>
                    </a:lnTo>
                    <a:lnTo>
                      <a:pt x="1046779" y="39729"/>
                    </a:lnTo>
                    <a:cubicBezTo>
                      <a:pt x="1046122" y="39614"/>
                      <a:pt x="1043198" y="39388"/>
                      <a:pt x="1042074" y="39388"/>
                    </a:cubicBezTo>
                    <a:cubicBezTo>
                      <a:pt x="1034902" y="39388"/>
                      <a:pt x="1029539" y="43212"/>
                      <a:pt x="1026177" y="47609"/>
                    </a:cubicBezTo>
                    <a:lnTo>
                      <a:pt x="1026177" y="84850"/>
                    </a:lnTo>
                    <a:lnTo>
                      <a:pt x="1008146" y="84850"/>
                    </a:lnTo>
                    <a:close/>
                    <a:moveTo>
                      <a:pt x="979695" y="55032"/>
                    </a:moveTo>
                    <a:cubicBezTo>
                      <a:pt x="979695" y="45013"/>
                      <a:pt x="976227" y="36914"/>
                      <a:pt x="967274" y="36914"/>
                    </a:cubicBezTo>
                    <a:cubicBezTo>
                      <a:pt x="958654" y="36914"/>
                      <a:pt x="954720" y="44230"/>
                      <a:pt x="954720" y="55032"/>
                    </a:cubicBezTo>
                    <a:cubicBezTo>
                      <a:pt x="954720" y="65043"/>
                      <a:pt x="958082" y="73372"/>
                      <a:pt x="967274" y="73372"/>
                    </a:cubicBezTo>
                    <a:cubicBezTo>
                      <a:pt x="975789" y="73372"/>
                      <a:pt x="979695" y="65945"/>
                      <a:pt x="979695" y="55032"/>
                    </a:cubicBezTo>
                    <a:close/>
                    <a:moveTo>
                      <a:pt x="936689" y="54917"/>
                    </a:moveTo>
                    <a:cubicBezTo>
                      <a:pt x="936689" y="31400"/>
                      <a:pt x="952720" y="23636"/>
                      <a:pt x="967274" y="23636"/>
                    </a:cubicBezTo>
                    <a:cubicBezTo>
                      <a:pt x="981723" y="23636"/>
                      <a:pt x="997725" y="31400"/>
                      <a:pt x="997725" y="54917"/>
                    </a:cubicBezTo>
                    <a:cubicBezTo>
                      <a:pt x="997725" y="78214"/>
                      <a:pt x="981723" y="86083"/>
                      <a:pt x="967274" y="86083"/>
                    </a:cubicBezTo>
                    <a:cubicBezTo>
                      <a:pt x="952834" y="86083"/>
                      <a:pt x="936689" y="78214"/>
                      <a:pt x="936689" y="54917"/>
                    </a:cubicBezTo>
                    <a:close/>
                    <a:moveTo>
                      <a:pt x="898065" y="67973"/>
                    </a:moveTo>
                    <a:lnTo>
                      <a:pt x="898065" y="38040"/>
                    </a:lnTo>
                    <a:lnTo>
                      <a:pt x="888105" y="38040"/>
                    </a:lnTo>
                    <a:lnTo>
                      <a:pt x="888105" y="24872"/>
                    </a:lnTo>
                    <a:lnTo>
                      <a:pt x="898065" y="24872"/>
                    </a:lnTo>
                    <a:lnTo>
                      <a:pt x="898065" y="4285"/>
                    </a:lnTo>
                    <a:lnTo>
                      <a:pt x="915984" y="4285"/>
                    </a:lnTo>
                    <a:lnTo>
                      <a:pt x="915984" y="24872"/>
                    </a:lnTo>
                    <a:lnTo>
                      <a:pt x="931329" y="24872"/>
                    </a:lnTo>
                    <a:lnTo>
                      <a:pt x="931329" y="38040"/>
                    </a:lnTo>
                    <a:lnTo>
                      <a:pt x="915984" y="38040"/>
                    </a:lnTo>
                    <a:lnTo>
                      <a:pt x="915984" y="64033"/>
                    </a:lnTo>
                    <a:cubicBezTo>
                      <a:pt x="915984" y="70446"/>
                      <a:pt x="917786" y="72473"/>
                      <a:pt x="924270" y="72473"/>
                    </a:cubicBezTo>
                    <a:cubicBezTo>
                      <a:pt x="926295" y="72473"/>
                      <a:pt x="928978" y="72247"/>
                      <a:pt x="930208" y="71794"/>
                    </a:cubicBezTo>
                    <a:lnTo>
                      <a:pt x="930208" y="84738"/>
                    </a:lnTo>
                    <a:cubicBezTo>
                      <a:pt x="928867" y="85073"/>
                      <a:pt x="922273" y="85641"/>
                      <a:pt x="918334" y="85641"/>
                    </a:cubicBezTo>
                    <a:cubicBezTo>
                      <a:pt x="900662" y="85641"/>
                      <a:pt x="898065" y="79221"/>
                      <a:pt x="898065" y="67973"/>
                    </a:cubicBezTo>
                    <a:close/>
                    <a:moveTo>
                      <a:pt x="827864" y="54917"/>
                    </a:moveTo>
                    <a:cubicBezTo>
                      <a:pt x="827864" y="30947"/>
                      <a:pt x="844773" y="23636"/>
                      <a:pt x="857982" y="23636"/>
                    </a:cubicBezTo>
                    <a:cubicBezTo>
                      <a:pt x="874237" y="23636"/>
                      <a:pt x="880497" y="32299"/>
                      <a:pt x="883972" y="41976"/>
                    </a:cubicBezTo>
                    <a:lnTo>
                      <a:pt x="868845" y="47041"/>
                    </a:lnTo>
                    <a:cubicBezTo>
                      <a:pt x="866491" y="39388"/>
                      <a:pt x="863017" y="36914"/>
                      <a:pt x="857768" y="36914"/>
                    </a:cubicBezTo>
                    <a:cubicBezTo>
                      <a:pt x="850490" y="36914"/>
                      <a:pt x="845893" y="43104"/>
                      <a:pt x="845893" y="55032"/>
                    </a:cubicBezTo>
                    <a:cubicBezTo>
                      <a:pt x="845893" y="65719"/>
                      <a:pt x="849259" y="73372"/>
                      <a:pt x="857546" y="73372"/>
                    </a:cubicBezTo>
                    <a:cubicBezTo>
                      <a:pt x="862362" y="73372"/>
                      <a:pt x="866713" y="70784"/>
                      <a:pt x="869286" y="62681"/>
                    </a:cubicBezTo>
                    <a:lnTo>
                      <a:pt x="884194" y="67854"/>
                    </a:lnTo>
                    <a:cubicBezTo>
                      <a:pt x="880391" y="77197"/>
                      <a:pt x="873002" y="86083"/>
                      <a:pt x="857192" y="86083"/>
                    </a:cubicBezTo>
                    <a:cubicBezTo>
                      <a:pt x="843209" y="86083"/>
                      <a:pt x="827864" y="78214"/>
                      <a:pt x="827864" y="54917"/>
                    </a:cubicBezTo>
                    <a:close/>
                    <a:moveTo>
                      <a:pt x="800426" y="66956"/>
                    </a:moveTo>
                    <a:lnTo>
                      <a:pt x="800426" y="55815"/>
                    </a:lnTo>
                    <a:cubicBezTo>
                      <a:pt x="786196" y="57282"/>
                      <a:pt x="780153" y="60880"/>
                      <a:pt x="780153" y="66391"/>
                    </a:cubicBezTo>
                    <a:cubicBezTo>
                      <a:pt x="780153" y="70219"/>
                      <a:pt x="782834" y="72139"/>
                      <a:pt x="786744" y="72139"/>
                    </a:cubicBezTo>
                    <a:cubicBezTo>
                      <a:pt x="793037" y="72139"/>
                      <a:pt x="797388" y="69993"/>
                      <a:pt x="800426" y="66956"/>
                    </a:cubicBezTo>
                    <a:close/>
                    <a:moveTo>
                      <a:pt x="762562" y="69544"/>
                    </a:moveTo>
                    <a:cubicBezTo>
                      <a:pt x="762562" y="55708"/>
                      <a:pt x="774215" y="48051"/>
                      <a:pt x="800426" y="45912"/>
                    </a:cubicBezTo>
                    <a:lnTo>
                      <a:pt x="800426" y="44449"/>
                    </a:lnTo>
                    <a:cubicBezTo>
                      <a:pt x="800426" y="40067"/>
                      <a:pt x="798179" y="37249"/>
                      <a:pt x="792354" y="37249"/>
                    </a:cubicBezTo>
                    <a:cubicBezTo>
                      <a:pt x="784747" y="37249"/>
                      <a:pt x="778236" y="40401"/>
                      <a:pt x="772765" y="44679"/>
                    </a:cubicBezTo>
                    <a:lnTo>
                      <a:pt x="765134" y="34330"/>
                    </a:lnTo>
                    <a:cubicBezTo>
                      <a:pt x="771070" y="28927"/>
                      <a:pt x="780042" y="23636"/>
                      <a:pt x="794927" y="23636"/>
                    </a:cubicBezTo>
                    <a:cubicBezTo>
                      <a:pt x="811284" y="23636"/>
                      <a:pt x="818014" y="31738"/>
                      <a:pt x="818014" y="47152"/>
                    </a:cubicBezTo>
                    <a:lnTo>
                      <a:pt x="818014" y="70219"/>
                    </a:lnTo>
                    <a:cubicBezTo>
                      <a:pt x="818014" y="77420"/>
                      <a:pt x="818454" y="81812"/>
                      <a:pt x="819681" y="84850"/>
                    </a:cubicBezTo>
                    <a:lnTo>
                      <a:pt x="801764" y="84850"/>
                    </a:lnTo>
                    <a:cubicBezTo>
                      <a:pt x="800973" y="82377"/>
                      <a:pt x="800426" y="79447"/>
                      <a:pt x="800426" y="76072"/>
                    </a:cubicBezTo>
                    <a:cubicBezTo>
                      <a:pt x="794927" y="82258"/>
                      <a:pt x="788443" y="85749"/>
                      <a:pt x="779578" y="85749"/>
                    </a:cubicBezTo>
                    <a:cubicBezTo>
                      <a:pt x="770410" y="85749"/>
                      <a:pt x="762562" y="79785"/>
                      <a:pt x="762562" y="69544"/>
                    </a:cubicBezTo>
                    <a:close/>
                    <a:moveTo>
                      <a:pt x="711917" y="84850"/>
                    </a:moveTo>
                    <a:lnTo>
                      <a:pt x="711917" y="1579"/>
                    </a:lnTo>
                    <a:lnTo>
                      <a:pt x="766687" y="1579"/>
                    </a:lnTo>
                    <a:lnTo>
                      <a:pt x="766687" y="16888"/>
                    </a:lnTo>
                    <a:lnTo>
                      <a:pt x="730165" y="16888"/>
                    </a:lnTo>
                    <a:lnTo>
                      <a:pt x="730165" y="37141"/>
                    </a:lnTo>
                    <a:lnTo>
                      <a:pt x="756154" y="37141"/>
                    </a:lnTo>
                    <a:lnTo>
                      <a:pt x="756154" y="51653"/>
                    </a:lnTo>
                    <a:lnTo>
                      <a:pt x="730165" y="51653"/>
                    </a:lnTo>
                    <a:lnTo>
                      <a:pt x="730165" y="84850"/>
                    </a:lnTo>
                    <a:lnTo>
                      <a:pt x="711917" y="84850"/>
                    </a:lnTo>
                    <a:close/>
                    <a:moveTo>
                      <a:pt x="646775" y="76859"/>
                    </a:moveTo>
                    <a:lnTo>
                      <a:pt x="653941" y="66736"/>
                    </a:lnTo>
                    <a:cubicBezTo>
                      <a:pt x="659305" y="71456"/>
                      <a:pt x="667376" y="74501"/>
                      <a:pt x="674650" y="74501"/>
                    </a:cubicBezTo>
                    <a:cubicBezTo>
                      <a:pt x="680256" y="74501"/>
                      <a:pt x="684170" y="72581"/>
                      <a:pt x="684170" y="68648"/>
                    </a:cubicBezTo>
                    <a:cubicBezTo>
                      <a:pt x="684170" y="64482"/>
                      <a:pt x="681026" y="62908"/>
                      <a:pt x="672874" y="61441"/>
                    </a:cubicBezTo>
                    <a:cubicBezTo>
                      <a:pt x="661548" y="59417"/>
                      <a:pt x="649454" y="56718"/>
                      <a:pt x="649454" y="42652"/>
                    </a:cubicBezTo>
                    <a:cubicBezTo>
                      <a:pt x="649454" y="30609"/>
                      <a:pt x="659305" y="23636"/>
                      <a:pt x="672625" y="23636"/>
                    </a:cubicBezTo>
                    <a:cubicBezTo>
                      <a:pt x="684857" y="23636"/>
                      <a:pt x="692242" y="26785"/>
                      <a:pt x="698837" y="32076"/>
                    </a:cubicBezTo>
                    <a:lnTo>
                      <a:pt x="691778" y="42314"/>
                    </a:lnTo>
                    <a:cubicBezTo>
                      <a:pt x="685731" y="38151"/>
                      <a:pt x="679795" y="35786"/>
                      <a:pt x="674213" y="35786"/>
                    </a:cubicBezTo>
                    <a:cubicBezTo>
                      <a:pt x="669043" y="35786"/>
                      <a:pt x="666142" y="37813"/>
                      <a:pt x="666142" y="41077"/>
                    </a:cubicBezTo>
                    <a:cubicBezTo>
                      <a:pt x="666142" y="44679"/>
                      <a:pt x="669398" y="46142"/>
                      <a:pt x="676785" y="47494"/>
                    </a:cubicBezTo>
                    <a:cubicBezTo>
                      <a:pt x="688550" y="49514"/>
                      <a:pt x="700968" y="52217"/>
                      <a:pt x="700968" y="65837"/>
                    </a:cubicBezTo>
                    <a:cubicBezTo>
                      <a:pt x="700968" y="80349"/>
                      <a:pt x="688438" y="86083"/>
                      <a:pt x="674650" y="86083"/>
                    </a:cubicBezTo>
                    <a:cubicBezTo>
                      <a:pt x="661548" y="86083"/>
                      <a:pt x="652818" y="82035"/>
                      <a:pt x="646775" y="76859"/>
                    </a:cubicBezTo>
                    <a:close/>
                    <a:moveTo>
                      <a:pt x="586929" y="76859"/>
                    </a:moveTo>
                    <a:lnTo>
                      <a:pt x="594099" y="66736"/>
                    </a:lnTo>
                    <a:cubicBezTo>
                      <a:pt x="599459" y="71456"/>
                      <a:pt x="607531" y="74501"/>
                      <a:pt x="614808" y="74501"/>
                    </a:cubicBezTo>
                    <a:cubicBezTo>
                      <a:pt x="620418" y="74501"/>
                      <a:pt x="624328" y="72581"/>
                      <a:pt x="624328" y="68648"/>
                    </a:cubicBezTo>
                    <a:cubicBezTo>
                      <a:pt x="624328" y="64482"/>
                      <a:pt x="621180" y="62908"/>
                      <a:pt x="613030" y="61441"/>
                    </a:cubicBezTo>
                    <a:cubicBezTo>
                      <a:pt x="601703" y="59417"/>
                      <a:pt x="589610" y="56718"/>
                      <a:pt x="589610" y="42652"/>
                    </a:cubicBezTo>
                    <a:cubicBezTo>
                      <a:pt x="589610" y="30609"/>
                      <a:pt x="599459" y="23636"/>
                      <a:pt x="612783" y="23636"/>
                    </a:cubicBezTo>
                    <a:cubicBezTo>
                      <a:pt x="625011" y="23636"/>
                      <a:pt x="632397" y="26785"/>
                      <a:pt x="638991" y="32076"/>
                    </a:cubicBezTo>
                    <a:lnTo>
                      <a:pt x="631932" y="42314"/>
                    </a:lnTo>
                    <a:cubicBezTo>
                      <a:pt x="625888" y="38151"/>
                      <a:pt x="619950" y="35786"/>
                      <a:pt x="614371" y="35786"/>
                    </a:cubicBezTo>
                    <a:cubicBezTo>
                      <a:pt x="609198" y="35786"/>
                      <a:pt x="606296" y="37813"/>
                      <a:pt x="606296" y="41077"/>
                    </a:cubicBezTo>
                    <a:cubicBezTo>
                      <a:pt x="606296" y="44679"/>
                      <a:pt x="609555" y="46142"/>
                      <a:pt x="616941" y="47494"/>
                    </a:cubicBezTo>
                    <a:cubicBezTo>
                      <a:pt x="628704" y="49514"/>
                      <a:pt x="641127" y="52217"/>
                      <a:pt x="641127" y="65837"/>
                    </a:cubicBezTo>
                    <a:cubicBezTo>
                      <a:pt x="641127" y="80349"/>
                      <a:pt x="628596" y="86083"/>
                      <a:pt x="614808" y="86083"/>
                    </a:cubicBezTo>
                    <a:cubicBezTo>
                      <a:pt x="601703" y="86083"/>
                      <a:pt x="592976" y="82035"/>
                      <a:pt x="586929" y="76859"/>
                    </a:cubicBezTo>
                    <a:close/>
                    <a:moveTo>
                      <a:pt x="565863" y="49068"/>
                    </a:moveTo>
                    <a:cubicBezTo>
                      <a:pt x="564989" y="40631"/>
                      <a:pt x="561158" y="36576"/>
                      <a:pt x="554457" y="36576"/>
                    </a:cubicBezTo>
                    <a:cubicBezTo>
                      <a:pt x="548850" y="36576"/>
                      <a:pt x="544031" y="40293"/>
                      <a:pt x="542692" y="49068"/>
                    </a:cubicBezTo>
                    <a:lnTo>
                      <a:pt x="565863" y="49068"/>
                    </a:lnTo>
                    <a:close/>
                    <a:moveTo>
                      <a:pt x="524557" y="54917"/>
                    </a:moveTo>
                    <a:cubicBezTo>
                      <a:pt x="524557" y="31630"/>
                      <a:pt x="542256" y="23636"/>
                      <a:pt x="554567" y="23636"/>
                    </a:cubicBezTo>
                    <a:cubicBezTo>
                      <a:pt x="566875" y="23636"/>
                      <a:pt x="582006" y="29829"/>
                      <a:pt x="582006" y="57052"/>
                    </a:cubicBezTo>
                    <a:lnTo>
                      <a:pt x="582006" y="59755"/>
                    </a:lnTo>
                    <a:lnTo>
                      <a:pt x="542474" y="59755"/>
                    </a:lnTo>
                    <a:cubicBezTo>
                      <a:pt x="543351" y="69655"/>
                      <a:pt x="548850" y="73483"/>
                      <a:pt x="556343" y="73483"/>
                    </a:cubicBezTo>
                    <a:cubicBezTo>
                      <a:pt x="563402" y="73483"/>
                      <a:pt x="570023" y="69993"/>
                      <a:pt x="574046" y="66283"/>
                    </a:cubicBezTo>
                    <a:lnTo>
                      <a:pt x="580993" y="77082"/>
                    </a:lnTo>
                    <a:cubicBezTo>
                      <a:pt x="574046" y="83045"/>
                      <a:pt x="565427" y="86083"/>
                      <a:pt x="555004" y="86083"/>
                    </a:cubicBezTo>
                    <a:cubicBezTo>
                      <a:pt x="539437" y="86083"/>
                      <a:pt x="524557" y="78099"/>
                      <a:pt x="524557" y="54917"/>
                    </a:cubicBezTo>
                    <a:close/>
                    <a:moveTo>
                      <a:pt x="464187" y="55007"/>
                    </a:moveTo>
                    <a:cubicBezTo>
                      <a:pt x="464187" y="31108"/>
                      <a:pt x="481045" y="23813"/>
                      <a:pt x="494220" y="23813"/>
                    </a:cubicBezTo>
                    <a:cubicBezTo>
                      <a:pt x="510428" y="23813"/>
                      <a:pt x="516672" y="32456"/>
                      <a:pt x="520136" y="42101"/>
                    </a:cubicBezTo>
                    <a:lnTo>
                      <a:pt x="505051" y="47156"/>
                    </a:lnTo>
                    <a:cubicBezTo>
                      <a:pt x="502706" y="39520"/>
                      <a:pt x="499239" y="37054"/>
                      <a:pt x="494004" y="37054"/>
                    </a:cubicBezTo>
                    <a:cubicBezTo>
                      <a:pt x="486747" y="37054"/>
                      <a:pt x="482164" y="43226"/>
                      <a:pt x="482164" y="55122"/>
                    </a:cubicBezTo>
                    <a:cubicBezTo>
                      <a:pt x="482164" y="65778"/>
                      <a:pt x="485517" y="73410"/>
                      <a:pt x="493786" y="73410"/>
                    </a:cubicBezTo>
                    <a:cubicBezTo>
                      <a:pt x="498588" y="73410"/>
                      <a:pt x="502925" y="70829"/>
                      <a:pt x="505488" y="62747"/>
                    </a:cubicBezTo>
                    <a:lnTo>
                      <a:pt x="520354" y="67910"/>
                    </a:lnTo>
                    <a:cubicBezTo>
                      <a:pt x="516564" y="77221"/>
                      <a:pt x="509197" y="86086"/>
                      <a:pt x="493432" y="86086"/>
                    </a:cubicBezTo>
                    <a:cubicBezTo>
                      <a:pt x="479491" y="86086"/>
                      <a:pt x="464187" y="78235"/>
                      <a:pt x="464187" y="55007"/>
                    </a:cubicBezTo>
                    <a:close/>
                    <a:moveTo>
                      <a:pt x="401988" y="54917"/>
                    </a:moveTo>
                    <a:cubicBezTo>
                      <a:pt x="401988" y="30947"/>
                      <a:pt x="418893" y="23636"/>
                      <a:pt x="432106" y="23636"/>
                    </a:cubicBezTo>
                    <a:cubicBezTo>
                      <a:pt x="448357" y="23636"/>
                      <a:pt x="454621" y="32299"/>
                      <a:pt x="458096" y="41976"/>
                    </a:cubicBezTo>
                    <a:lnTo>
                      <a:pt x="442993" y="47041"/>
                    </a:lnTo>
                    <a:cubicBezTo>
                      <a:pt x="440642" y="39388"/>
                      <a:pt x="437169" y="36914"/>
                      <a:pt x="431888" y="36914"/>
                    </a:cubicBezTo>
                    <a:cubicBezTo>
                      <a:pt x="424611" y="36914"/>
                      <a:pt x="420013" y="43104"/>
                      <a:pt x="420013" y="55032"/>
                    </a:cubicBezTo>
                    <a:cubicBezTo>
                      <a:pt x="420013" y="65719"/>
                      <a:pt x="423379" y="73372"/>
                      <a:pt x="431670" y="73372"/>
                    </a:cubicBezTo>
                    <a:cubicBezTo>
                      <a:pt x="436486" y="73372"/>
                      <a:pt x="440861" y="70784"/>
                      <a:pt x="443433" y="62681"/>
                    </a:cubicBezTo>
                    <a:lnTo>
                      <a:pt x="458314" y="67854"/>
                    </a:lnTo>
                    <a:cubicBezTo>
                      <a:pt x="454515" y="77197"/>
                      <a:pt x="447126" y="86083"/>
                      <a:pt x="431340" y="86083"/>
                    </a:cubicBezTo>
                    <a:cubicBezTo>
                      <a:pt x="417333" y="86083"/>
                      <a:pt x="401988" y="78214"/>
                      <a:pt x="401988" y="54917"/>
                    </a:cubicBezTo>
                    <a:close/>
                    <a:moveTo>
                      <a:pt x="336269" y="68648"/>
                    </a:moveTo>
                    <a:lnTo>
                      <a:pt x="336269" y="24872"/>
                    </a:lnTo>
                    <a:lnTo>
                      <a:pt x="354298" y="24872"/>
                    </a:lnTo>
                    <a:lnTo>
                      <a:pt x="354298" y="63354"/>
                    </a:lnTo>
                    <a:cubicBezTo>
                      <a:pt x="354298" y="68756"/>
                      <a:pt x="356322" y="71682"/>
                      <a:pt x="361354" y="71682"/>
                    </a:cubicBezTo>
                    <a:cubicBezTo>
                      <a:pt x="366169" y="71682"/>
                      <a:pt x="370302" y="69098"/>
                      <a:pt x="374351" y="65611"/>
                    </a:cubicBezTo>
                    <a:lnTo>
                      <a:pt x="374351" y="24872"/>
                    </a:lnTo>
                    <a:lnTo>
                      <a:pt x="392380" y="24872"/>
                    </a:lnTo>
                    <a:lnTo>
                      <a:pt x="392380" y="84850"/>
                    </a:lnTo>
                    <a:lnTo>
                      <a:pt x="374351" y="84850"/>
                    </a:lnTo>
                    <a:lnTo>
                      <a:pt x="374351" y="75511"/>
                    </a:lnTo>
                    <a:cubicBezTo>
                      <a:pt x="370767" y="80123"/>
                      <a:pt x="364148" y="86083"/>
                      <a:pt x="353751" y="86083"/>
                    </a:cubicBezTo>
                    <a:cubicBezTo>
                      <a:pt x="343546" y="86083"/>
                      <a:pt x="336269" y="81022"/>
                      <a:pt x="336269" y="68648"/>
                    </a:cubicBezTo>
                    <a:close/>
                    <a:moveTo>
                      <a:pt x="259023" y="65945"/>
                    </a:moveTo>
                    <a:lnTo>
                      <a:pt x="272811" y="57735"/>
                    </a:lnTo>
                    <a:cubicBezTo>
                      <a:pt x="277377" y="66844"/>
                      <a:pt x="285667" y="71909"/>
                      <a:pt x="295188" y="71909"/>
                    </a:cubicBezTo>
                    <a:cubicBezTo>
                      <a:pt x="303585" y="71909"/>
                      <a:pt x="309635" y="68756"/>
                      <a:pt x="309635" y="62343"/>
                    </a:cubicBezTo>
                    <a:cubicBezTo>
                      <a:pt x="309635" y="56042"/>
                      <a:pt x="303723" y="53342"/>
                      <a:pt x="292837" y="50305"/>
                    </a:cubicBezTo>
                    <a:cubicBezTo>
                      <a:pt x="278064" y="46142"/>
                      <a:pt x="262608" y="42314"/>
                      <a:pt x="262608" y="24872"/>
                    </a:cubicBezTo>
                    <a:cubicBezTo>
                      <a:pt x="262608" y="9343"/>
                      <a:pt x="274697" y="4"/>
                      <a:pt x="292508" y="4"/>
                    </a:cubicBezTo>
                    <a:cubicBezTo>
                      <a:pt x="309524" y="4"/>
                      <a:pt x="319621" y="8221"/>
                      <a:pt x="325448" y="17108"/>
                    </a:cubicBezTo>
                    <a:lnTo>
                      <a:pt x="312780" y="26785"/>
                    </a:lnTo>
                    <a:cubicBezTo>
                      <a:pt x="308404" y="19699"/>
                      <a:pt x="300468" y="14972"/>
                      <a:pt x="292396" y="14972"/>
                    </a:cubicBezTo>
                    <a:cubicBezTo>
                      <a:pt x="284682" y="14972"/>
                      <a:pt x="280415" y="18344"/>
                      <a:pt x="280415" y="23301"/>
                    </a:cubicBezTo>
                    <a:cubicBezTo>
                      <a:pt x="280415" y="29937"/>
                      <a:pt x="286572" y="32299"/>
                      <a:pt x="297431" y="35340"/>
                    </a:cubicBezTo>
                    <a:cubicBezTo>
                      <a:pt x="311985" y="39276"/>
                      <a:pt x="327445" y="43895"/>
                      <a:pt x="327445" y="61110"/>
                    </a:cubicBezTo>
                    <a:cubicBezTo>
                      <a:pt x="327445" y="74501"/>
                      <a:pt x="317374" y="86424"/>
                      <a:pt x="294314" y="86424"/>
                    </a:cubicBezTo>
                    <a:cubicBezTo>
                      <a:pt x="276392" y="86424"/>
                      <a:pt x="265177" y="77873"/>
                      <a:pt x="259023" y="65945"/>
                    </a:cubicBezTo>
                    <a:close/>
                    <a:moveTo>
                      <a:pt x="175150" y="41077"/>
                    </a:moveTo>
                    <a:lnTo>
                      <a:pt x="187569" y="41077"/>
                    </a:lnTo>
                    <a:cubicBezTo>
                      <a:pt x="198868" y="41077"/>
                      <a:pt x="203137" y="36691"/>
                      <a:pt x="203137" y="28700"/>
                    </a:cubicBezTo>
                    <a:cubicBezTo>
                      <a:pt x="203137" y="20936"/>
                      <a:pt x="199007" y="16547"/>
                      <a:pt x="187569" y="16547"/>
                    </a:cubicBezTo>
                    <a:lnTo>
                      <a:pt x="175150" y="16547"/>
                    </a:lnTo>
                    <a:lnTo>
                      <a:pt x="175150" y="41077"/>
                    </a:lnTo>
                    <a:close/>
                    <a:moveTo>
                      <a:pt x="156986" y="84850"/>
                    </a:moveTo>
                    <a:lnTo>
                      <a:pt x="156986" y="1579"/>
                    </a:lnTo>
                    <a:lnTo>
                      <a:pt x="187133" y="1579"/>
                    </a:lnTo>
                    <a:cubicBezTo>
                      <a:pt x="204808" y="1579"/>
                      <a:pt x="220947" y="6306"/>
                      <a:pt x="220947" y="28248"/>
                    </a:cubicBezTo>
                    <a:cubicBezTo>
                      <a:pt x="220947" y="50643"/>
                      <a:pt x="203466" y="55255"/>
                      <a:pt x="186886" y="55255"/>
                    </a:cubicBezTo>
                    <a:lnTo>
                      <a:pt x="175150" y="55255"/>
                    </a:lnTo>
                    <a:lnTo>
                      <a:pt x="175150" y="84850"/>
                    </a:lnTo>
                    <a:lnTo>
                      <a:pt x="156986" y="84850"/>
                    </a:lnTo>
                    <a:close/>
                    <a:moveTo>
                      <a:pt x="99419" y="53004"/>
                    </a:moveTo>
                    <a:lnTo>
                      <a:pt x="118924" y="53004"/>
                    </a:lnTo>
                    <a:lnTo>
                      <a:pt x="109404" y="24646"/>
                    </a:lnTo>
                    <a:lnTo>
                      <a:pt x="109186" y="24646"/>
                    </a:lnTo>
                    <a:lnTo>
                      <a:pt x="99419" y="53004"/>
                    </a:lnTo>
                    <a:close/>
                    <a:moveTo>
                      <a:pt x="71758" y="84850"/>
                    </a:moveTo>
                    <a:lnTo>
                      <a:pt x="101114" y="1241"/>
                    </a:lnTo>
                    <a:lnTo>
                      <a:pt x="118460" y="1241"/>
                    </a:lnTo>
                    <a:lnTo>
                      <a:pt x="147813" y="84850"/>
                    </a:lnTo>
                    <a:lnTo>
                      <a:pt x="129346" y="84850"/>
                    </a:lnTo>
                    <a:lnTo>
                      <a:pt x="123165" y="66283"/>
                    </a:lnTo>
                    <a:lnTo>
                      <a:pt x="94960" y="66283"/>
                    </a:lnTo>
                    <a:lnTo>
                      <a:pt x="88556" y="84850"/>
                    </a:lnTo>
                    <a:lnTo>
                      <a:pt x="71758" y="84850"/>
                    </a:lnTo>
                    <a:close/>
                    <a:moveTo>
                      <a:pt x="0" y="65945"/>
                    </a:moveTo>
                    <a:lnTo>
                      <a:pt x="13789" y="57735"/>
                    </a:lnTo>
                    <a:cubicBezTo>
                      <a:pt x="18358" y="66844"/>
                      <a:pt x="26645" y="71909"/>
                      <a:pt x="36165" y="71909"/>
                    </a:cubicBezTo>
                    <a:cubicBezTo>
                      <a:pt x="44566" y="71909"/>
                      <a:pt x="50613" y="68756"/>
                      <a:pt x="50613" y="62343"/>
                    </a:cubicBezTo>
                    <a:cubicBezTo>
                      <a:pt x="50613" y="56042"/>
                      <a:pt x="44701" y="53342"/>
                      <a:pt x="33814" y="50305"/>
                    </a:cubicBezTo>
                    <a:cubicBezTo>
                      <a:pt x="19041" y="46142"/>
                      <a:pt x="3585" y="42314"/>
                      <a:pt x="3585" y="24872"/>
                    </a:cubicBezTo>
                    <a:cubicBezTo>
                      <a:pt x="3585" y="9343"/>
                      <a:pt x="15675" y="4"/>
                      <a:pt x="33485" y="4"/>
                    </a:cubicBezTo>
                    <a:cubicBezTo>
                      <a:pt x="50502" y="4"/>
                      <a:pt x="60598" y="8221"/>
                      <a:pt x="66426" y="17108"/>
                    </a:cubicBezTo>
                    <a:lnTo>
                      <a:pt x="53757" y="26785"/>
                    </a:lnTo>
                    <a:cubicBezTo>
                      <a:pt x="49382" y="19699"/>
                      <a:pt x="41446" y="14972"/>
                      <a:pt x="33378" y="14972"/>
                    </a:cubicBezTo>
                    <a:cubicBezTo>
                      <a:pt x="25663" y="14972"/>
                      <a:pt x="21395" y="18344"/>
                      <a:pt x="21395" y="23301"/>
                    </a:cubicBezTo>
                    <a:cubicBezTo>
                      <a:pt x="21395" y="29937"/>
                      <a:pt x="27549" y="32299"/>
                      <a:pt x="38412" y="35340"/>
                    </a:cubicBezTo>
                    <a:cubicBezTo>
                      <a:pt x="52967" y="39276"/>
                      <a:pt x="68423" y="43895"/>
                      <a:pt x="68423" y="61110"/>
                    </a:cubicBezTo>
                    <a:cubicBezTo>
                      <a:pt x="68423" y="74501"/>
                      <a:pt x="58355" y="86424"/>
                      <a:pt x="35291" y="86424"/>
                    </a:cubicBezTo>
                    <a:cubicBezTo>
                      <a:pt x="17374" y="86424"/>
                      <a:pt x="6158" y="77873"/>
                      <a:pt x="0" y="65945"/>
                    </a:cubicBezTo>
                    <a:close/>
                  </a:path>
                </a:pathLst>
              </a:custGeom>
              <a:solidFill>
                <a:srgbClr val="2978C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8" name="TextBox 167">
              <a:extLst>
                <a:ext uri="{FF2B5EF4-FFF2-40B4-BE49-F238E27FC236}">
                  <a16:creationId xmlns:a16="http://schemas.microsoft.com/office/drawing/2014/main" id="{14A4CB6A-EFE5-06DC-83B0-FECE997CE7D7}"/>
                </a:ext>
              </a:extLst>
            </p:cNvPr>
            <p:cNvSpPr txBox="1"/>
            <p:nvPr/>
          </p:nvSpPr>
          <p:spPr>
            <a:xfrm>
              <a:off x="1004804" y="3126537"/>
              <a:ext cx="1452542" cy="193899"/>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HR Systems</a:t>
              </a:r>
            </a:p>
          </p:txBody>
        </p:sp>
        <p:grpSp>
          <p:nvGrpSpPr>
            <p:cNvPr id="169" name="Group 168">
              <a:extLst>
                <a:ext uri="{FF2B5EF4-FFF2-40B4-BE49-F238E27FC236}">
                  <a16:creationId xmlns:a16="http://schemas.microsoft.com/office/drawing/2014/main" id="{7DE72BE5-86F4-3147-45B5-6C8DA7A9CC45}"/>
                </a:ext>
              </a:extLst>
            </p:cNvPr>
            <p:cNvGrpSpPr/>
            <p:nvPr/>
          </p:nvGrpSpPr>
          <p:grpSpPr>
            <a:xfrm>
              <a:off x="1481031" y="2699920"/>
              <a:ext cx="474114" cy="474114"/>
              <a:chOff x="4666001" y="1869145"/>
              <a:chExt cx="618634" cy="618634"/>
            </a:xfrm>
          </p:grpSpPr>
          <p:grpSp>
            <p:nvGrpSpPr>
              <p:cNvPr id="170" name="Group 169">
                <a:extLst>
                  <a:ext uri="{FF2B5EF4-FFF2-40B4-BE49-F238E27FC236}">
                    <a16:creationId xmlns:a16="http://schemas.microsoft.com/office/drawing/2014/main" id="{E1B219CE-B54E-61A3-1A76-53A0553580B2}"/>
                  </a:ext>
                </a:extLst>
              </p:cNvPr>
              <p:cNvGrpSpPr/>
              <p:nvPr/>
            </p:nvGrpSpPr>
            <p:grpSpPr>
              <a:xfrm>
                <a:off x="4745610" y="1899102"/>
                <a:ext cx="443871" cy="411738"/>
                <a:chOff x="4745610" y="1899102"/>
                <a:chExt cx="443871" cy="411738"/>
              </a:xfrm>
            </p:grpSpPr>
            <p:sp>
              <p:nvSpPr>
                <p:cNvPr id="177" name="Freeform: Shape 176">
                  <a:extLst>
                    <a:ext uri="{FF2B5EF4-FFF2-40B4-BE49-F238E27FC236}">
                      <a16:creationId xmlns:a16="http://schemas.microsoft.com/office/drawing/2014/main" id="{9DEBBDB4-97DA-8A29-336F-4E7C640C1BC4}"/>
                    </a:ext>
                  </a:extLst>
                </p:cNvPr>
                <p:cNvSpPr/>
                <p:nvPr/>
              </p:nvSpPr>
              <p:spPr>
                <a:xfrm>
                  <a:off x="4923583" y="1899102"/>
                  <a:ext cx="258542" cy="172946"/>
                </a:xfrm>
                <a:custGeom>
                  <a:avLst/>
                  <a:gdLst>
                    <a:gd name="connsiteX0" fmla="*/ 27887 w 258542"/>
                    <a:gd name="connsiteY0" fmla="*/ 610 h 172946"/>
                    <a:gd name="connsiteX1" fmla="*/ 258542 w 258542"/>
                    <a:gd name="connsiteY1" fmla="*/ 162122 h 172946"/>
                    <a:gd name="connsiteX2" fmla="*/ 191940 w 258542"/>
                    <a:gd name="connsiteY2" fmla="*/ 172946 h 172946"/>
                    <a:gd name="connsiteX3" fmla="*/ 44200 w 258542"/>
                    <a:gd name="connsiteY3" fmla="*/ 66883 h 172946"/>
                    <a:gd name="connsiteX4" fmla="*/ 13312 w 258542"/>
                    <a:gd name="connsiteY4" fmla="*/ 70785 h 172946"/>
                    <a:gd name="connsiteX5" fmla="*/ 0 w 258542"/>
                    <a:gd name="connsiteY5" fmla="*/ 5558 h 17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542" h="172946">
                      <a:moveTo>
                        <a:pt x="27887" y="610"/>
                      </a:moveTo>
                      <a:cubicBezTo>
                        <a:pt x="131229" y="-7077"/>
                        <a:pt x="229193" y="58533"/>
                        <a:pt x="258542" y="162122"/>
                      </a:cubicBezTo>
                      <a:lnTo>
                        <a:pt x="191940" y="172946"/>
                      </a:lnTo>
                      <a:cubicBezTo>
                        <a:pt x="170493" y="109598"/>
                        <a:pt x="111080" y="66946"/>
                        <a:pt x="44200" y="66883"/>
                      </a:cubicBezTo>
                      <a:lnTo>
                        <a:pt x="13312" y="70785"/>
                      </a:lnTo>
                      <a:lnTo>
                        <a:pt x="0" y="5558"/>
                      </a:lnTo>
                      <a:close/>
                    </a:path>
                  </a:pathLst>
                </a:cu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2700000" scaled="1"/>
                  <a:tileRect/>
                </a:gra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44D14AD6-4DA0-BB66-99BA-FFEFD57AED71}"/>
                    </a:ext>
                  </a:extLst>
                </p:cNvPr>
                <p:cNvSpPr/>
                <p:nvPr/>
              </p:nvSpPr>
              <p:spPr>
                <a:xfrm>
                  <a:off x="4745610" y="1915172"/>
                  <a:ext cx="443871" cy="395668"/>
                </a:xfrm>
                <a:custGeom>
                  <a:avLst/>
                  <a:gdLst>
                    <a:gd name="connsiteX0" fmla="*/ 312042 w 443871"/>
                    <a:gd name="connsiteY0" fmla="*/ 331400 h 395668"/>
                    <a:gd name="connsiteX1" fmla="*/ 312066 w 443871"/>
                    <a:gd name="connsiteY1" fmla="*/ 331518 h 395668"/>
                    <a:gd name="connsiteX2" fmla="*/ 311962 w 443871"/>
                    <a:gd name="connsiteY2" fmla="*/ 331454 h 395668"/>
                    <a:gd name="connsiteX3" fmla="*/ 433124 w 443871"/>
                    <a:gd name="connsiteY3" fmla="*/ 133417 h 395668"/>
                    <a:gd name="connsiteX4" fmla="*/ 443871 w 443871"/>
                    <a:gd name="connsiteY4" fmla="*/ 188136 h 395668"/>
                    <a:gd name="connsiteX5" fmla="*/ 423206 w 443871"/>
                    <a:gd name="connsiteY5" fmla="*/ 183964 h 395668"/>
                    <a:gd name="connsiteX6" fmla="*/ 377565 w 443871"/>
                    <a:gd name="connsiteY6" fmla="*/ 193179 h 395668"/>
                    <a:gd name="connsiteX7" fmla="*/ 376462 w 443871"/>
                    <a:gd name="connsiteY7" fmla="*/ 193922 h 395668"/>
                    <a:gd name="connsiteX8" fmla="*/ 369736 w 443871"/>
                    <a:gd name="connsiteY8" fmla="*/ 154973 h 395668"/>
                    <a:gd name="connsiteX9" fmla="*/ 135772 w 443871"/>
                    <a:gd name="connsiteY9" fmla="*/ 120 h 395668"/>
                    <a:gd name="connsiteX10" fmla="*/ 146223 w 443871"/>
                    <a:gd name="connsiteY10" fmla="*/ 7607 h 395668"/>
                    <a:gd name="connsiteX11" fmla="*/ 163723 w 443871"/>
                    <a:gd name="connsiteY11" fmla="*/ 114014 h 395668"/>
                    <a:gd name="connsiteX12" fmla="*/ 163100 w 443871"/>
                    <a:gd name="connsiteY12" fmla="*/ 116809 h 395668"/>
                    <a:gd name="connsiteX13" fmla="*/ 157484 w 443871"/>
                    <a:gd name="connsiteY13" fmla="*/ 117976 h 395668"/>
                    <a:gd name="connsiteX14" fmla="*/ 121766 w 443871"/>
                    <a:gd name="connsiteY14" fmla="*/ 92396 h 395668"/>
                    <a:gd name="connsiteX15" fmla="*/ 119395 w 443871"/>
                    <a:gd name="connsiteY15" fmla="*/ 90711 h 395668"/>
                    <a:gd name="connsiteX16" fmla="*/ 115464 w 443871"/>
                    <a:gd name="connsiteY16" fmla="*/ 90337 h 395668"/>
                    <a:gd name="connsiteX17" fmla="*/ 99524 w 443871"/>
                    <a:gd name="connsiteY17" fmla="*/ 111299 h 395668"/>
                    <a:gd name="connsiteX18" fmla="*/ 66708 w 443871"/>
                    <a:gd name="connsiteY18" fmla="*/ 207386 h 395668"/>
                    <a:gd name="connsiteX19" fmla="*/ 112659 w 443871"/>
                    <a:gd name="connsiteY19" fmla="*/ 317568 h 395668"/>
                    <a:gd name="connsiteX20" fmla="*/ 140110 w 443871"/>
                    <a:gd name="connsiteY20" fmla="*/ 335980 h 395668"/>
                    <a:gd name="connsiteX21" fmla="*/ 138487 w 443871"/>
                    <a:gd name="connsiteY21" fmla="*/ 336974 h 395668"/>
                    <a:gd name="connsiteX22" fmla="*/ 110833 w 443871"/>
                    <a:gd name="connsiteY22" fmla="*/ 374246 h 395668"/>
                    <a:gd name="connsiteX23" fmla="*/ 106074 w 443871"/>
                    <a:gd name="connsiteY23" fmla="*/ 395668 h 395668"/>
                    <a:gd name="connsiteX24" fmla="*/ 102194 w 443871"/>
                    <a:gd name="connsiteY24" fmla="*/ 393679 h 395668"/>
                    <a:gd name="connsiteX25" fmla="*/ 66950 w 443871"/>
                    <a:gd name="connsiteY25" fmla="*/ 365525 h 395668"/>
                    <a:gd name="connsiteX26" fmla="*/ 63524 w 443871"/>
                    <a:gd name="connsiteY26" fmla="*/ 50594 h 395668"/>
                    <a:gd name="connsiteX27" fmla="*/ 27806 w 443871"/>
                    <a:gd name="connsiteY27" fmla="*/ 25014 h 395668"/>
                    <a:gd name="connsiteX28" fmla="*/ 26163 w 443871"/>
                    <a:gd name="connsiteY28" fmla="*/ 22386 h 395668"/>
                    <a:gd name="connsiteX29" fmla="*/ 29491 w 443871"/>
                    <a:gd name="connsiteY29" fmla="*/ 1771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43871" h="395668">
                      <a:moveTo>
                        <a:pt x="312042" y="331400"/>
                      </a:moveTo>
                      <a:lnTo>
                        <a:pt x="312066" y="331518"/>
                      </a:lnTo>
                      <a:lnTo>
                        <a:pt x="311962" y="331454"/>
                      </a:lnTo>
                      <a:close/>
                      <a:moveTo>
                        <a:pt x="433124" y="133417"/>
                      </a:moveTo>
                      <a:lnTo>
                        <a:pt x="443871" y="188136"/>
                      </a:lnTo>
                      <a:lnTo>
                        <a:pt x="423206" y="183964"/>
                      </a:lnTo>
                      <a:cubicBezTo>
                        <a:pt x="407016" y="183964"/>
                        <a:pt x="391593" y="187245"/>
                        <a:pt x="377565" y="193179"/>
                      </a:cubicBezTo>
                      <a:lnTo>
                        <a:pt x="376462" y="193922"/>
                      </a:lnTo>
                      <a:lnTo>
                        <a:pt x="369736" y="154973"/>
                      </a:lnTo>
                      <a:close/>
                      <a:moveTo>
                        <a:pt x="135772" y="120"/>
                      </a:moveTo>
                      <a:cubicBezTo>
                        <a:pt x="140723" y="-687"/>
                        <a:pt x="145395" y="2660"/>
                        <a:pt x="146223" y="7607"/>
                      </a:cubicBezTo>
                      <a:lnTo>
                        <a:pt x="163723" y="114014"/>
                      </a:lnTo>
                      <a:cubicBezTo>
                        <a:pt x="163862" y="114990"/>
                        <a:pt x="163640" y="115983"/>
                        <a:pt x="163100" y="116809"/>
                      </a:cubicBezTo>
                      <a:cubicBezTo>
                        <a:pt x="161871" y="118681"/>
                        <a:pt x="159357" y="119203"/>
                        <a:pt x="157484" y="117976"/>
                      </a:cubicBezTo>
                      <a:lnTo>
                        <a:pt x="121766" y="92396"/>
                      </a:lnTo>
                      <a:lnTo>
                        <a:pt x="119395" y="90711"/>
                      </a:lnTo>
                      <a:cubicBezTo>
                        <a:pt x="118245" y="89895"/>
                        <a:pt x="116748" y="89753"/>
                        <a:pt x="115464" y="90337"/>
                      </a:cubicBezTo>
                      <a:cubicBezTo>
                        <a:pt x="110411" y="96014"/>
                        <a:pt x="99524" y="111299"/>
                        <a:pt x="99524" y="111299"/>
                      </a:cubicBezTo>
                      <a:cubicBezTo>
                        <a:pt x="78175" y="138772"/>
                        <a:pt x="66623" y="172593"/>
                        <a:pt x="66708" y="207386"/>
                      </a:cubicBezTo>
                      <a:cubicBezTo>
                        <a:pt x="66812" y="250458"/>
                        <a:pt x="84364" y="289410"/>
                        <a:pt x="112659" y="317568"/>
                      </a:cubicBezTo>
                      <a:lnTo>
                        <a:pt x="140110" y="335980"/>
                      </a:lnTo>
                      <a:lnTo>
                        <a:pt x="138487" y="336974"/>
                      </a:lnTo>
                      <a:cubicBezTo>
                        <a:pt x="126811" y="347584"/>
                        <a:pt x="117363" y="360217"/>
                        <a:pt x="110833" y="374246"/>
                      </a:cubicBezTo>
                      <a:lnTo>
                        <a:pt x="106074" y="395668"/>
                      </a:lnTo>
                      <a:lnTo>
                        <a:pt x="102194" y="393679"/>
                      </a:lnTo>
                      <a:cubicBezTo>
                        <a:pt x="89757" y="385661"/>
                        <a:pt x="77939" y="376277"/>
                        <a:pt x="66950" y="365525"/>
                      </a:cubicBezTo>
                      <a:cubicBezTo>
                        <a:pt x="-20962" y="279504"/>
                        <a:pt x="-22495" y="138505"/>
                        <a:pt x="63524" y="50594"/>
                      </a:cubicBezTo>
                      <a:lnTo>
                        <a:pt x="27806" y="25014"/>
                      </a:lnTo>
                      <a:cubicBezTo>
                        <a:pt x="26932" y="24390"/>
                        <a:pt x="26341" y="23445"/>
                        <a:pt x="26163" y="22386"/>
                      </a:cubicBezTo>
                      <a:cubicBezTo>
                        <a:pt x="25793" y="20177"/>
                        <a:pt x="27282" y="18085"/>
                        <a:pt x="29491" y="17714"/>
                      </a:cubicBezTo>
                      <a:close/>
                    </a:path>
                  </a:pathLst>
                </a:custGeom>
                <a:solidFill>
                  <a:srgbClr val="0078D4"/>
                </a:soli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1" name="Group 4">
                <a:extLst>
                  <a:ext uri="{FF2B5EF4-FFF2-40B4-BE49-F238E27FC236}">
                    <a16:creationId xmlns:a16="http://schemas.microsoft.com/office/drawing/2014/main" id="{C71D1A42-4B59-BE98-8401-94D3FEC3B2EC}"/>
                  </a:ext>
                </a:extLst>
              </p:cNvPr>
              <p:cNvGrpSpPr>
                <a:grpSpLocks noChangeAspect="1"/>
              </p:cNvGrpSpPr>
              <p:nvPr/>
            </p:nvGrpSpPr>
            <p:grpSpPr bwMode="auto">
              <a:xfrm flipH="1">
                <a:off x="4666001" y="1869145"/>
                <a:ext cx="618634" cy="618634"/>
                <a:chOff x="2615" y="2029"/>
                <a:chExt cx="256" cy="256"/>
              </a:xfrm>
            </p:grpSpPr>
            <p:sp>
              <p:nvSpPr>
                <p:cNvPr id="172" name="AutoShape 3">
                  <a:extLst>
                    <a:ext uri="{FF2B5EF4-FFF2-40B4-BE49-F238E27FC236}">
                      <a16:creationId xmlns:a16="http://schemas.microsoft.com/office/drawing/2014/main" id="{1B24C574-2147-7B53-4A8F-C142A83702E0}"/>
                    </a:ext>
                  </a:extLst>
                </p:cNvPr>
                <p:cNvSpPr>
                  <a:spLocks noChangeAspect="1" noChangeArrowheads="1" noTextEdit="1"/>
                </p:cNvSpPr>
                <p:nvPr/>
              </p:nvSpPr>
              <p:spPr bwMode="auto">
                <a:xfrm>
                  <a:off x="2615" y="2029"/>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5">
                  <a:extLst>
                    <a:ext uri="{FF2B5EF4-FFF2-40B4-BE49-F238E27FC236}">
                      <a16:creationId xmlns:a16="http://schemas.microsoft.com/office/drawing/2014/main" id="{0B129533-E772-EE74-AC1A-ADD219F1AEFD}"/>
                    </a:ext>
                  </a:extLst>
                </p:cNvPr>
                <p:cNvSpPr>
                  <a:spLocks/>
                </p:cNvSpPr>
                <p:nvPr/>
              </p:nvSpPr>
              <p:spPr bwMode="auto">
                <a:xfrm>
                  <a:off x="2701" y="2103"/>
                  <a:ext cx="66" cy="66"/>
                </a:xfrm>
                <a:custGeom>
                  <a:avLst/>
                  <a:gdLst>
                    <a:gd name="T0" fmla="*/ 53 w 106"/>
                    <a:gd name="T1" fmla="*/ 106 h 106"/>
                    <a:gd name="T2" fmla="*/ 53 w 106"/>
                    <a:gd name="T3" fmla="*/ 106 h 106"/>
                    <a:gd name="T4" fmla="*/ 106 w 106"/>
                    <a:gd name="T5" fmla="*/ 53 h 106"/>
                    <a:gd name="T6" fmla="*/ 75 w 106"/>
                    <a:gd name="T7" fmla="*/ 5 h 106"/>
                    <a:gd name="T8" fmla="*/ 53 w 106"/>
                    <a:gd name="T9" fmla="*/ 0 h 106"/>
                    <a:gd name="T10" fmla="*/ 31 w 106"/>
                    <a:gd name="T11" fmla="*/ 5 h 106"/>
                    <a:gd name="T12" fmla="*/ 0 w 106"/>
                    <a:gd name="T13" fmla="*/ 53 h 106"/>
                    <a:gd name="T14" fmla="*/ 53 w 106"/>
                    <a:gd name="T15" fmla="*/ 10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53" y="106"/>
                      </a:moveTo>
                      <a:lnTo>
                        <a:pt x="53" y="106"/>
                      </a:lnTo>
                      <a:cubicBezTo>
                        <a:pt x="82" y="106"/>
                        <a:pt x="106" y="83"/>
                        <a:pt x="106" y="53"/>
                      </a:cubicBezTo>
                      <a:cubicBezTo>
                        <a:pt x="106" y="31"/>
                        <a:pt x="93" y="13"/>
                        <a:pt x="75" y="5"/>
                      </a:cubicBezTo>
                      <a:cubicBezTo>
                        <a:pt x="68" y="2"/>
                        <a:pt x="61" y="0"/>
                        <a:pt x="53" y="0"/>
                      </a:cubicBezTo>
                      <a:cubicBezTo>
                        <a:pt x="45" y="0"/>
                        <a:pt x="38" y="2"/>
                        <a:pt x="31" y="5"/>
                      </a:cubicBezTo>
                      <a:cubicBezTo>
                        <a:pt x="13" y="13"/>
                        <a:pt x="0" y="31"/>
                        <a:pt x="0" y="53"/>
                      </a:cubicBezTo>
                      <a:cubicBezTo>
                        <a:pt x="0" y="83"/>
                        <a:pt x="24" y="106"/>
                        <a:pt x="53" y="106"/>
                      </a:cubicBez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 name="Freeform 6">
                  <a:extLst>
                    <a:ext uri="{FF2B5EF4-FFF2-40B4-BE49-F238E27FC236}">
                      <a16:creationId xmlns:a16="http://schemas.microsoft.com/office/drawing/2014/main" id="{3DD851ED-19B0-9A7D-72AE-B007BC1D4F7F}"/>
                    </a:ext>
                  </a:extLst>
                </p:cNvPr>
                <p:cNvSpPr>
                  <a:spLocks/>
                </p:cNvSpPr>
                <p:nvPr/>
              </p:nvSpPr>
              <p:spPr bwMode="auto">
                <a:xfrm>
                  <a:off x="2685" y="2177"/>
                  <a:ext cx="99" cy="49"/>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6" y="0"/>
                        <a:pt x="0" y="36"/>
                        <a:pt x="0" y="80"/>
                      </a:cubicBezTo>
                      <a:lnTo>
                        <a:pt x="160" y="80"/>
                      </a:lnTo>
                      <a:cubicBezTo>
                        <a:pt x="160" y="36"/>
                        <a:pt x="124" y="0"/>
                        <a:pt x="80" y="0"/>
                      </a:cubicBez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Freeform 7">
                  <a:extLst>
                    <a:ext uri="{FF2B5EF4-FFF2-40B4-BE49-F238E27FC236}">
                      <a16:creationId xmlns:a16="http://schemas.microsoft.com/office/drawing/2014/main" id="{A0481582-CAF3-A740-5E13-94419F207FC3}"/>
                    </a:ext>
                  </a:extLst>
                </p:cNvPr>
                <p:cNvSpPr>
                  <a:spLocks/>
                </p:cNvSpPr>
                <p:nvPr/>
              </p:nvSpPr>
              <p:spPr bwMode="auto">
                <a:xfrm>
                  <a:off x="2631" y="2194"/>
                  <a:ext cx="46" cy="32"/>
                </a:xfrm>
                <a:custGeom>
                  <a:avLst/>
                  <a:gdLst>
                    <a:gd name="T0" fmla="*/ 0 w 75"/>
                    <a:gd name="T1" fmla="*/ 53 h 53"/>
                    <a:gd name="T2" fmla="*/ 0 w 75"/>
                    <a:gd name="T3" fmla="*/ 53 h 53"/>
                    <a:gd name="T4" fmla="*/ 63 w 75"/>
                    <a:gd name="T5" fmla="*/ 53 h 53"/>
                    <a:gd name="T6" fmla="*/ 63 w 75"/>
                    <a:gd name="T7" fmla="*/ 53 h 53"/>
                    <a:gd name="T8" fmla="*/ 75 w 75"/>
                    <a:gd name="T9" fmla="*/ 5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6"/>
                        <a:pt x="67" y="19"/>
                        <a:pt x="75" y="5"/>
                      </a:cubicBezTo>
                      <a:cubicBezTo>
                        <a:pt x="68" y="2"/>
                        <a:pt x="61" y="0"/>
                        <a:pt x="54" y="0"/>
                      </a:cubicBezTo>
                      <a:cubicBezTo>
                        <a:pt x="24" y="0"/>
                        <a:pt x="0" y="24"/>
                        <a:pt x="0" y="53"/>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 name="Freeform 8">
                  <a:extLst>
                    <a:ext uri="{FF2B5EF4-FFF2-40B4-BE49-F238E27FC236}">
                      <a16:creationId xmlns:a16="http://schemas.microsoft.com/office/drawing/2014/main" id="{2CB6FA47-3F1C-12C3-CD69-E4CA1C5FB10A}"/>
                    </a:ext>
                  </a:extLst>
                </p:cNvPr>
                <p:cNvSpPr>
                  <a:spLocks/>
                </p:cNvSpPr>
                <p:nvPr/>
              </p:nvSpPr>
              <p:spPr bwMode="auto">
                <a:xfrm>
                  <a:off x="2639" y="2136"/>
                  <a:ext cx="50" cy="49"/>
                </a:xfrm>
                <a:custGeom>
                  <a:avLst/>
                  <a:gdLst>
                    <a:gd name="T0" fmla="*/ 40 w 80"/>
                    <a:gd name="T1" fmla="*/ 0 h 80"/>
                    <a:gd name="T2" fmla="*/ 40 w 80"/>
                    <a:gd name="T3" fmla="*/ 0 h 80"/>
                    <a:gd name="T4" fmla="*/ 0 w 80"/>
                    <a:gd name="T5" fmla="*/ 40 h 80"/>
                    <a:gd name="T6" fmla="*/ 14 w 80"/>
                    <a:gd name="T7" fmla="*/ 71 h 80"/>
                    <a:gd name="T8" fmla="*/ 37 w 80"/>
                    <a:gd name="T9" fmla="*/ 80 h 80"/>
                    <a:gd name="T10" fmla="*/ 40 w 80"/>
                    <a:gd name="T11" fmla="*/ 80 h 80"/>
                    <a:gd name="T12" fmla="*/ 42 w 80"/>
                    <a:gd name="T13" fmla="*/ 80 h 80"/>
                    <a:gd name="T14" fmla="*/ 65 w 80"/>
                    <a:gd name="T15" fmla="*/ 71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7" y="0"/>
                        <a:pt x="0" y="18"/>
                        <a:pt x="0" y="40"/>
                      </a:cubicBezTo>
                      <a:cubicBezTo>
                        <a:pt x="0" y="53"/>
                        <a:pt x="5" y="63"/>
                        <a:pt x="14" y="71"/>
                      </a:cubicBezTo>
                      <a:cubicBezTo>
                        <a:pt x="20" y="76"/>
                        <a:pt x="28" y="80"/>
                        <a:pt x="37" y="80"/>
                      </a:cubicBezTo>
                      <a:cubicBezTo>
                        <a:pt x="38" y="80"/>
                        <a:pt x="39" y="80"/>
                        <a:pt x="40" y="80"/>
                      </a:cubicBezTo>
                      <a:cubicBezTo>
                        <a:pt x="40" y="80"/>
                        <a:pt x="41" y="80"/>
                        <a:pt x="42" y="80"/>
                      </a:cubicBezTo>
                      <a:cubicBezTo>
                        <a:pt x="51" y="80"/>
                        <a:pt x="59" y="76"/>
                        <a:pt x="65" y="71"/>
                      </a:cubicBezTo>
                      <a:cubicBezTo>
                        <a:pt x="74" y="63"/>
                        <a:pt x="80" y="53"/>
                        <a:pt x="80" y="40"/>
                      </a:cubicBezTo>
                      <a:cubicBezTo>
                        <a:pt x="80" y="18"/>
                        <a:pt x="62" y="0"/>
                        <a:pt x="40" y="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83" name="Group 182">
            <a:extLst>
              <a:ext uri="{FF2B5EF4-FFF2-40B4-BE49-F238E27FC236}">
                <a16:creationId xmlns:a16="http://schemas.microsoft.com/office/drawing/2014/main" id="{69DB44CE-7F11-7C9C-599C-C6D5460AC201}"/>
              </a:ext>
            </a:extLst>
          </p:cNvPr>
          <p:cNvGrpSpPr/>
          <p:nvPr/>
        </p:nvGrpSpPr>
        <p:grpSpPr>
          <a:xfrm>
            <a:off x="7428582" y="3586319"/>
            <a:ext cx="320040" cy="320040"/>
            <a:chOff x="5951900" y="4858778"/>
            <a:chExt cx="320040" cy="320040"/>
          </a:xfrm>
        </p:grpSpPr>
        <p:sp>
          <p:nvSpPr>
            <p:cNvPr id="184" name="Oval 183">
              <a:extLst>
                <a:ext uri="{FF2B5EF4-FFF2-40B4-BE49-F238E27FC236}">
                  <a16:creationId xmlns:a16="http://schemas.microsoft.com/office/drawing/2014/main" id="{1A501266-3071-8DFC-54DB-E766BA7FBB6C}"/>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85" name="Freeform: Shape 184">
              <a:extLst>
                <a:ext uri="{FF2B5EF4-FFF2-40B4-BE49-F238E27FC236}">
                  <a16:creationId xmlns:a16="http://schemas.microsoft.com/office/drawing/2014/main" id="{AFF1F22C-BADA-D772-A122-83E0A04B6272}"/>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6" name="Group 185">
            <a:extLst>
              <a:ext uri="{FF2B5EF4-FFF2-40B4-BE49-F238E27FC236}">
                <a16:creationId xmlns:a16="http://schemas.microsoft.com/office/drawing/2014/main" id="{89676AE5-9306-8CCE-51C4-EA804DF90D56}"/>
              </a:ext>
            </a:extLst>
          </p:cNvPr>
          <p:cNvGrpSpPr/>
          <p:nvPr/>
        </p:nvGrpSpPr>
        <p:grpSpPr>
          <a:xfrm>
            <a:off x="9747523" y="3586319"/>
            <a:ext cx="320040" cy="320040"/>
            <a:chOff x="5951900" y="4858778"/>
            <a:chExt cx="320040" cy="320040"/>
          </a:xfrm>
        </p:grpSpPr>
        <p:sp>
          <p:nvSpPr>
            <p:cNvPr id="187" name="Oval 186">
              <a:extLst>
                <a:ext uri="{FF2B5EF4-FFF2-40B4-BE49-F238E27FC236}">
                  <a16:creationId xmlns:a16="http://schemas.microsoft.com/office/drawing/2014/main" id="{5A667D0C-DD6A-AA83-A722-477FF337CB59}"/>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88" name="Freeform: Shape 187">
              <a:extLst>
                <a:ext uri="{FF2B5EF4-FFF2-40B4-BE49-F238E27FC236}">
                  <a16:creationId xmlns:a16="http://schemas.microsoft.com/office/drawing/2014/main" id="{C0B8CE94-3F1E-8BAF-D662-B38C13936697}"/>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9" name="TextBox 188">
            <a:extLst>
              <a:ext uri="{FF2B5EF4-FFF2-40B4-BE49-F238E27FC236}">
                <a16:creationId xmlns:a16="http://schemas.microsoft.com/office/drawing/2014/main" id="{FA30C613-85BA-9BEC-E5CE-82C18B9C4C2E}"/>
              </a:ext>
            </a:extLst>
          </p:cNvPr>
          <p:cNvSpPr txBox="1"/>
          <p:nvPr/>
        </p:nvSpPr>
        <p:spPr>
          <a:xfrm>
            <a:off x="10457509" y="4288661"/>
            <a:ext cx="1428278" cy="193045"/>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000000"/>
                </a:solidFill>
                <a:effectLst/>
                <a:uLnTx/>
                <a:uFillTx/>
                <a:latin typeface="Segoe UI Semibold"/>
                <a:ea typeface="+mn-ea"/>
                <a:cs typeface="+mn-cs"/>
              </a:rPr>
              <a:t>Enterprise SaaS apps</a:t>
            </a:r>
            <a:endParaRPr kumimoji="0" lang="en-US" sz="1050" b="0" i="0" u="none" strike="noStrike" kern="1200" cap="none" spc="-50" normalizeH="0" baseline="0" noProof="0">
              <a:ln>
                <a:noFill/>
              </a:ln>
              <a:solidFill>
                <a:srgbClr val="000000"/>
              </a:solidFill>
              <a:effectLst/>
              <a:uLnTx/>
              <a:uFillTx/>
              <a:latin typeface="Segoe UI Semibold"/>
              <a:ea typeface="+mn-ea"/>
              <a:cs typeface="+mn-cs"/>
            </a:endParaRPr>
          </a:p>
        </p:txBody>
      </p:sp>
      <p:grpSp>
        <p:nvGrpSpPr>
          <p:cNvPr id="190" name="Group 189">
            <a:extLst>
              <a:ext uri="{FF2B5EF4-FFF2-40B4-BE49-F238E27FC236}">
                <a16:creationId xmlns:a16="http://schemas.microsoft.com/office/drawing/2014/main" id="{B62E11DA-D143-9863-EA07-B5E827889010}"/>
              </a:ext>
            </a:extLst>
          </p:cNvPr>
          <p:cNvGrpSpPr/>
          <p:nvPr/>
        </p:nvGrpSpPr>
        <p:grpSpPr>
          <a:xfrm>
            <a:off x="10349308" y="3316979"/>
            <a:ext cx="1590378" cy="860300"/>
            <a:chOff x="10030570" y="1868058"/>
            <a:chExt cx="1521350" cy="822960"/>
          </a:xfrm>
        </p:grpSpPr>
        <p:sp>
          <p:nvSpPr>
            <p:cNvPr id="191" name="Rectangle: Rounded Corners 190">
              <a:extLst>
                <a:ext uri="{FF2B5EF4-FFF2-40B4-BE49-F238E27FC236}">
                  <a16:creationId xmlns:a16="http://schemas.microsoft.com/office/drawing/2014/main" id="{9CA00FBA-1906-ACEE-5EF0-7CDE311ABAAB}"/>
                </a:ext>
              </a:extLst>
            </p:cNvPr>
            <p:cNvSpPr/>
            <p:nvPr/>
          </p:nvSpPr>
          <p:spPr bwMode="auto">
            <a:xfrm>
              <a:off x="10030570" y="1868058"/>
              <a:ext cx="1521350" cy="822960"/>
            </a:xfrm>
            <a:prstGeom prst="roundRect">
              <a:avLst>
                <a:gd name="adj" fmla="val 50000"/>
              </a:avLst>
            </a:prstGeom>
            <a:solidFill>
              <a:schemeClr val="bg1"/>
            </a:solidFill>
            <a:ln w="63500">
              <a:solidFill>
                <a:schemeClr val="bg1">
                  <a:lumMod val="85000"/>
                </a:schemeClr>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92" name="Group 4">
              <a:extLst>
                <a:ext uri="{FF2B5EF4-FFF2-40B4-BE49-F238E27FC236}">
                  <a16:creationId xmlns:a16="http://schemas.microsoft.com/office/drawing/2014/main" id="{A19D65F9-C0C9-9BCA-29F7-FC9C0E88FDA0}"/>
                </a:ext>
              </a:extLst>
            </p:cNvPr>
            <p:cNvGrpSpPr>
              <a:grpSpLocks noChangeAspect="1"/>
            </p:cNvGrpSpPr>
            <p:nvPr/>
          </p:nvGrpSpPr>
          <p:grpSpPr bwMode="auto">
            <a:xfrm>
              <a:off x="10321918" y="2093801"/>
              <a:ext cx="495300" cy="371475"/>
              <a:chOff x="5879" y="963"/>
              <a:chExt cx="312" cy="234"/>
            </a:xfrm>
          </p:grpSpPr>
          <p:sp>
            <p:nvSpPr>
              <p:cNvPr id="194" name="AutoShape 3">
                <a:extLst>
                  <a:ext uri="{FF2B5EF4-FFF2-40B4-BE49-F238E27FC236}">
                    <a16:creationId xmlns:a16="http://schemas.microsoft.com/office/drawing/2014/main" id="{C7FC8441-07D7-5577-4B39-C013E0E53F17}"/>
                  </a:ext>
                </a:extLst>
              </p:cNvPr>
              <p:cNvSpPr>
                <a:spLocks noChangeAspect="1" noChangeArrowheads="1" noTextEdit="1"/>
              </p:cNvSpPr>
              <p:nvPr/>
            </p:nvSpPr>
            <p:spPr bwMode="auto">
              <a:xfrm>
                <a:off x="5879" y="963"/>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Rectangle 5">
                <a:extLst>
                  <a:ext uri="{FF2B5EF4-FFF2-40B4-BE49-F238E27FC236}">
                    <a16:creationId xmlns:a16="http://schemas.microsoft.com/office/drawing/2014/main" id="{F44D0064-7649-36A8-BD12-F9660E27D97F}"/>
                  </a:ext>
                </a:extLst>
              </p:cNvPr>
              <p:cNvSpPr>
                <a:spLocks noChangeArrowheads="1"/>
              </p:cNvSpPr>
              <p:nvPr/>
            </p:nvSpPr>
            <p:spPr bwMode="auto">
              <a:xfrm>
                <a:off x="5879" y="963"/>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Rectangle 6">
                <a:extLst>
                  <a:ext uri="{FF2B5EF4-FFF2-40B4-BE49-F238E27FC236}">
                    <a16:creationId xmlns:a16="http://schemas.microsoft.com/office/drawing/2014/main" id="{19C9EC2C-8D8C-7FAB-CE17-C2160AFD6BB2}"/>
                  </a:ext>
                </a:extLst>
              </p:cNvPr>
              <p:cNvSpPr>
                <a:spLocks noChangeArrowheads="1"/>
              </p:cNvSpPr>
              <p:nvPr/>
            </p:nvSpPr>
            <p:spPr bwMode="auto">
              <a:xfrm>
                <a:off x="5879" y="963"/>
                <a:ext cx="312" cy="29"/>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Oval 7">
                <a:extLst>
                  <a:ext uri="{FF2B5EF4-FFF2-40B4-BE49-F238E27FC236}">
                    <a16:creationId xmlns:a16="http://schemas.microsoft.com/office/drawing/2014/main" id="{6836163B-FDCD-2BCF-FD46-F287FA03FE39}"/>
                  </a:ext>
                </a:extLst>
              </p:cNvPr>
              <p:cNvSpPr>
                <a:spLocks noChangeArrowheads="1"/>
              </p:cNvSpPr>
              <p:nvPr/>
            </p:nvSpPr>
            <p:spPr bwMode="auto">
              <a:xfrm>
                <a:off x="5890" y="973"/>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 name="Oval 8">
                <a:extLst>
                  <a:ext uri="{FF2B5EF4-FFF2-40B4-BE49-F238E27FC236}">
                    <a16:creationId xmlns:a16="http://schemas.microsoft.com/office/drawing/2014/main" id="{6CF74F62-698B-4949-6025-1119CAB13923}"/>
                  </a:ext>
                </a:extLst>
              </p:cNvPr>
              <p:cNvSpPr>
                <a:spLocks noChangeArrowheads="1"/>
              </p:cNvSpPr>
              <p:nvPr/>
            </p:nvSpPr>
            <p:spPr bwMode="auto">
              <a:xfrm>
                <a:off x="5904"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 name="Oval 9">
                <a:extLst>
                  <a:ext uri="{FF2B5EF4-FFF2-40B4-BE49-F238E27FC236}">
                    <a16:creationId xmlns:a16="http://schemas.microsoft.com/office/drawing/2014/main" id="{D10DD541-F39E-0D12-36E0-8E6D8946B5FB}"/>
                  </a:ext>
                </a:extLst>
              </p:cNvPr>
              <p:cNvSpPr>
                <a:spLocks noChangeArrowheads="1"/>
              </p:cNvSpPr>
              <p:nvPr/>
            </p:nvSpPr>
            <p:spPr bwMode="auto">
              <a:xfrm>
                <a:off x="5919"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 name="Rectangle 10">
                <a:extLst>
                  <a:ext uri="{FF2B5EF4-FFF2-40B4-BE49-F238E27FC236}">
                    <a16:creationId xmlns:a16="http://schemas.microsoft.com/office/drawing/2014/main" id="{42FB8C0E-37D1-96DD-F2EB-6D3E686E09BA}"/>
                  </a:ext>
                </a:extLst>
              </p:cNvPr>
              <p:cNvSpPr>
                <a:spLocks noChangeArrowheads="1"/>
              </p:cNvSpPr>
              <p:nvPr/>
            </p:nvSpPr>
            <p:spPr bwMode="auto">
              <a:xfrm>
                <a:off x="5938" y="1031"/>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Rectangle 11">
                <a:extLst>
                  <a:ext uri="{FF2B5EF4-FFF2-40B4-BE49-F238E27FC236}">
                    <a16:creationId xmlns:a16="http://schemas.microsoft.com/office/drawing/2014/main" id="{1D012F4A-7170-3608-19EA-691C48A98205}"/>
                  </a:ext>
                </a:extLst>
              </p:cNvPr>
              <p:cNvSpPr>
                <a:spLocks noChangeArrowheads="1"/>
              </p:cNvSpPr>
              <p:nvPr/>
            </p:nvSpPr>
            <p:spPr bwMode="auto">
              <a:xfrm>
                <a:off x="6011" y="1031"/>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 name="Rectangle 12">
                <a:extLst>
                  <a:ext uri="{FF2B5EF4-FFF2-40B4-BE49-F238E27FC236}">
                    <a16:creationId xmlns:a16="http://schemas.microsoft.com/office/drawing/2014/main" id="{94625714-9586-1E09-27D6-15F0D69B5692}"/>
                  </a:ext>
                </a:extLst>
              </p:cNvPr>
              <p:cNvSpPr>
                <a:spLocks noChangeArrowheads="1"/>
              </p:cNvSpPr>
              <p:nvPr/>
            </p:nvSpPr>
            <p:spPr bwMode="auto">
              <a:xfrm>
                <a:off x="6084" y="1031"/>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 name="Rectangle 13">
                <a:extLst>
                  <a:ext uri="{FF2B5EF4-FFF2-40B4-BE49-F238E27FC236}">
                    <a16:creationId xmlns:a16="http://schemas.microsoft.com/office/drawing/2014/main" id="{C15F92BE-AEE4-C66B-06FC-A280D33484DA}"/>
                  </a:ext>
                </a:extLst>
              </p:cNvPr>
              <p:cNvSpPr>
                <a:spLocks noChangeArrowheads="1"/>
              </p:cNvSpPr>
              <p:nvPr/>
            </p:nvSpPr>
            <p:spPr bwMode="auto">
              <a:xfrm>
                <a:off x="5938" y="1109"/>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4" name="Rectangle 14">
                <a:extLst>
                  <a:ext uri="{FF2B5EF4-FFF2-40B4-BE49-F238E27FC236}">
                    <a16:creationId xmlns:a16="http://schemas.microsoft.com/office/drawing/2014/main" id="{A2E508F3-A4BD-C315-F165-4D1C9ED0D86F}"/>
                  </a:ext>
                </a:extLst>
              </p:cNvPr>
              <p:cNvSpPr>
                <a:spLocks noChangeArrowheads="1"/>
              </p:cNvSpPr>
              <p:nvPr/>
            </p:nvSpPr>
            <p:spPr bwMode="auto">
              <a:xfrm>
                <a:off x="6011" y="1109"/>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5" name="Rectangle 15">
                <a:extLst>
                  <a:ext uri="{FF2B5EF4-FFF2-40B4-BE49-F238E27FC236}">
                    <a16:creationId xmlns:a16="http://schemas.microsoft.com/office/drawing/2014/main" id="{D08EAE85-685F-6AF8-708B-F1CF6F3F653C}"/>
                  </a:ext>
                </a:extLst>
              </p:cNvPr>
              <p:cNvSpPr>
                <a:spLocks noChangeArrowheads="1"/>
              </p:cNvSpPr>
              <p:nvPr/>
            </p:nvSpPr>
            <p:spPr bwMode="auto">
              <a:xfrm>
                <a:off x="6084" y="1109"/>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93" name="Graphic 192">
              <a:extLst>
                <a:ext uri="{FF2B5EF4-FFF2-40B4-BE49-F238E27FC236}">
                  <a16:creationId xmlns:a16="http://schemas.microsoft.com/office/drawing/2014/main" id="{0CF44C79-C01A-8BE5-6E0E-B7D78E05AE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60100" y="2086227"/>
              <a:ext cx="397075" cy="383384"/>
            </a:xfrm>
            <a:prstGeom prst="rect">
              <a:avLst/>
            </a:prstGeom>
          </p:spPr>
        </p:pic>
      </p:grpSp>
      <p:sp>
        <p:nvSpPr>
          <p:cNvPr id="206" name="TextBox 205">
            <a:extLst>
              <a:ext uri="{FF2B5EF4-FFF2-40B4-BE49-F238E27FC236}">
                <a16:creationId xmlns:a16="http://schemas.microsoft.com/office/drawing/2014/main" id="{53360E96-2CD2-CF43-184D-B093753F1476}"/>
              </a:ext>
            </a:extLst>
          </p:cNvPr>
          <p:cNvSpPr txBox="1"/>
          <p:nvPr/>
        </p:nvSpPr>
        <p:spPr>
          <a:xfrm>
            <a:off x="10179245" y="5828384"/>
            <a:ext cx="1930504" cy="387798"/>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 apps</a:t>
            </a:r>
          </a:p>
          <a:p>
            <a:pPr marL="0" marR="0" lvl="0" indent="0" algn="ctr" defTabSz="914400" rtl="0" eaLnBrk="1" fontAlgn="auto" latinLnBrk="0" hangingPunct="1">
              <a:lnSpc>
                <a:spcPct val="90000"/>
              </a:lnSpc>
              <a:spcBef>
                <a:spcPts val="0"/>
              </a:spcBef>
              <a:spcAft>
                <a:spcPts val="0"/>
              </a:spcAft>
              <a:buClrTx/>
              <a:buSzTx/>
              <a:buFontTx/>
              <a:buNone/>
              <a:tabLst/>
              <a:defRPr/>
            </a:pPr>
            <a:r>
              <a:rPr lang="en-US" kern="0">
                <a:solidFill>
                  <a:srgbClr val="000000"/>
                </a:solidFill>
                <a:latin typeface="Segoe UI Semibold"/>
              </a:rPr>
              <a:t>(non-AD-based)</a:t>
            </a:r>
            <a:endParaRPr kumimoji="0" lang="en-US" sz="1400" b="0" i="0" u="none" strike="noStrike" kern="0" cap="none" spc="-50" normalizeH="0" baseline="0" noProof="0">
              <a:ln>
                <a:noFill/>
              </a:ln>
              <a:solidFill>
                <a:srgbClr val="000000"/>
              </a:solidFill>
              <a:effectLst/>
              <a:uLnTx/>
              <a:uFillTx/>
              <a:latin typeface="Segoe UI Semibold"/>
              <a:ea typeface="+mn-ea"/>
              <a:cs typeface="+mn-cs"/>
            </a:endParaRPr>
          </a:p>
        </p:txBody>
      </p:sp>
      <p:sp>
        <p:nvSpPr>
          <p:cNvPr id="207" name="Rectangle: Rounded Corners 206">
            <a:extLst>
              <a:ext uri="{FF2B5EF4-FFF2-40B4-BE49-F238E27FC236}">
                <a16:creationId xmlns:a16="http://schemas.microsoft.com/office/drawing/2014/main" id="{344433B6-6B1E-E113-A1DA-A12AB9FAD5FB}"/>
              </a:ext>
            </a:extLst>
          </p:cNvPr>
          <p:cNvSpPr/>
          <p:nvPr/>
        </p:nvSpPr>
        <p:spPr bwMode="auto">
          <a:xfrm>
            <a:off x="10258677" y="4809002"/>
            <a:ext cx="1717799" cy="929227"/>
          </a:xfrm>
          <a:prstGeom prst="roundRect">
            <a:avLst>
              <a:gd name="adj" fmla="val 50000"/>
            </a:avLst>
          </a:prstGeom>
          <a:solidFill>
            <a:schemeClr val="bg1"/>
          </a:solidFill>
          <a:ln w="63500">
            <a:solidFill>
              <a:schemeClr val="bg1">
                <a:lumMod val="85000"/>
              </a:schemeClr>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208" name="Group 207">
            <a:extLst>
              <a:ext uri="{FF2B5EF4-FFF2-40B4-BE49-F238E27FC236}">
                <a16:creationId xmlns:a16="http://schemas.microsoft.com/office/drawing/2014/main" id="{A9AABECA-669E-EAC8-92A2-8CC0D2DCA1D1}"/>
              </a:ext>
            </a:extLst>
          </p:cNvPr>
          <p:cNvGrpSpPr/>
          <p:nvPr/>
        </p:nvGrpSpPr>
        <p:grpSpPr>
          <a:xfrm>
            <a:off x="10460996" y="4938924"/>
            <a:ext cx="1305353" cy="690504"/>
            <a:chOff x="9632465" y="3861797"/>
            <a:chExt cx="1305353" cy="690504"/>
          </a:xfrm>
        </p:grpSpPr>
        <p:pic>
          <p:nvPicPr>
            <p:cNvPr id="209" name="Picture 208" descr="A picture containing text, electronics&#10;&#10;Description automatically generated">
              <a:extLst>
                <a:ext uri="{FF2B5EF4-FFF2-40B4-BE49-F238E27FC236}">
                  <a16:creationId xmlns:a16="http://schemas.microsoft.com/office/drawing/2014/main" id="{23D8CE3E-258E-1937-4EA9-EF628BFAA5A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39638" y="3915319"/>
              <a:ext cx="491007" cy="636982"/>
            </a:xfrm>
            <a:prstGeom prst="rect">
              <a:avLst/>
            </a:prstGeom>
          </p:spPr>
        </p:pic>
        <p:pic>
          <p:nvPicPr>
            <p:cNvPr id="210" name="Picture 209" descr="A picture containing application&#10;&#10;Description automatically generated">
              <a:extLst>
                <a:ext uri="{FF2B5EF4-FFF2-40B4-BE49-F238E27FC236}">
                  <a16:creationId xmlns:a16="http://schemas.microsoft.com/office/drawing/2014/main" id="{58111CC4-9151-200B-341B-FC34BE4AE3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67823" y="3861797"/>
              <a:ext cx="469995" cy="618415"/>
            </a:xfrm>
            <a:prstGeom prst="rect">
              <a:avLst/>
            </a:prstGeom>
          </p:spPr>
        </p:pic>
        <p:pic>
          <p:nvPicPr>
            <p:cNvPr id="211" name="Picture 210" descr="Diagram, icon&#10;&#10;Description automatically generated">
              <a:extLst>
                <a:ext uri="{FF2B5EF4-FFF2-40B4-BE49-F238E27FC236}">
                  <a16:creationId xmlns:a16="http://schemas.microsoft.com/office/drawing/2014/main" id="{67190953-463B-8EF4-8EED-AA88BCCF265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32465" y="3913608"/>
              <a:ext cx="435232" cy="618155"/>
            </a:xfrm>
            <a:prstGeom prst="rect">
              <a:avLst/>
            </a:prstGeom>
          </p:spPr>
        </p:pic>
      </p:grpSp>
      <p:grpSp>
        <p:nvGrpSpPr>
          <p:cNvPr id="212" name="Group 211">
            <a:extLst>
              <a:ext uri="{FF2B5EF4-FFF2-40B4-BE49-F238E27FC236}">
                <a16:creationId xmlns:a16="http://schemas.microsoft.com/office/drawing/2014/main" id="{7B9EF107-B762-5DB0-4180-4B908F00DCB9}"/>
              </a:ext>
            </a:extLst>
          </p:cNvPr>
          <p:cNvGrpSpPr/>
          <p:nvPr/>
        </p:nvGrpSpPr>
        <p:grpSpPr>
          <a:xfrm rot="2700000">
            <a:off x="9775322" y="4188460"/>
            <a:ext cx="320040" cy="320040"/>
            <a:chOff x="5951900" y="4858778"/>
            <a:chExt cx="320040" cy="320040"/>
          </a:xfrm>
        </p:grpSpPr>
        <p:sp>
          <p:nvSpPr>
            <p:cNvPr id="213" name="Oval 212">
              <a:extLst>
                <a:ext uri="{FF2B5EF4-FFF2-40B4-BE49-F238E27FC236}">
                  <a16:creationId xmlns:a16="http://schemas.microsoft.com/office/drawing/2014/main" id="{CA71317C-94B3-C4D7-79D5-0DF4C99F2B86}"/>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14" name="Freeform: Shape 213">
              <a:extLst>
                <a:ext uri="{FF2B5EF4-FFF2-40B4-BE49-F238E27FC236}">
                  <a16:creationId xmlns:a16="http://schemas.microsoft.com/office/drawing/2014/main" id="{2A068228-3A37-8156-5620-9CDD8901217C}"/>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AEC9C87A-AB9E-F5AD-4C12-FDCB8062393C}"/>
              </a:ext>
            </a:extLst>
          </p:cNvPr>
          <p:cNvGrpSpPr/>
          <p:nvPr/>
        </p:nvGrpSpPr>
        <p:grpSpPr>
          <a:xfrm rot="16200000" flipH="1" flipV="1">
            <a:off x="8466425" y="4216958"/>
            <a:ext cx="320040" cy="320040"/>
            <a:chOff x="5951900" y="4858778"/>
            <a:chExt cx="320040" cy="320040"/>
          </a:xfrm>
        </p:grpSpPr>
        <p:sp>
          <p:nvSpPr>
            <p:cNvPr id="216" name="Oval 215">
              <a:extLst>
                <a:ext uri="{FF2B5EF4-FFF2-40B4-BE49-F238E27FC236}">
                  <a16:creationId xmlns:a16="http://schemas.microsoft.com/office/drawing/2014/main" id="{555C34F8-FEB0-A74A-F7ED-8427CA6A6CC5}"/>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17" name="Freeform: Shape 216">
              <a:extLst>
                <a:ext uri="{FF2B5EF4-FFF2-40B4-BE49-F238E27FC236}">
                  <a16:creationId xmlns:a16="http://schemas.microsoft.com/office/drawing/2014/main" id="{4D8AC193-5CDD-9E9F-DFFD-E6EF118254CE}"/>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18" name="TextBox 217">
            <a:extLst>
              <a:ext uri="{FF2B5EF4-FFF2-40B4-BE49-F238E27FC236}">
                <a16:creationId xmlns:a16="http://schemas.microsoft.com/office/drawing/2014/main" id="{990ADC1B-912E-FFE6-33E2-F4739D2B4816}"/>
              </a:ext>
            </a:extLst>
          </p:cNvPr>
          <p:cNvSpPr txBox="1"/>
          <p:nvPr/>
        </p:nvSpPr>
        <p:spPr>
          <a:xfrm>
            <a:off x="6290695" y="5820272"/>
            <a:ext cx="1930504" cy="387798"/>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 apps</a:t>
            </a:r>
          </a:p>
          <a:p>
            <a:pPr marL="0" marR="0" lvl="0" indent="0" algn="ctr" defTabSz="914400" rtl="0" eaLnBrk="1" fontAlgn="auto" latinLnBrk="0" hangingPunct="1">
              <a:lnSpc>
                <a:spcPct val="90000"/>
              </a:lnSpc>
              <a:spcBef>
                <a:spcPts val="0"/>
              </a:spcBef>
              <a:spcAft>
                <a:spcPts val="0"/>
              </a:spcAft>
              <a:buClrTx/>
              <a:buSzTx/>
              <a:buFontTx/>
              <a:buNone/>
              <a:tabLst/>
              <a:defRPr/>
            </a:pPr>
            <a:r>
              <a:rPr lang="en-US" kern="0">
                <a:solidFill>
                  <a:srgbClr val="000000"/>
                </a:solidFill>
                <a:latin typeface="Segoe UI Semibold"/>
              </a:rPr>
              <a:t>(AD-based)</a:t>
            </a:r>
            <a:endParaRPr kumimoji="0" lang="en-US" sz="1400" b="0" i="0" u="none" strike="noStrike" kern="0" cap="none" spc="-50" normalizeH="0" baseline="0" noProof="0">
              <a:ln>
                <a:noFill/>
              </a:ln>
              <a:solidFill>
                <a:srgbClr val="000000"/>
              </a:solidFill>
              <a:effectLst/>
              <a:uLnTx/>
              <a:uFillTx/>
              <a:latin typeface="Segoe UI Semibold"/>
              <a:ea typeface="+mn-ea"/>
              <a:cs typeface="+mn-cs"/>
            </a:endParaRPr>
          </a:p>
        </p:txBody>
      </p:sp>
      <p:sp>
        <p:nvSpPr>
          <p:cNvPr id="219" name="Rectangle: Rounded Corners 218">
            <a:extLst>
              <a:ext uri="{FF2B5EF4-FFF2-40B4-BE49-F238E27FC236}">
                <a16:creationId xmlns:a16="http://schemas.microsoft.com/office/drawing/2014/main" id="{DF22F436-DC91-DA72-BBD0-9B471A79651A}"/>
              </a:ext>
            </a:extLst>
          </p:cNvPr>
          <p:cNvSpPr/>
          <p:nvPr/>
        </p:nvSpPr>
        <p:spPr bwMode="auto">
          <a:xfrm>
            <a:off x="6370127" y="4800890"/>
            <a:ext cx="1717799" cy="929227"/>
          </a:xfrm>
          <a:prstGeom prst="roundRect">
            <a:avLst>
              <a:gd name="adj" fmla="val 50000"/>
            </a:avLst>
          </a:prstGeom>
          <a:solidFill>
            <a:schemeClr val="bg1"/>
          </a:solidFill>
          <a:ln w="63500">
            <a:solidFill>
              <a:schemeClr val="bg1">
                <a:lumMod val="85000"/>
              </a:schemeClr>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220" name="Group 219">
            <a:extLst>
              <a:ext uri="{FF2B5EF4-FFF2-40B4-BE49-F238E27FC236}">
                <a16:creationId xmlns:a16="http://schemas.microsoft.com/office/drawing/2014/main" id="{BB7A18BB-E109-AACE-517A-6F7AE81B43F7}"/>
              </a:ext>
            </a:extLst>
          </p:cNvPr>
          <p:cNvGrpSpPr/>
          <p:nvPr/>
        </p:nvGrpSpPr>
        <p:grpSpPr>
          <a:xfrm>
            <a:off x="6572446" y="4930812"/>
            <a:ext cx="1305353" cy="690504"/>
            <a:chOff x="9632465" y="3861797"/>
            <a:chExt cx="1305353" cy="690504"/>
          </a:xfrm>
        </p:grpSpPr>
        <p:pic>
          <p:nvPicPr>
            <p:cNvPr id="221" name="Picture 220" descr="A picture containing text, electronics&#10;&#10;Description automatically generated">
              <a:extLst>
                <a:ext uri="{FF2B5EF4-FFF2-40B4-BE49-F238E27FC236}">
                  <a16:creationId xmlns:a16="http://schemas.microsoft.com/office/drawing/2014/main" id="{FB4E6FB9-D2A5-1B97-A0C1-98FA8C11C9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39638" y="3915319"/>
              <a:ext cx="491007" cy="636982"/>
            </a:xfrm>
            <a:prstGeom prst="rect">
              <a:avLst/>
            </a:prstGeom>
          </p:spPr>
        </p:pic>
        <p:pic>
          <p:nvPicPr>
            <p:cNvPr id="222" name="Picture 221" descr="A picture containing application&#10;&#10;Description automatically generated">
              <a:extLst>
                <a:ext uri="{FF2B5EF4-FFF2-40B4-BE49-F238E27FC236}">
                  <a16:creationId xmlns:a16="http://schemas.microsoft.com/office/drawing/2014/main" id="{7C4EFDAE-42E9-E757-F1E1-1B94B6AE9AF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67823" y="3861797"/>
              <a:ext cx="469995" cy="618415"/>
            </a:xfrm>
            <a:prstGeom prst="rect">
              <a:avLst/>
            </a:prstGeom>
          </p:spPr>
        </p:pic>
        <p:pic>
          <p:nvPicPr>
            <p:cNvPr id="223" name="Picture 222" descr="Diagram, icon&#10;&#10;Description automatically generated">
              <a:extLst>
                <a:ext uri="{FF2B5EF4-FFF2-40B4-BE49-F238E27FC236}">
                  <a16:creationId xmlns:a16="http://schemas.microsoft.com/office/drawing/2014/main" id="{E00FA799-CD02-C223-F598-1978B829847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32465" y="3913608"/>
              <a:ext cx="435232" cy="618155"/>
            </a:xfrm>
            <a:prstGeom prst="rect">
              <a:avLst/>
            </a:prstGeom>
          </p:spPr>
        </p:pic>
      </p:grpSp>
      <p:grpSp>
        <p:nvGrpSpPr>
          <p:cNvPr id="224" name="Group 223">
            <a:extLst>
              <a:ext uri="{FF2B5EF4-FFF2-40B4-BE49-F238E27FC236}">
                <a16:creationId xmlns:a16="http://schemas.microsoft.com/office/drawing/2014/main" id="{565ED0E7-6149-773D-5FCA-16F8B53AA495}"/>
              </a:ext>
            </a:extLst>
          </p:cNvPr>
          <p:cNvGrpSpPr/>
          <p:nvPr/>
        </p:nvGrpSpPr>
        <p:grpSpPr>
          <a:xfrm flipH="1">
            <a:off x="7961953" y="5131680"/>
            <a:ext cx="320040" cy="320040"/>
            <a:chOff x="5951900" y="4858778"/>
            <a:chExt cx="320040" cy="320040"/>
          </a:xfrm>
        </p:grpSpPr>
        <p:sp>
          <p:nvSpPr>
            <p:cNvPr id="225" name="Oval 224">
              <a:extLst>
                <a:ext uri="{FF2B5EF4-FFF2-40B4-BE49-F238E27FC236}">
                  <a16:creationId xmlns:a16="http://schemas.microsoft.com/office/drawing/2014/main" id="{5F4A3C36-D8C5-0FFB-070D-3618A74AD422}"/>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26" name="Freeform: Shape 225">
              <a:extLst>
                <a:ext uri="{FF2B5EF4-FFF2-40B4-BE49-F238E27FC236}">
                  <a16:creationId xmlns:a16="http://schemas.microsoft.com/office/drawing/2014/main" id="{28A1D24A-5135-B558-F2DB-7A7F2EB54677}"/>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27" name="Picture 226">
            <a:extLst>
              <a:ext uri="{FF2B5EF4-FFF2-40B4-BE49-F238E27FC236}">
                <a16:creationId xmlns:a16="http://schemas.microsoft.com/office/drawing/2014/main" id="{40FB29AD-43B0-1056-C4AE-6707FFE698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1865740"/>
            <a:ext cx="836481" cy="536135"/>
          </a:xfrm>
          <a:prstGeom prst="rect">
            <a:avLst/>
          </a:prstGeom>
        </p:spPr>
      </p:pic>
      <p:sp>
        <p:nvSpPr>
          <p:cNvPr id="228" name="TextBox 227">
            <a:extLst>
              <a:ext uri="{FF2B5EF4-FFF2-40B4-BE49-F238E27FC236}">
                <a16:creationId xmlns:a16="http://schemas.microsoft.com/office/drawing/2014/main" id="{FEF0E32B-3CF9-FF22-9F8B-A0F12BCC7A9A}"/>
              </a:ext>
            </a:extLst>
          </p:cNvPr>
          <p:cNvSpPr txBox="1"/>
          <p:nvPr/>
        </p:nvSpPr>
        <p:spPr>
          <a:xfrm>
            <a:off x="5840564" y="2386999"/>
            <a:ext cx="1452542" cy="387798"/>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Other identity providers</a:t>
            </a:r>
          </a:p>
        </p:txBody>
      </p:sp>
      <p:cxnSp>
        <p:nvCxnSpPr>
          <p:cNvPr id="229" name="Straight Arrow Connector 228">
            <a:extLst>
              <a:ext uri="{FF2B5EF4-FFF2-40B4-BE49-F238E27FC236}">
                <a16:creationId xmlns:a16="http://schemas.microsoft.com/office/drawing/2014/main" id="{9298B245-1DA8-85CE-DBE2-61DB86044666}"/>
              </a:ext>
            </a:extLst>
          </p:cNvPr>
          <p:cNvCxnSpPr>
            <a:cxnSpLocks/>
            <a:stCxn id="228" idx="3"/>
          </p:cNvCxnSpPr>
          <p:nvPr/>
        </p:nvCxnSpPr>
        <p:spPr>
          <a:xfrm>
            <a:off x="7293106" y="2580898"/>
            <a:ext cx="1029533" cy="7360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30" name="Graphic 7">
            <a:extLst>
              <a:ext uri="{FF2B5EF4-FFF2-40B4-BE49-F238E27FC236}">
                <a16:creationId xmlns:a16="http://schemas.microsoft.com/office/drawing/2014/main" id="{9C128DD9-8EBC-023F-6751-7721877DE173}"/>
              </a:ext>
            </a:extLst>
          </p:cNvPr>
          <p:cNvPicPr>
            <a:picLocks noChangeAspect="1"/>
          </p:cNvPicPr>
          <p:nvPr/>
        </p:nvPicPr>
        <p:blipFill>
          <a:blip r:embed="rId14"/>
          <a:srcRect/>
          <a:stretch/>
        </p:blipFill>
        <p:spPr>
          <a:xfrm>
            <a:off x="8358977" y="3016539"/>
            <a:ext cx="639344" cy="639344"/>
          </a:xfrm>
          <a:prstGeom prst="rect">
            <a:avLst/>
          </a:prstGeom>
        </p:spPr>
      </p:pic>
    </p:spTree>
    <p:extLst>
      <p:ext uri="{BB962C8B-B14F-4D97-AF65-F5344CB8AC3E}">
        <p14:creationId xmlns:p14="http://schemas.microsoft.com/office/powerpoint/2010/main" val="352646611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66730-3E27-1311-D9CC-BDAEC5699744}"/>
              </a:ext>
            </a:extLst>
          </p:cNvPr>
          <p:cNvSpPr>
            <a:spLocks noGrp="1"/>
          </p:cNvSpPr>
          <p:nvPr>
            <p:ph type="title"/>
          </p:nvPr>
        </p:nvSpPr>
        <p:spPr>
          <a:xfrm>
            <a:off x="621792" y="1161288"/>
            <a:ext cx="3602736" cy="4526280"/>
          </a:xfrm>
        </p:spPr>
        <p:txBody>
          <a:bodyPr vert="horz" lIns="91440" tIns="45720" rIns="91440" bIns="45720" rtlCol="0" anchor="ctr">
            <a:normAutofit/>
          </a:bodyPr>
          <a:lstStyle/>
          <a:p>
            <a:r>
              <a:rPr lang="en-US" sz="4000" kern="1200">
                <a:solidFill>
                  <a:schemeClr val="tx1"/>
                </a:solidFill>
                <a:latin typeface="+mj-lt"/>
                <a:ea typeface="+mj-ea"/>
                <a:cs typeface="+mj-cs"/>
              </a:rPr>
              <a:t>First things first</a:t>
            </a:r>
          </a:p>
        </p:txBody>
      </p:sp>
      <p:sp>
        <p:nvSpPr>
          <p:cNvPr id="3" name="TextBox 2">
            <a:extLst>
              <a:ext uri="{FF2B5EF4-FFF2-40B4-BE49-F238E27FC236}">
                <a16:creationId xmlns:a16="http://schemas.microsoft.com/office/drawing/2014/main" id="{DF0F87EC-D07F-08B9-1849-FCB64479EE96}"/>
              </a:ext>
            </a:extLst>
          </p:cNvPr>
          <p:cNvSpPr txBox="1"/>
          <p:nvPr/>
        </p:nvSpPr>
        <p:spPr>
          <a:xfrm>
            <a:off x="5303520" y="1669317"/>
            <a:ext cx="6325582" cy="8063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defTabSz="530333">
              <a:spcAft>
                <a:spcPts val="600"/>
              </a:spcAft>
            </a:pPr>
            <a:r>
              <a:rPr lang="en-US" sz="2320" b="1" kern="1200">
                <a:solidFill>
                  <a:schemeClr val="lt1"/>
                </a:solidFill>
                <a:latin typeface="+mn-lt"/>
                <a:ea typeface="+mn-ea"/>
                <a:cs typeface="+mn-cs"/>
              </a:rPr>
              <a:t>Synchronize relevant attributes for scheduling triggers</a:t>
            </a:r>
            <a:endParaRPr lang="en-US" sz="4000" b="1"/>
          </a:p>
        </p:txBody>
      </p:sp>
      <p:sp>
        <p:nvSpPr>
          <p:cNvPr id="4" name="TextBox 3">
            <a:extLst>
              <a:ext uri="{FF2B5EF4-FFF2-40B4-BE49-F238E27FC236}">
                <a16:creationId xmlns:a16="http://schemas.microsoft.com/office/drawing/2014/main" id="{44EE6DC3-6DD3-C725-695A-71DA0F2F995F}"/>
              </a:ext>
            </a:extLst>
          </p:cNvPr>
          <p:cNvSpPr txBox="1"/>
          <p:nvPr/>
        </p:nvSpPr>
        <p:spPr>
          <a:xfrm>
            <a:off x="5342162" y="3081528"/>
            <a:ext cx="6325582" cy="3816429"/>
          </a:xfrm>
          <a:prstGeom prst="rect">
            <a:avLst/>
          </a:prstGeom>
          <a:noFill/>
        </p:spPr>
        <p:txBody>
          <a:bodyPr wrap="square" rtlCol="0">
            <a:spAutoFit/>
          </a:bodyPr>
          <a:lstStyle/>
          <a:p>
            <a:pPr marL="285750" indent="-285750" defTabSz="530333">
              <a:spcAft>
                <a:spcPts val="600"/>
              </a:spcAft>
              <a:buFont typeface="Arial" panose="020B0604020202020204" pitchFamily="34" charset="0"/>
              <a:buChar char="•"/>
            </a:pPr>
            <a:r>
              <a:rPr lang="en-US" sz="1600" b="1" kern="1200">
                <a:solidFill>
                  <a:schemeClr val="tx1"/>
                </a:solidFill>
                <a:latin typeface="+mn-lt"/>
                <a:ea typeface="+mn-ea"/>
                <a:cs typeface="+mn-cs"/>
              </a:rPr>
              <a:t>This can be done using things like: </a:t>
            </a:r>
          </a:p>
          <a:p>
            <a:pPr marL="622918" lvl="1" indent="-165735" defTabSz="530333">
              <a:spcAft>
                <a:spcPts val="600"/>
              </a:spcAft>
              <a:buFont typeface="Arial" panose="020B0604020202020204" pitchFamily="34" charset="0"/>
              <a:buChar char="•"/>
            </a:pPr>
            <a:r>
              <a:rPr lang="en-US" sz="1600" kern="1200">
                <a:solidFill>
                  <a:schemeClr val="tx1"/>
                </a:solidFill>
                <a:latin typeface="+mn-lt"/>
                <a:ea typeface="+mn-ea"/>
                <a:cs typeface="+mn-cs"/>
              </a:rPr>
              <a:t>Cloud HR provisioning</a:t>
            </a:r>
          </a:p>
          <a:p>
            <a:pPr marL="622918" lvl="1" indent="-165735" defTabSz="530333">
              <a:spcAft>
                <a:spcPts val="600"/>
              </a:spcAft>
              <a:buFont typeface="Arial" panose="020B0604020202020204" pitchFamily="34" charset="0"/>
              <a:buChar char="•"/>
            </a:pPr>
            <a:r>
              <a:rPr lang="en-US" sz="1600" kern="1200">
                <a:solidFill>
                  <a:schemeClr val="tx1"/>
                </a:solidFill>
                <a:latin typeface="+mn-lt"/>
                <a:ea typeface="+mn-ea"/>
                <a:cs typeface="+mn-cs"/>
              </a:rPr>
              <a:t>Custom import from Active Directory (Sync)</a:t>
            </a:r>
          </a:p>
          <a:p>
            <a:pPr marL="622918" lvl="1" indent="-165735" defTabSz="530333">
              <a:spcAft>
                <a:spcPts val="600"/>
              </a:spcAft>
              <a:buFont typeface="Arial" panose="020B0604020202020204" pitchFamily="34" charset="0"/>
              <a:buChar char="•"/>
            </a:pPr>
            <a:r>
              <a:rPr lang="en-US" sz="1600"/>
              <a:t>Microsoft Graph (cloud users)</a:t>
            </a:r>
            <a:endParaRPr lang="en-US" sz="1600" kern="1200">
              <a:solidFill>
                <a:schemeClr val="tx1"/>
              </a:solidFill>
              <a:latin typeface="+mn-lt"/>
              <a:ea typeface="+mn-ea"/>
              <a:cs typeface="+mn-cs"/>
            </a:endParaRPr>
          </a:p>
          <a:p>
            <a:pPr marL="622918" lvl="1" indent="-165735" defTabSz="530333">
              <a:spcAft>
                <a:spcPts val="600"/>
              </a:spcAft>
              <a:buFont typeface="Arial" panose="020B0604020202020204" pitchFamily="34" charset="0"/>
              <a:buChar char="•"/>
            </a:pPr>
            <a:r>
              <a:rPr lang="en-US" sz="1600"/>
              <a:t>Visit : </a:t>
            </a:r>
            <a:r>
              <a:rPr lang="en-US" sz="1600">
                <a:hlinkClick r:id="rId2"/>
              </a:rPr>
              <a:t>How to synch attributes for LCW</a:t>
            </a:r>
            <a:r>
              <a:rPr lang="en-US" sz="1600"/>
              <a:t> for more information</a:t>
            </a:r>
          </a:p>
          <a:p>
            <a:pPr marL="165735" indent="-165735" defTabSz="530333">
              <a:spcAft>
                <a:spcPts val="600"/>
              </a:spcAft>
              <a:buFont typeface="Arial" panose="020B0604020202020204" pitchFamily="34" charset="0"/>
              <a:buChar char="•"/>
            </a:pPr>
            <a:r>
              <a:rPr lang="en-US" sz="1600" b="1" kern="1200">
                <a:solidFill>
                  <a:schemeClr val="tx1"/>
                </a:solidFill>
                <a:latin typeface="+mn-lt"/>
                <a:ea typeface="+mn-ea"/>
                <a:cs typeface="+mn-cs"/>
              </a:rPr>
              <a:t>Attributes needed for this workflow: </a:t>
            </a:r>
          </a:p>
          <a:p>
            <a:pPr marL="622918" lvl="1" indent="-165735" defTabSz="530333">
              <a:spcAft>
                <a:spcPts val="600"/>
              </a:spcAft>
              <a:buFont typeface="Arial" panose="020B0604020202020204" pitchFamily="34" charset="0"/>
              <a:buChar char="•"/>
            </a:pPr>
            <a:r>
              <a:rPr lang="en-US" sz="1600" err="1"/>
              <a:t>employeeHireDate</a:t>
            </a:r>
            <a:endParaRPr lang="en-US" sz="1600"/>
          </a:p>
          <a:p>
            <a:pPr marL="622918" lvl="1" indent="-165735" defTabSz="530333">
              <a:spcAft>
                <a:spcPts val="600"/>
              </a:spcAft>
              <a:buFont typeface="Arial" panose="020B0604020202020204" pitchFamily="34" charset="0"/>
              <a:buChar char="•"/>
            </a:pPr>
            <a:r>
              <a:rPr lang="en-US" sz="1600" err="1"/>
              <a:t>createdDateTime</a:t>
            </a:r>
            <a:endParaRPr lang="en-US" sz="1600"/>
          </a:p>
          <a:p>
            <a:pPr marL="622918" lvl="1" indent="-165735" defTabSz="530333">
              <a:spcAft>
                <a:spcPts val="600"/>
              </a:spcAft>
              <a:buFont typeface="Arial" panose="020B0604020202020204" pitchFamily="34" charset="0"/>
              <a:buChar char="•"/>
            </a:pPr>
            <a:r>
              <a:rPr lang="en-US" sz="1600" err="1"/>
              <a:t>employeeLeaveDateTime</a:t>
            </a:r>
            <a:endParaRPr lang="en-US" sz="1600"/>
          </a:p>
          <a:p>
            <a:pPr marL="622918" lvl="1" indent="-165735" defTabSz="530333">
              <a:spcAft>
                <a:spcPts val="600"/>
              </a:spcAft>
              <a:buFont typeface="Arial" panose="020B0604020202020204" pitchFamily="34" charset="0"/>
              <a:buChar char="•"/>
            </a:pPr>
            <a:r>
              <a:rPr lang="en-US" sz="1600"/>
              <a:t>Manager (for email to manager tasks) </a:t>
            </a:r>
          </a:p>
          <a:p>
            <a:pPr marL="622918" lvl="1" indent="-165735" defTabSz="530333">
              <a:spcAft>
                <a:spcPts val="600"/>
              </a:spcAft>
              <a:buFont typeface="Arial" panose="020B0604020202020204" pitchFamily="34" charset="0"/>
              <a:buChar char="•"/>
            </a:pPr>
            <a:endParaRPr lang="en-US" sz="3200" kern="1200">
              <a:solidFill>
                <a:schemeClr val="tx1"/>
              </a:solidFill>
              <a:latin typeface="+mn-lt"/>
              <a:ea typeface="+mn-ea"/>
              <a:cs typeface="+mn-cs"/>
            </a:endParaRPr>
          </a:p>
        </p:txBody>
      </p:sp>
    </p:spTree>
    <p:extLst>
      <p:ext uri="{BB962C8B-B14F-4D97-AF65-F5344CB8AC3E}">
        <p14:creationId xmlns:p14="http://schemas.microsoft.com/office/powerpoint/2010/main" val="1843735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User">
            <a:extLst>
              <a:ext uri="{FF2B5EF4-FFF2-40B4-BE49-F238E27FC236}">
                <a16:creationId xmlns:a16="http://schemas.microsoft.com/office/drawing/2014/main" id="{2D5400D1-6AA1-F97D-ADE0-8149D220E7EB}"/>
              </a:ext>
            </a:extLst>
          </p:cNvPr>
          <p:cNvGrpSpPr/>
          <p:nvPr/>
        </p:nvGrpSpPr>
        <p:grpSpPr>
          <a:xfrm>
            <a:off x="6582113" y="2171619"/>
            <a:ext cx="931723" cy="1008348"/>
            <a:chOff x="683544" y="4160256"/>
            <a:chExt cx="931723" cy="1008348"/>
          </a:xfrm>
        </p:grpSpPr>
        <p:pic>
          <p:nvPicPr>
            <p:cNvPr id="48" name="Picture 47">
              <a:extLst>
                <a:ext uri="{FF2B5EF4-FFF2-40B4-BE49-F238E27FC236}">
                  <a16:creationId xmlns:a16="http://schemas.microsoft.com/office/drawing/2014/main" id="{A3C42E2D-F1C7-0DE5-EFCC-305F0A14DB3D}"/>
                </a:ext>
              </a:extLst>
            </p:cNvPr>
            <p:cNvPicPr>
              <a:picLocks noChangeAspect="1"/>
            </p:cNvPicPr>
            <p:nvPr/>
          </p:nvPicPr>
          <p:blipFill>
            <a:blip r:embed="rId3"/>
            <a:stretch>
              <a:fillRect/>
            </a:stretch>
          </p:blipFill>
          <p:spPr>
            <a:xfrm>
              <a:off x="683544" y="4160256"/>
              <a:ext cx="931723" cy="931723"/>
            </a:xfrm>
            <a:prstGeom prst="rect">
              <a:avLst/>
            </a:prstGeom>
          </p:spPr>
        </p:pic>
        <p:sp>
          <p:nvSpPr>
            <p:cNvPr id="49" name="Oval 48">
              <a:extLst>
                <a:ext uri="{FF2B5EF4-FFF2-40B4-BE49-F238E27FC236}">
                  <a16:creationId xmlns:a16="http://schemas.microsoft.com/office/drawing/2014/main" id="{BAAA4650-6A20-60A1-6CDF-6EEF76F961E8}"/>
                </a:ext>
              </a:extLst>
            </p:cNvPr>
            <p:cNvSpPr/>
            <p:nvPr/>
          </p:nvSpPr>
          <p:spPr bwMode="auto">
            <a:xfrm>
              <a:off x="700365" y="4805217"/>
              <a:ext cx="363387" cy="363387"/>
            </a:xfrm>
            <a:prstGeom prst="ellipse">
              <a:avLst/>
            </a:prstGeom>
            <a:solidFill>
              <a:srgbClr val="0078D4"/>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pic>
          <p:nvPicPr>
            <p:cNvPr id="50" name="Graphic 4" descr="Checkmark with solid fill">
              <a:extLst>
                <a:ext uri="{FF2B5EF4-FFF2-40B4-BE49-F238E27FC236}">
                  <a16:creationId xmlns:a16="http://schemas.microsoft.com/office/drawing/2014/main" id="{ED458153-5F29-B41B-3B8F-BB95E063F3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197" y="4842719"/>
              <a:ext cx="287721" cy="287721"/>
            </a:xfrm>
            <a:prstGeom prst="rect">
              <a:avLst/>
            </a:prstGeom>
          </p:spPr>
        </p:pic>
      </p:grpSp>
      <p:grpSp>
        <p:nvGrpSpPr>
          <p:cNvPr id="8" name="`Task: onboard">
            <a:extLst>
              <a:ext uri="{FF2B5EF4-FFF2-40B4-BE49-F238E27FC236}">
                <a16:creationId xmlns:a16="http://schemas.microsoft.com/office/drawing/2014/main" id="{1417C2ED-88EE-80CA-4D77-BE0DC81E88CC}"/>
              </a:ext>
            </a:extLst>
          </p:cNvPr>
          <p:cNvGrpSpPr/>
          <p:nvPr/>
        </p:nvGrpSpPr>
        <p:grpSpPr>
          <a:xfrm>
            <a:off x="5908427" y="2691212"/>
            <a:ext cx="2431281" cy="1032792"/>
            <a:chOff x="103481" y="2065523"/>
            <a:chExt cx="2431281" cy="1032792"/>
          </a:xfrm>
        </p:grpSpPr>
        <p:cxnSp>
          <p:nvCxnSpPr>
            <p:cNvPr id="13" name="Straight Arrow Connector 12">
              <a:extLst>
                <a:ext uri="{FF2B5EF4-FFF2-40B4-BE49-F238E27FC236}">
                  <a16:creationId xmlns:a16="http://schemas.microsoft.com/office/drawing/2014/main" id="{B1875C5D-4BED-9D61-FD32-BB75263BABD5}"/>
                </a:ext>
              </a:extLst>
            </p:cNvPr>
            <p:cNvCxnSpPr>
              <a:cxnSpLocks/>
            </p:cNvCxnSpPr>
            <p:nvPr/>
          </p:nvCxnSpPr>
          <p:spPr>
            <a:xfrm>
              <a:off x="1507228" y="2065523"/>
              <a:ext cx="792594" cy="0"/>
            </a:xfrm>
            <a:prstGeom prst="straightConnector1">
              <a:avLst/>
            </a:prstGeom>
            <a:noFill/>
            <a:ln w="9525" cap="flat" cmpd="sng" algn="ctr">
              <a:solidFill>
                <a:srgbClr val="000000"/>
              </a:solidFill>
              <a:prstDash val="solid"/>
              <a:headEnd type="none" w="lg" len="med"/>
              <a:tailEnd type="triangle"/>
            </a:ln>
            <a:effectLst/>
          </p:spPr>
        </p:cxnSp>
        <p:sp>
          <p:nvSpPr>
            <p:cNvPr id="14" name="TextBox 42">
              <a:extLst>
                <a:ext uri="{FF2B5EF4-FFF2-40B4-BE49-F238E27FC236}">
                  <a16:creationId xmlns:a16="http://schemas.microsoft.com/office/drawing/2014/main" id="{B0809662-C7BE-5608-D682-5B6F7F1248F9}"/>
                </a:ext>
              </a:extLst>
            </p:cNvPr>
            <p:cNvSpPr txBox="1"/>
            <p:nvPr/>
          </p:nvSpPr>
          <p:spPr>
            <a:xfrm>
              <a:off x="103481" y="2544317"/>
              <a:ext cx="2431281" cy="55399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n-US" sz="1200" kern="0">
                  <a:solidFill>
                    <a:srgbClr val="000000"/>
                  </a:solidFill>
                  <a:latin typeface="Segoe UI Semibold"/>
                </a:rPr>
                <a:t>Onboard the user into the directory when the user joins or start working with Contoso</a:t>
              </a:r>
            </a:p>
          </p:txBody>
        </p:sp>
      </p:grpSp>
      <p:grpSp>
        <p:nvGrpSpPr>
          <p:cNvPr id="9" name="Directory">
            <a:extLst>
              <a:ext uri="{FF2B5EF4-FFF2-40B4-BE49-F238E27FC236}">
                <a16:creationId xmlns:a16="http://schemas.microsoft.com/office/drawing/2014/main" id="{3026C541-50F7-EEFD-F1D9-11996536F4D7}"/>
              </a:ext>
            </a:extLst>
          </p:cNvPr>
          <p:cNvGrpSpPr/>
          <p:nvPr/>
        </p:nvGrpSpPr>
        <p:grpSpPr>
          <a:xfrm>
            <a:off x="8116805" y="2107738"/>
            <a:ext cx="1632927" cy="1083040"/>
            <a:chOff x="2311859" y="1482049"/>
            <a:chExt cx="1632927" cy="1083040"/>
          </a:xfrm>
        </p:grpSpPr>
        <p:sp>
          <p:nvSpPr>
            <p:cNvPr id="10" name="Freeform 13" title="Icon of a cloud">
              <a:extLst>
                <a:ext uri="{FF2B5EF4-FFF2-40B4-BE49-F238E27FC236}">
                  <a16:creationId xmlns:a16="http://schemas.microsoft.com/office/drawing/2014/main" id="{81FE78C6-8C17-DF16-C94A-FF93B777D619}"/>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otted Circle">
              <a:extLst>
                <a:ext uri="{FF2B5EF4-FFF2-40B4-BE49-F238E27FC236}">
                  <a16:creationId xmlns:a16="http://schemas.microsoft.com/office/drawing/2014/main" id="{574E08CA-B3BD-DC63-5F01-35E311BBE418}"/>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12" name="Picture 11" descr="A blue and white diamond&#10;&#10;Description automatically generated with low confidence">
              <a:extLst>
                <a:ext uri="{FF2B5EF4-FFF2-40B4-BE49-F238E27FC236}">
                  <a16:creationId xmlns:a16="http://schemas.microsoft.com/office/drawing/2014/main" id="{14AF6A72-1F28-6868-4097-6DA85F4F93FC}"/>
                </a:ext>
              </a:extLst>
            </p:cNvPr>
            <p:cNvPicPr>
              <a:picLocks noChangeAspect="1"/>
            </p:cNvPicPr>
            <p:nvPr/>
          </p:nvPicPr>
          <p:blipFill>
            <a:blip r:embed="rId6"/>
            <a:stretch>
              <a:fillRect/>
            </a:stretch>
          </p:blipFill>
          <p:spPr>
            <a:xfrm>
              <a:off x="2832179" y="1802664"/>
              <a:ext cx="640784" cy="640784"/>
            </a:xfrm>
            <a:prstGeom prst="rect">
              <a:avLst/>
            </a:prstGeom>
          </p:spPr>
        </p:pic>
      </p:grpSp>
      <p:grpSp>
        <p:nvGrpSpPr>
          <p:cNvPr id="2" name="Group 1">
            <a:extLst>
              <a:ext uri="{FF2B5EF4-FFF2-40B4-BE49-F238E27FC236}">
                <a16:creationId xmlns:a16="http://schemas.microsoft.com/office/drawing/2014/main" id="{EEB4E6D3-1F41-D089-38D2-6555602C7729}"/>
              </a:ext>
            </a:extLst>
          </p:cNvPr>
          <p:cNvGrpSpPr/>
          <p:nvPr/>
        </p:nvGrpSpPr>
        <p:grpSpPr>
          <a:xfrm>
            <a:off x="1254990" y="2609146"/>
            <a:ext cx="1950130" cy="1365028"/>
            <a:chOff x="4171757" y="3092439"/>
            <a:chExt cx="1950130" cy="1365028"/>
          </a:xfrm>
        </p:grpSpPr>
        <p:sp>
          <p:nvSpPr>
            <p:cNvPr id="3" name="Rectangle: Rounded Corners 2">
              <a:extLst>
                <a:ext uri="{FF2B5EF4-FFF2-40B4-BE49-F238E27FC236}">
                  <a16:creationId xmlns:a16="http://schemas.microsoft.com/office/drawing/2014/main" id="{7B628758-1204-46F9-5333-BEB11449D207}"/>
                </a:ext>
              </a:extLst>
            </p:cNvPr>
            <p:cNvSpPr/>
            <p:nvPr/>
          </p:nvSpPr>
          <p:spPr>
            <a:xfrm>
              <a:off x="4171757" y="3092439"/>
              <a:ext cx="1950130" cy="1365028"/>
            </a:xfrm>
            <a:prstGeom prst="roundRect">
              <a:avLst>
                <a:gd name="adj" fmla="val 1667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4" name="Rectangle: Rounded Corners 4">
              <a:extLst>
                <a:ext uri="{FF2B5EF4-FFF2-40B4-BE49-F238E27FC236}">
                  <a16:creationId xmlns:a16="http://schemas.microsoft.com/office/drawing/2014/main" id="{06147076-7A44-2BEB-2158-A2A087B21B2F}"/>
                </a:ext>
              </a:extLst>
            </p:cNvPr>
            <p:cNvSpPr txBox="1"/>
            <p:nvPr/>
          </p:nvSpPr>
          <p:spPr>
            <a:xfrm>
              <a:off x="4238404" y="3159086"/>
              <a:ext cx="1816836" cy="1231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Onboarding Automation</a:t>
              </a:r>
            </a:p>
          </p:txBody>
        </p:sp>
      </p:grpSp>
      <p:sp>
        <p:nvSpPr>
          <p:cNvPr id="54" name="Oval 53">
            <a:extLst>
              <a:ext uri="{FF2B5EF4-FFF2-40B4-BE49-F238E27FC236}">
                <a16:creationId xmlns:a16="http://schemas.microsoft.com/office/drawing/2014/main" id="{4AAC801A-AD8B-E51E-338F-E2635B531AA5}"/>
              </a:ext>
            </a:extLst>
          </p:cNvPr>
          <p:cNvSpPr/>
          <p:nvPr/>
        </p:nvSpPr>
        <p:spPr bwMode="auto">
          <a:xfrm>
            <a:off x="7031991" y="3933582"/>
            <a:ext cx="2021326" cy="644473"/>
          </a:xfrm>
          <a:prstGeom prst="ellipse">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mj-lt"/>
              </a:rPr>
              <a:t>Life Cycle Automation</a:t>
            </a:r>
          </a:p>
        </p:txBody>
      </p:sp>
      <p:sp>
        <p:nvSpPr>
          <p:cNvPr id="62" name="Right Bracket 61">
            <a:extLst>
              <a:ext uri="{FF2B5EF4-FFF2-40B4-BE49-F238E27FC236}">
                <a16:creationId xmlns:a16="http://schemas.microsoft.com/office/drawing/2014/main" id="{F02D782E-12E5-372E-CC95-FF966F6AA0BF}"/>
              </a:ext>
            </a:extLst>
          </p:cNvPr>
          <p:cNvSpPr/>
          <p:nvPr/>
        </p:nvSpPr>
        <p:spPr>
          <a:xfrm rot="5400000">
            <a:off x="7622543" y="1710509"/>
            <a:ext cx="438206" cy="4437931"/>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1" name="Picture 50">
            <a:extLst>
              <a:ext uri="{FF2B5EF4-FFF2-40B4-BE49-F238E27FC236}">
                <a16:creationId xmlns:a16="http://schemas.microsoft.com/office/drawing/2014/main" id="{6C57DB01-094F-DE19-F07C-AEF1C1B86D23}"/>
              </a:ext>
            </a:extLst>
          </p:cNvPr>
          <p:cNvPicPr>
            <a:picLocks noChangeAspect="1"/>
          </p:cNvPicPr>
          <p:nvPr/>
        </p:nvPicPr>
        <p:blipFill>
          <a:blip r:embed="rId7">
            <a:duotone>
              <a:prstClr val="black"/>
              <a:srgbClr val="737373">
                <a:lumMod val="50000"/>
                <a:tint val="45000"/>
                <a:satMod val="400000"/>
              </a:srgbClr>
            </a:duotone>
            <a:extLst>
              <a:ext uri="{28A0092B-C50C-407E-A947-70E740481C1C}">
                <a14:useLocalDpi xmlns:a14="http://schemas.microsoft.com/office/drawing/2010/main" val="0"/>
              </a:ext>
            </a:extLst>
          </a:blip>
          <a:stretch>
            <a:fillRect/>
          </a:stretch>
        </p:blipFill>
        <p:spPr>
          <a:xfrm>
            <a:off x="7838775" y="4418943"/>
            <a:ext cx="500933" cy="540000"/>
          </a:xfrm>
          <a:prstGeom prst="rect">
            <a:avLst/>
          </a:prstGeom>
        </p:spPr>
      </p:pic>
      <p:pic>
        <p:nvPicPr>
          <p:cNvPr id="52" name="Picture 51">
            <a:extLst>
              <a:ext uri="{FF2B5EF4-FFF2-40B4-BE49-F238E27FC236}">
                <a16:creationId xmlns:a16="http://schemas.microsoft.com/office/drawing/2014/main" id="{1DF0463F-28E6-3579-20DF-248201A362C7}"/>
              </a:ext>
            </a:extLst>
          </p:cNvPr>
          <p:cNvPicPr>
            <a:picLocks noChangeAspect="1"/>
          </p:cNvPicPr>
          <p:nvPr/>
        </p:nvPicPr>
        <p:blipFill>
          <a:blip r:embed="rId8">
            <a:duotone>
              <a:prstClr val="black"/>
              <a:srgbClr val="000000">
                <a:tint val="45000"/>
                <a:satMod val="400000"/>
              </a:srgbClr>
            </a:duotone>
            <a:extLst>
              <a:ext uri="{28A0092B-C50C-407E-A947-70E740481C1C}">
                <a14:useLocalDpi xmlns:a14="http://schemas.microsoft.com/office/drawing/2010/main" val="0"/>
              </a:ext>
            </a:extLst>
          </a:blip>
          <a:stretch>
            <a:fillRect/>
          </a:stretch>
        </p:blipFill>
        <p:spPr>
          <a:xfrm>
            <a:off x="7977022" y="4601679"/>
            <a:ext cx="239573" cy="198153"/>
          </a:xfrm>
          <a:prstGeom prst="rect">
            <a:avLst/>
          </a:prstGeom>
        </p:spPr>
      </p:pic>
    </p:spTree>
    <p:extLst>
      <p:ext uri="{BB962C8B-B14F-4D97-AF65-F5344CB8AC3E}">
        <p14:creationId xmlns:p14="http://schemas.microsoft.com/office/powerpoint/2010/main" val="3299474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1000"/>
                                        <p:tgtEl>
                                          <p:spTgt spid="62"/>
                                        </p:tgtEl>
                                      </p:cBhvr>
                                    </p:animEffect>
                                    <p:anim calcmode="lin" valueType="num">
                                      <p:cBhvr>
                                        <p:cTn id="28" dur="1000" fill="hold"/>
                                        <p:tgtEl>
                                          <p:spTgt spid="62"/>
                                        </p:tgtEl>
                                        <p:attrNameLst>
                                          <p:attrName>ppt_x</p:attrName>
                                        </p:attrNameLst>
                                      </p:cBhvr>
                                      <p:tavLst>
                                        <p:tav tm="0">
                                          <p:val>
                                            <p:strVal val="#ppt_x"/>
                                          </p:val>
                                        </p:tav>
                                        <p:tav tm="100000">
                                          <p:val>
                                            <p:strVal val="#ppt_x"/>
                                          </p:val>
                                        </p:tav>
                                      </p:tavLst>
                                    </p:anim>
                                    <p:anim calcmode="lin" valueType="num">
                                      <p:cBhvr>
                                        <p:cTn id="29"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48E4-CF6D-4057-391B-81EB5E6DB2E8}"/>
              </a:ext>
            </a:extLst>
          </p:cNvPr>
          <p:cNvSpPr>
            <a:spLocks noGrp="1"/>
          </p:cNvSpPr>
          <p:nvPr>
            <p:ph type="title"/>
          </p:nvPr>
        </p:nvSpPr>
        <p:spPr>
          <a:xfrm>
            <a:off x="588263" y="457200"/>
            <a:ext cx="11018520" cy="923330"/>
          </a:xfrm>
        </p:spPr>
        <p:txBody>
          <a:bodyPr/>
          <a:lstStyle/>
          <a:p>
            <a:r>
              <a:rPr lang="en-US"/>
              <a:t>Joiner scenario</a:t>
            </a:r>
            <a:br>
              <a:rPr lang="en-US"/>
            </a:br>
            <a:r>
              <a:rPr lang="en-US" sz="2400">
                <a:solidFill>
                  <a:schemeClr val="accent1"/>
                </a:solidFill>
              </a:rPr>
              <a:t>Onboarding new users</a:t>
            </a:r>
            <a:endParaRPr lang="en-US"/>
          </a:p>
        </p:txBody>
      </p:sp>
      <p:sp>
        <p:nvSpPr>
          <p:cNvPr id="3" name="Text Placeholder 2">
            <a:extLst>
              <a:ext uri="{FF2B5EF4-FFF2-40B4-BE49-F238E27FC236}">
                <a16:creationId xmlns:a16="http://schemas.microsoft.com/office/drawing/2014/main" id="{4F308640-FB8E-C86D-133A-913565FD055A}"/>
              </a:ext>
            </a:extLst>
          </p:cNvPr>
          <p:cNvSpPr>
            <a:spLocks noGrp="1"/>
          </p:cNvSpPr>
          <p:nvPr>
            <p:ph type="body" sz="quarter" idx="16"/>
          </p:nvPr>
        </p:nvSpPr>
        <p:spPr>
          <a:xfrm>
            <a:off x="584200" y="1608487"/>
            <a:ext cx="5219700" cy="369332"/>
          </a:xfrm>
        </p:spPr>
        <p:txBody>
          <a:bodyPr>
            <a:normAutofit/>
          </a:bodyPr>
          <a:lstStyle/>
          <a:p>
            <a:r>
              <a:rPr lang="en-US" sz="2400"/>
              <a:t>Before Lifecycle Workflows</a:t>
            </a:r>
          </a:p>
        </p:txBody>
      </p:sp>
      <p:sp>
        <p:nvSpPr>
          <p:cNvPr id="4" name="Text Placeholder 3">
            <a:extLst>
              <a:ext uri="{FF2B5EF4-FFF2-40B4-BE49-F238E27FC236}">
                <a16:creationId xmlns:a16="http://schemas.microsoft.com/office/drawing/2014/main" id="{350B460D-A623-657A-22F3-05ACC0C6445E}"/>
              </a:ext>
            </a:extLst>
          </p:cNvPr>
          <p:cNvSpPr>
            <a:spLocks noGrp="1"/>
          </p:cNvSpPr>
          <p:nvPr>
            <p:ph type="body" sz="quarter" idx="14"/>
          </p:nvPr>
        </p:nvSpPr>
        <p:spPr>
          <a:xfrm>
            <a:off x="584200" y="2039374"/>
            <a:ext cx="5219700" cy="2326791"/>
          </a:xfrm>
        </p:spPr>
        <p:txBody>
          <a:bodyPr/>
          <a:lstStyle/>
          <a:p>
            <a:pPr marL="0" indent="0">
              <a:buNone/>
            </a:pPr>
            <a:r>
              <a:rPr lang="en-US" sz="1800"/>
              <a:t>It can take days for new team members to be fully productive while access to resources is being provisioned.</a:t>
            </a:r>
          </a:p>
          <a:p>
            <a:pPr marL="0" indent="0">
              <a:buNone/>
            </a:pPr>
            <a:endParaRPr lang="en-US" sz="1800"/>
          </a:p>
          <a:p>
            <a:pPr marL="0" indent="0">
              <a:buNone/>
            </a:pPr>
            <a:r>
              <a:rPr lang="en-US" sz="1800"/>
              <a:t>Onboarding users manually is time consuming for IT and often requires admins to jump between apps and scripts and go through logs in order to find errors.</a:t>
            </a:r>
          </a:p>
        </p:txBody>
      </p:sp>
      <p:sp>
        <p:nvSpPr>
          <p:cNvPr id="5" name="Text Placeholder 4">
            <a:extLst>
              <a:ext uri="{FF2B5EF4-FFF2-40B4-BE49-F238E27FC236}">
                <a16:creationId xmlns:a16="http://schemas.microsoft.com/office/drawing/2014/main" id="{44432E21-0F2A-4FCF-0992-656D79BF0944}"/>
              </a:ext>
            </a:extLst>
          </p:cNvPr>
          <p:cNvSpPr>
            <a:spLocks noGrp="1"/>
          </p:cNvSpPr>
          <p:nvPr>
            <p:ph type="body" sz="quarter" idx="17"/>
          </p:nvPr>
        </p:nvSpPr>
        <p:spPr>
          <a:xfrm>
            <a:off x="6397625" y="4916950"/>
            <a:ext cx="5219700" cy="369332"/>
          </a:xfrm>
        </p:spPr>
        <p:txBody>
          <a:bodyPr>
            <a:normAutofit/>
          </a:bodyPr>
          <a:lstStyle/>
          <a:p>
            <a:r>
              <a:rPr lang="en-US" sz="2400"/>
              <a:t>With Lifecycle Workflows</a:t>
            </a:r>
          </a:p>
        </p:txBody>
      </p:sp>
      <p:sp>
        <p:nvSpPr>
          <p:cNvPr id="6" name="Text Placeholder 5">
            <a:extLst>
              <a:ext uri="{FF2B5EF4-FFF2-40B4-BE49-F238E27FC236}">
                <a16:creationId xmlns:a16="http://schemas.microsoft.com/office/drawing/2014/main" id="{ABEA4CBA-637F-7F70-2D9F-C308DF50BCBA}"/>
              </a:ext>
            </a:extLst>
          </p:cNvPr>
          <p:cNvSpPr>
            <a:spLocks noGrp="1"/>
          </p:cNvSpPr>
          <p:nvPr>
            <p:ph type="body" sz="quarter" idx="15"/>
          </p:nvPr>
        </p:nvSpPr>
        <p:spPr>
          <a:xfrm>
            <a:off x="6397625" y="5347837"/>
            <a:ext cx="5219700" cy="1107996"/>
          </a:xfrm>
        </p:spPr>
        <p:txBody>
          <a:bodyPr/>
          <a:lstStyle/>
          <a:p>
            <a:pPr marL="0" indent="0">
              <a:buNone/>
            </a:pPr>
            <a:r>
              <a:rPr lang="en-US" sz="1800"/>
              <a:t>“Rinse and repeat” templates and automated </a:t>
            </a:r>
            <a:br>
              <a:rPr lang="en-US" sz="1800"/>
            </a:br>
            <a:r>
              <a:rPr lang="en-US" sz="1800"/>
              <a:t>actions through workflows makes the process more efficient and infallible for IT admins, and faster for new team members.</a:t>
            </a:r>
          </a:p>
        </p:txBody>
      </p:sp>
      <p:sp>
        <p:nvSpPr>
          <p:cNvPr id="11" name="Rectangle 10">
            <a:extLst>
              <a:ext uri="{FF2B5EF4-FFF2-40B4-BE49-F238E27FC236}">
                <a16:creationId xmlns:a16="http://schemas.microsoft.com/office/drawing/2014/main" id="{243E8F03-A118-0B95-9392-4507EC8E9668}"/>
              </a:ext>
            </a:extLst>
          </p:cNvPr>
          <p:cNvSpPr/>
          <p:nvPr/>
        </p:nvSpPr>
        <p:spPr bwMode="auto">
          <a:xfrm>
            <a:off x="6191871" y="4910854"/>
            <a:ext cx="103632" cy="154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Arrow: Bent 11">
            <a:extLst>
              <a:ext uri="{FF2B5EF4-FFF2-40B4-BE49-F238E27FC236}">
                <a16:creationId xmlns:a16="http://schemas.microsoft.com/office/drawing/2014/main" id="{F647A4F0-B483-1A8C-046A-213660C18593}"/>
              </a:ext>
            </a:extLst>
          </p:cNvPr>
          <p:cNvSpPr/>
          <p:nvPr/>
        </p:nvSpPr>
        <p:spPr bwMode="auto">
          <a:xfrm flipV="1">
            <a:off x="2599113" y="4544289"/>
            <a:ext cx="3490636" cy="1370183"/>
          </a:xfrm>
          <a:prstGeom prst="ben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66F2202E-6339-A356-B0B1-7DA3E206CFD1}"/>
              </a:ext>
            </a:extLst>
          </p:cNvPr>
          <p:cNvSpPr/>
          <p:nvPr/>
        </p:nvSpPr>
        <p:spPr bwMode="auto">
          <a:xfrm rot="5400000">
            <a:off x="3142084" y="1796705"/>
            <a:ext cx="103632" cy="52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5" name="Group 44">
            <a:extLst>
              <a:ext uri="{FF2B5EF4-FFF2-40B4-BE49-F238E27FC236}">
                <a16:creationId xmlns:a16="http://schemas.microsoft.com/office/drawing/2014/main" id="{483B422A-5D01-1092-561E-768D88DF7C48}"/>
              </a:ext>
            </a:extLst>
          </p:cNvPr>
          <p:cNvGrpSpPr/>
          <p:nvPr/>
        </p:nvGrpSpPr>
        <p:grpSpPr>
          <a:xfrm>
            <a:off x="7187508" y="458094"/>
            <a:ext cx="3936458" cy="3908071"/>
            <a:chOff x="4460257" y="1509119"/>
            <a:chExt cx="3936458" cy="3908071"/>
          </a:xfrm>
        </p:grpSpPr>
        <p:sp>
          <p:nvSpPr>
            <p:cNvPr id="46" name="Oval 45">
              <a:extLst>
                <a:ext uri="{FF2B5EF4-FFF2-40B4-BE49-F238E27FC236}">
                  <a16:creationId xmlns:a16="http://schemas.microsoft.com/office/drawing/2014/main" id="{18071148-0790-FB66-87F6-6E823FF535A9}"/>
                </a:ext>
              </a:extLst>
            </p:cNvPr>
            <p:cNvSpPr/>
            <p:nvPr/>
          </p:nvSpPr>
          <p:spPr bwMode="auto">
            <a:xfrm flipV="1">
              <a:off x="4840378" y="1867207"/>
              <a:ext cx="3199375" cy="3200400"/>
            </a:xfrm>
            <a:prstGeom prst="ellipse">
              <a:avLst/>
            </a:prstGeom>
            <a:noFill/>
            <a:ln w="30162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7" name="Group 46">
              <a:extLst>
                <a:ext uri="{FF2B5EF4-FFF2-40B4-BE49-F238E27FC236}">
                  <a16:creationId xmlns:a16="http://schemas.microsoft.com/office/drawing/2014/main" id="{A917989F-F23B-A732-6549-4CD4A2BAB394}"/>
                </a:ext>
              </a:extLst>
            </p:cNvPr>
            <p:cNvGrpSpPr/>
            <p:nvPr/>
          </p:nvGrpSpPr>
          <p:grpSpPr>
            <a:xfrm rot="3144931">
              <a:off x="7474557" y="2234688"/>
              <a:ext cx="319938" cy="320040"/>
              <a:chOff x="5951900" y="4858778"/>
              <a:chExt cx="320040" cy="320040"/>
            </a:xfrm>
          </p:grpSpPr>
          <p:sp>
            <p:nvSpPr>
              <p:cNvPr id="74" name="Oval 73">
                <a:extLst>
                  <a:ext uri="{FF2B5EF4-FFF2-40B4-BE49-F238E27FC236}">
                    <a16:creationId xmlns:a16="http://schemas.microsoft.com/office/drawing/2014/main" id="{2EAE3754-EFE0-64F1-716D-0FBF025518A8}"/>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5" name="Freeform: Shape 74">
                <a:extLst>
                  <a:ext uri="{FF2B5EF4-FFF2-40B4-BE49-F238E27FC236}">
                    <a16:creationId xmlns:a16="http://schemas.microsoft.com/office/drawing/2014/main" id="{3CBD8288-5712-D1D3-8D46-6893529FC1BB}"/>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F523357F-389A-B95F-B669-6792321CBC22}"/>
                </a:ext>
              </a:extLst>
            </p:cNvPr>
            <p:cNvGrpSpPr/>
            <p:nvPr/>
          </p:nvGrpSpPr>
          <p:grpSpPr>
            <a:xfrm>
              <a:off x="4460257" y="3067486"/>
              <a:ext cx="822696" cy="822960"/>
              <a:chOff x="4460257" y="3067486"/>
              <a:chExt cx="822696" cy="822960"/>
            </a:xfrm>
          </p:grpSpPr>
          <p:sp>
            <p:nvSpPr>
              <p:cNvPr id="72" name="Oval 71">
                <a:extLst>
                  <a:ext uri="{FF2B5EF4-FFF2-40B4-BE49-F238E27FC236}">
                    <a16:creationId xmlns:a16="http://schemas.microsoft.com/office/drawing/2014/main" id="{50D07429-73F2-244E-A66A-1B2A42321ED8}"/>
                  </a:ext>
                </a:extLst>
              </p:cNvPr>
              <p:cNvSpPr/>
              <p:nvPr/>
            </p:nvSpPr>
            <p:spPr bwMode="auto">
              <a:xfrm>
                <a:off x="4460257" y="3067486"/>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73" name="Graphic 72">
                <a:extLst>
                  <a:ext uri="{FF2B5EF4-FFF2-40B4-BE49-F238E27FC236}">
                    <a16:creationId xmlns:a16="http://schemas.microsoft.com/office/drawing/2014/main" id="{92990DDE-2D75-0ADA-A87D-0A713B464D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65537" y="3222866"/>
                <a:ext cx="412136" cy="412268"/>
              </a:xfrm>
              <a:prstGeom prst="rect">
                <a:avLst/>
              </a:prstGeom>
            </p:spPr>
          </p:pic>
        </p:grpSp>
        <p:grpSp>
          <p:nvGrpSpPr>
            <p:cNvPr id="49" name="Group 48">
              <a:extLst>
                <a:ext uri="{FF2B5EF4-FFF2-40B4-BE49-F238E27FC236}">
                  <a16:creationId xmlns:a16="http://schemas.microsoft.com/office/drawing/2014/main" id="{5E7FF442-3B2F-B408-FA58-2164508A30CA}"/>
                </a:ext>
              </a:extLst>
            </p:cNvPr>
            <p:cNvGrpSpPr/>
            <p:nvPr/>
          </p:nvGrpSpPr>
          <p:grpSpPr>
            <a:xfrm rot="18036586" flipH="1">
              <a:off x="7491945" y="4353007"/>
              <a:ext cx="320040" cy="319938"/>
              <a:chOff x="5951900" y="4858778"/>
              <a:chExt cx="320040" cy="320040"/>
            </a:xfrm>
          </p:grpSpPr>
          <p:sp>
            <p:nvSpPr>
              <p:cNvPr id="70" name="Oval 69">
                <a:extLst>
                  <a:ext uri="{FF2B5EF4-FFF2-40B4-BE49-F238E27FC236}">
                    <a16:creationId xmlns:a16="http://schemas.microsoft.com/office/drawing/2014/main" id="{494E407B-5F21-6129-3E8B-B45A8E1AC35D}"/>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1" name="Freeform: Shape 70">
                <a:extLst>
                  <a:ext uri="{FF2B5EF4-FFF2-40B4-BE49-F238E27FC236}">
                    <a16:creationId xmlns:a16="http://schemas.microsoft.com/office/drawing/2014/main" id="{925C7A93-0C16-0BFB-79CC-2A481305A8B1}"/>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1106DCA6-0167-FB2A-77AD-C79EDB109791}"/>
                </a:ext>
              </a:extLst>
            </p:cNvPr>
            <p:cNvGrpSpPr/>
            <p:nvPr/>
          </p:nvGrpSpPr>
          <p:grpSpPr>
            <a:xfrm>
              <a:off x="6028171" y="4594230"/>
              <a:ext cx="822696" cy="822960"/>
              <a:chOff x="6028171" y="4594230"/>
              <a:chExt cx="822696" cy="822960"/>
            </a:xfrm>
          </p:grpSpPr>
          <p:sp>
            <p:nvSpPr>
              <p:cNvPr id="65" name="Oval 64">
                <a:extLst>
                  <a:ext uri="{FF2B5EF4-FFF2-40B4-BE49-F238E27FC236}">
                    <a16:creationId xmlns:a16="http://schemas.microsoft.com/office/drawing/2014/main" id="{3B7F890C-E1C6-D110-A246-43F4D840D67F}"/>
                  </a:ext>
                </a:extLst>
              </p:cNvPr>
              <p:cNvSpPr/>
              <p:nvPr/>
            </p:nvSpPr>
            <p:spPr bwMode="auto">
              <a:xfrm>
                <a:off x="6028171" y="4594230"/>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66" name="Group 65">
                <a:extLst>
                  <a:ext uri="{FF2B5EF4-FFF2-40B4-BE49-F238E27FC236}">
                    <a16:creationId xmlns:a16="http://schemas.microsoft.com/office/drawing/2014/main" id="{BBBE6DA0-F1F0-0B7E-E220-E248E71604F0}"/>
                  </a:ext>
                </a:extLst>
              </p:cNvPr>
              <p:cNvGrpSpPr/>
              <p:nvPr/>
            </p:nvGrpSpPr>
            <p:grpSpPr>
              <a:xfrm>
                <a:off x="6231001" y="4778315"/>
                <a:ext cx="417035" cy="424607"/>
                <a:chOff x="2277961" y="2662186"/>
                <a:chExt cx="417169" cy="424607"/>
              </a:xfrm>
            </p:grpSpPr>
            <p:sp>
              <p:nvSpPr>
                <p:cNvPr id="67" name="Graphic 22">
                  <a:extLst>
                    <a:ext uri="{FF2B5EF4-FFF2-40B4-BE49-F238E27FC236}">
                      <a16:creationId xmlns:a16="http://schemas.microsoft.com/office/drawing/2014/main" id="{A9324D28-7D78-B41F-5131-473C34C3B5DE}"/>
                    </a:ext>
                  </a:extLst>
                </p:cNvPr>
                <p:cNvSpPr/>
                <p:nvPr/>
              </p:nvSpPr>
              <p:spPr>
                <a:xfrm>
                  <a:off x="2277961" y="2662186"/>
                  <a:ext cx="412268" cy="412268"/>
                </a:xfrm>
                <a:custGeom>
                  <a:avLst/>
                  <a:gdLst>
                    <a:gd name="connsiteX0" fmla="*/ 77300 w 412268"/>
                    <a:gd name="connsiteY0" fmla="*/ 101054 h 412268"/>
                    <a:gd name="connsiteX1" fmla="*/ 85554 w 412268"/>
                    <a:gd name="connsiteY1" fmla="*/ 61800 h 412268"/>
                    <a:gd name="connsiteX2" fmla="*/ 108100 w 412268"/>
                    <a:gd name="connsiteY2" fmla="*/ 29592 h 412268"/>
                    <a:gd name="connsiteX3" fmla="*/ 140912 w 412268"/>
                    <a:gd name="connsiteY3" fmla="*/ 8052 h 412268"/>
                    <a:gd name="connsiteX4" fmla="*/ 180367 w 412268"/>
                    <a:gd name="connsiteY4" fmla="*/ 0 h 412268"/>
                    <a:gd name="connsiteX5" fmla="*/ 219621 w 412268"/>
                    <a:gd name="connsiteY5" fmla="*/ 7851 h 412268"/>
                    <a:gd name="connsiteX6" fmla="*/ 252434 w 412268"/>
                    <a:gd name="connsiteY6" fmla="*/ 29592 h 412268"/>
                    <a:gd name="connsiteX7" fmla="*/ 274980 w 412268"/>
                    <a:gd name="connsiteY7" fmla="*/ 61599 h 412268"/>
                    <a:gd name="connsiteX8" fmla="*/ 283434 w 412268"/>
                    <a:gd name="connsiteY8" fmla="*/ 101054 h 412268"/>
                    <a:gd name="connsiteX9" fmla="*/ 280817 w 412268"/>
                    <a:gd name="connsiteY9" fmla="*/ 126217 h 412268"/>
                    <a:gd name="connsiteX10" fmla="*/ 272161 w 412268"/>
                    <a:gd name="connsiteY10" fmla="*/ 150172 h 412268"/>
                    <a:gd name="connsiteX11" fmla="*/ 246998 w 412268"/>
                    <a:gd name="connsiteY11" fmla="*/ 156614 h 412268"/>
                    <a:gd name="connsiteX12" fmla="*/ 223245 w 412268"/>
                    <a:gd name="connsiteY12" fmla="*/ 167484 h 412268"/>
                    <a:gd name="connsiteX13" fmla="*/ 249011 w 412268"/>
                    <a:gd name="connsiteY13" fmla="*/ 138899 h 412268"/>
                    <a:gd name="connsiteX14" fmla="*/ 257668 w 412268"/>
                    <a:gd name="connsiteY14" fmla="*/ 101457 h 412268"/>
                    <a:gd name="connsiteX15" fmla="*/ 251427 w 412268"/>
                    <a:gd name="connsiteY15" fmla="*/ 72066 h 412268"/>
                    <a:gd name="connsiteX16" fmla="*/ 234518 w 412268"/>
                    <a:gd name="connsiteY16" fmla="*/ 47910 h 412268"/>
                    <a:gd name="connsiteX17" fmla="*/ 209959 w 412268"/>
                    <a:gd name="connsiteY17" fmla="*/ 31806 h 412268"/>
                    <a:gd name="connsiteX18" fmla="*/ 180367 w 412268"/>
                    <a:gd name="connsiteY18" fmla="*/ 25767 h 412268"/>
                    <a:gd name="connsiteX19" fmla="*/ 150172 w 412268"/>
                    <a:gd name="connsiteY19" fmla="*/ 31806 h 412268"/>
                    <a:gd name="connsiteX20" fmla="*/ 125613 w 412268"/>
                    <a:gd name="connsiteY20" fmla="*/ 48313 h 412268"/>
                    <a:gd name="connsiteX21" fmla="*/ 109106 w 412268"/>
                    <a:gd name="connsiteY21" fmla="*/ 72872 h 412268"/>
                    <a:gd name="connsiteX22" fmla="*/ 103067 w 412268"/>
                    <a:gd name="connsiteY22" fmla="*/ 103067 h 412268"/>
                    <a:gd name="connsiteX23" fmla="*/ 108905 w 412268"/>
                    <a:gd name="connsiteY23" fmla="*/ 132457 h 412268"/>
                    <a:gd name="connsiteX24" fmla="*/ 125210 w 412268"/>
                    <a:gd name="connsiteY24" fmla="*/ 157217 h 412268"/>
                    <a:gd name="connsiteX25" fmla="*/ 149165 w 412268"/>
                    <a:gd name="connsiteY25" fmla="*/ 174127 h 412268"/>
                    <a:gd name="connsiteX26" fmla="*/ 178757 w 412268"/>
                    <a:gd name="connsiteY26" fmla="*/ 180367 h 412268"/>
                    <a:gd name="connsiteX27" fmla="*/ 198485 w 412268"/>
                    <a:gd name="connsiteY27" fmla="*/ 178354 h 412268"/>
                    <a:gd name="connsiteX28" fmla="*/ 217004 w 412268"/>
                    <a:gd name="connsiteY28" fmla="*/ 171107 h 412268"/>
                    <a:gd name="connsiteX29" fmla="*/ 196471 w 412268"/>
                    <a:gd name="connsiteY29" fmla="*/ 187010 h 412268"/>
                    <a:gd name="connsiteX30" fmla="*/ 178757 w 412268"/>
                    <a:gd name="connsiteY30" fmla="*/ 206134 h 412268"/>
                    <a:gd name="connsiteX31" fmla="*/ 178354 w 412268"/>
                    <a:gd name="connsiteY31" fmla="*/ 206134 h 412268"/>
                    <a:gd name="connsiteX32" fmla="*/ 152185 w 412268"/>
                    <a:gd name="connsiteY32" fmla="*/ 202511 h 412268"/>
                    <a:gd name="connsiteX33" fmla="*/ 128230 w 412268"/>
                    <a:gd name="connsiteY33" fmla="*/ 192043 h 412268"/>
                    <a:gd name="connsiteX34" fmla="*/ 107697 w 412268"/>
                    <a:gd name="connsiteY34" fmla="*/ 175939 h 412268"/>
                    <a:gd name="connsiteX35" fmla="*/ 91593 w 412268"/>
                    <a:gd name="connsiteY35" fmla="*/ 155406 h 412268"/>
                    <a:gd name="connsiteX36" fmla="*/ 81125 w 412268"/>
                    <a:gd name="connsiteY36" fmla="*/ 131451 h 412268"/>
                    <a:gd name="connsiteX37" fmla="*/ 77300 w 412268"/>
                    <a:gd name="connsiteY37" fmla="*/ 105080 h 412268"/>
                    <a:gd name="connsiteX38" fmla="*/ 77300 w 412268"/>
                    <a:gd name="connsiteY38" fmla="*/ 101054 h 412268"/>
                    <a:gd name="connsiteX39" fmla="*/ 180367 w 412268"/>
                    <a:gd name="connsiteY39" fmla="*/ 296318 h 412268"/>
                    <a:gd name="connsiteX40" fmla="*/ 189426 w 412268"/>
                    <a:gd name="connsiteY40" fmla="*/ 251226 h 412268"/>
                    <a:gd name="connsiteX41" fmla="*/ 214387 w 412268"/>
                    <a:gd name="connsiteY41" fmla="*/ 214387 h 412268"/>
                    <a:gd name="connsiteX42" fmla="*/ 251226 w 412268"/>
                    <a:gd name="connsiteY42" fmla="*/ 189627 h 412268"/>
                    <a:gd name="connsiteX43" fmla="*/ 296318 w 412268"/>
                    <a:gd name="connsiteY43" fmla="*/ 180367 h 412268"/>
                    <a:gd name="connsiteX44" fmla="*/ 326916 w 412268"/>
                    <a:gd name="connsiteY44" fmla="*/ 184393 h 412268"/>
                    <a:gd name="connsiteX45" fmla="*/ 354695 w 412268"/>
                    <a:gd name="connsiteY45" fmla="*/ 196069 h 412268"/>
                    <a:gd name="connsiteX46" fmla="*/ 378248 w 412268"/>
                    <a:gd name="connsiteY46" fmla="*/ 214387 h 412268"/>
                    <a:gd name="connsiteX47" fmla="*/ 396365 w 412268"/>
                    <a:gd name="connsiteY47" fmla="*/ 237940 h 412268"/>
                    <a:gd name="connsiteX48" fmla="*/ 408041 w 412268"/>
                    <a:gd name="connsiteY48" fmla="*/ 265518 h 412268"/>
                    <a:gd name="connsiteX49" fmla="*/ 412268 w 412268"/>
                    <a:gd name="connsiteY49" fmla="*/ 296318 h 412268"/>
                    <a:gd name="connsiteX50" fmla="*/ 403209 w 412268"/>
                    <a:gd name="connsiteY50" fmla="*/ 341409 h 412268"/>
                    <a:gd name="connsiteX51" fmla="*/ 378248 w 412268"/>
                    <a:gd name="connsiteY51" fmla="*/ 378248 h 412268"/>
                    <a:gd name="connsiteX52" fmla="*/ 341409 w 412268"/>
                    <a:gd name="connsiteY52" fmla="*/ 403008 h 412268"/>
                    <a:gd name="connsiteX53" fmla="*/ 296318 w 412268"/>
                    <a:gd name="connsiteY53" fmla="*/ 412268 h 412268"/>
                    <a:gd name="connsiteX54" fmla="*/ 251025 w 412268"/>
                    <a:gd name="connsiteY54" fmla="*/ 403209 h 412268"/>
                    <a:gd name="connsiteX55" fmla="*/ 214186 w 412268"/>
                    <a:gd name="connsiteY55" fmla="*/ 378449 h 412268"/>
                    <a:gd name="connsiteX56" fmla="*/ 189426 w 412268"/>
                    <a:gd name="connsiteY56" fmla="*/ 341611 h 412268"/>
                    <a:gd name="connsiteX57" fmla="*/ 180367 w 412268"/>
                    <a:gd name="connsiteY57" fmla="*/ 296318 h 412268"/>
                    <a:gd name="connsiteX58" fmla="*/ 296318 w 412268"/>
                    <a:gd name="connsiteY58" fmla="*/ 362345 h 412268"/>
                    <a:gd name="connsiteX59" fmla="*/ 306584 w 412268"/>
                    <a:gd name="connsiteY59" fmla="*/ 358118 h 412268"/>
                    <a:gd name="connsiteX60" fmla="*/ 358118 w 412268"/>
                    <a:gd name="connsiteY60" fmla="*/ 306584 h 412268"/>
                    <a:gd name="connsiteX61" fmla="*/ 362345 w 412268"/>
                    <a:gd name="connsiteY61" fmla="*/ 296318 h 412268"/>
                    <a:gd name="connsiteX62" fmla="*/ 358118 w 412268"/>
                    <a:gd name="connsiteY62" fmla="*/ 286051 h 412268"/>
                    <a:gd name="connsiteX63" fmla="*/ 306584 w 412268"/>
                    <a:gd name="connsiteY63" fmla="*/ 234518 h 412268"/>
                    <a:gd name="connsiteX64" fmla="*/ 296318 w 412268"/>
                    <a:gd name="connsiteY64" fmla="*/ 230290 h 412268"/>
                    <a:gd name="connsiteX65" fmla="*/ 286051 w 412268"/>
                    <a:gd name="connsiteY65" fmla="*/ 234518 h 412268"/>
                    <a:gd name="connsiteX66" fmla="*/ 281824 w 412268"/>
                    <a:gd name="connsiteY66" fmla="*/ 244784 h 412268"/>
                    <a:gd name="connsiteX67" fmla="*/ 286051 w 412268"/>
                    <a:gd name="connsiteY67" fmla="*/ 255051 h 412268"/>
                    <a:gd name="connsiteX68" fmla="*/ 314435 w 412268"/>
                    <a:gd name="connsiteY68" fmla="*/ 283434 h 412268"/>
                    <a:gd name="connsiteX69" fmla="*/ 244784 w 412268"/>
                    <a:gd name="connsiteY69" fmla="*/ 283434 h 412268"/>
                    <a:gd name="connsiteX70" fmla="*/ 235726 w 412268"/>
                    <a:gd name="connsiteY70" fmla="*/ 287259 h 412268"/>
                    <a:gd name="connsiteX71" fmla="*/ 231901 w 412268"/>
                    <a:gd name="connsiteY71" fmla="*/ 296318 h 412268"/>
                    <a:gd name="connsiteX72" fmla="*/ 235726 w 412268"/>
                    <a:gd name="connsiteY72" fmla="*/ 305376 h 412268"/>
                    <a:gd name="connsiteX73" fmla="*/ 244784 w 412268"/>
                    <a:gd name="connsiteY73" fmla="*/ 309201 h 412268"/>
                    <a:gd name="connsiteX74" fmla="*/ 314435 w 412268"/>
                    <a:gd name="connsiteY74" fmla="*/ 309201 h 412268"/>
                    <a:gd name="connsiteX75" fmla="*/ 286051 w 412268"/>
                    <a:gd name="connsiteY75" fmla="*/ 337585 h 412268"/>
                    <a:gd name="connsiteX76" fmla="*/ 281824 w 412268"/>
                    <a:gd name="connsiteY76" fmla="*/ 347851 h 412268"/>
                    <a:gd name="connsiteX77" fmla="*/ 286051 w 412268"/>
                    <a:gd name="connsiteY77" fmla="*/ 358118 h 412268"/>
                    <a:gd name="connsiteX78" fmla="*/ 296318 w 412268"/>
                    <a:gd name="connsiteY78" fmla="*/ 362345 h 412268"/>
                    <a:gd name="connsiteX79" fmla="*/ 0 w 412268"/>
                    <a:gd name="connsiteY79" fmla="*/ 283434 h 412268"/>
                    <a:gd name="connsiteX80" fmla="*/ 4026 w 412268"/>
                    <a:gd name="connsiteY80" fmla="*/ 263505 h 412268"/>
                    <a:gd name="connsiteX81" fmla="*/ 15098 w 412268"/>
                    <a:gd name="connsiteY81" fmla="*/ 246998 h 412268"/>
                    <a:gd name="connsiteX82" fmla="*/ 31403 w 412268"/>
                    <a:gd name="connsiteY82" fmla="*/ 235927 h 412268"/>
                    <a:gd name="connsiteX83" fmla="*/ 51534 w 412268"/>
                    <a:gd name="connsiteY83" fmla="*/ 231901 h 412268"/>
                    <a:gd name="connsiteX84" fmla="*/ 162854 w 412268"/>
                    <a:gd name="connsiteY84" fmla="*/ 231901 h 412268"/>
                    <a:gd name="connsiteX85" fmla="*/ 153191 w 412268"/>
                    <a:gd name="connsiteY85" fmla="*/ 257668 h 412268"/>
                    <a:gd name="connsiteX86" fmla="*/ 51534 w 412268"/>
                    <a:gd name="connsiteY86" fmla="*/ 257668 h 412268"/>
                    <a:gd name="connsiteX87" fmla="*/ 41468 w 412268"/>
                    <a:gd name="connsiteY87" fmla="*/ 259681 h 412268"/>
                    <a:gd name="connsiteX88" fmla="*/ 33215 w 412268"/>
                    <a:gd name="connsiteY88" fmla="*/ 265116 h 412268"/>
                    <a:gd name="connsiteX89" fmla="*/ 27780 w 412268"/>
                    <a:gd name="connsiteY89" fmla="*/ 273168 h 412268"/>
                    <a:gd name="connsiteX90" fmla="*/ 25767 w 412268"/>
                    <a:gd name="connsiteY90" fmla="*/ 283434 h 412268"/>
                    <a:gd name="connsiteX91" fmla="*/ 32410 w 412268"/>
                    <a:gd name="connsiteY91" fmla="*/ 319467 h 412268"/>
                    <a:gd name="connsiteX92" fmla="*/ 50728 w 412268"/>
                    <a:gd name="connsiteY92" fmla="*/ 346442 h 412268"/>
                    <a:gd name="connsiteX93" fmla="*/ 77502 w 412268"/>
                    <a:gd name="connsiteY93" fmla="*/ 365566 h 412268"/>
                    <a:gd name="connsiteX94" fmla="*/ 109710 w 412268"/>
                    <a:gd name="connsiteY94" fmla="*/ 377845 h 412268"/>
                    <a:gd name="connsiteX95" fmla="*/ 144535 w 412268"/>
                    <a:gd name="connsiteY95" fmla="*/ 384488 h 412268"/>
                    <a:gd name="connsiteX96" fmla="*/ 178757 w 412268"/>
                    <a:gd name="connsiteY96" fmla="*/ 386501 h 412268"/>
                    <a:gd name="connsiteX97" fmla="*/ 190231 w 412268"/>
                    <a:gd name="connsiteY97" fmla="*/ 399787 h 412268"/>
                    <a:gd name="connsiteX98" fmla="*/ 203316 w 412268"/>
                    <a:gd name="connsiteY98" fmla="*/ 411664 h 412268"/>
                    <a:gd name="connsiteX99" fmla="*/ 180367 w 412268"/>
                    <a:gd name="connsiteY99" fmla="*/ 412268 h 412268"/>
                    <a:gd name="connsiteX100" fmla="*/ 145139 w 412268"/>
                    <a:gd name="connsiteY100" fmla="*/ 410658 h 412268"/>
                    <a:gd name="connsiteX101" fmla="*/ 109509 w 412268"/>
                    <a:gd name="connsiteY101" fmla="*/ 404820 h 412268"/>
                    <a:gd name="connsiteX102" fmla="*/ 75690 w 412268"/>
                    <a:gd name="connsiteY102" fmla="*/ 393547 h 412268"/>
                    <a:gd name="connsiteX103" fmla="*/ 45293 w 412268"/>
                    <a:gd name="connsiteY103" fmla="*/ 375631 h 412268"/>
                    <a:gd name="connsiteX104" fmla="*/ 11474 w 412268"/>
                    <a:gd name="connsiteY104" fmla="*/ 334968 h 412268"/>
                    <a:gd name="connsiteX105" fmla="*/ 0 w 412268"/>
                    <a:gd name="connsiteY105" fmla="*/ 283434 h 41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12268" h="412268">
                      <a:moveTo>
                        <a:pt x="77300" y="101054"/>
                      </a:moveTo>
                      <a:cubicBezTo>
                        <a:pt x="77300" y="87097"/>
                        <a:pt x="80051" y="74012"/>
                        <a:pt x="85554" y="61800"/>
                      </a:cubicBezTo>
                      <a:cubicBezTo>
                        <a:pt x="91056" y="49588"/>
                        <a:pt x="98571" y="38851"/>
                        <a:pt x="108100" y="29592"/>
                      </a:cubicBezTo>
                      <a:cubicBezTo>
                        <a:pt x="117628" y="20332"/>
                        <a:pt x="128565" y="13152"/>
                        <a:pt x="140912" y="8052"/>
                      </a:cubicBezTo>
                      <a:cubicBezTo>
                        <a:pt x="153258" y="2952"/>
                        <a:pt x="166410" y="268"/>
                        <a:pt x="180367" y="0"/>
                      </a:cubicBezTo>
                      <a:cubicBezTo>
                        <a:pt x="194190" y="0"/>
                        <a:pt x="207275" y="2617"/>
                        <a:pt x="219621" y="7851"/>
                      </a:cubicBezTo>
                      <a:cubicBezTo>
                        <a:pt x="231967" y="13085"/>
                        <a:pt x="242906" y="20332"/>
                        <a:pt x="252434" y="29592"/>
                      </a:cubicBezTo>
                      <a:cubicBezTo>
                        <a:pt x="261961" y="38851"/>
                        <a:pt x="269478" y="49520"/>
                        <a:pt x="274980" y="61599"/>
                      </a:cubicBezTo>
                      <a:cubicBezTo>
                        <a:pt x="280481" y="73677"/>
                        <a:pt x="283299" y="86829"/>
                        <a:pt x="283434" y="101054"/>
                      </a:cubicBezTo>
                      <a:cubicBezTo>
                        <a:pt x="283434" y="109911"/>
                        <a:pt x="282563" y="118299"/>
                        <a:pt x="280817" y="126217"/>
                      </a:cubicBezTo>
                      <a:cubicBezTo>
                        <a:pt x="279072" y="134135"/>
                        <a:pt x="276187" y="142120"/>
                        <a:pt x="272161" y="150172"/>
                      </a:cubicBezTo>
                      <a:cubicBezTo>
                        <a:pt x="263572" y="151648"/>
                        <a:pt x="255185" y="153795"/>
                        <a:pt x="246998" y="156614"/>
                      </a:cubicBezTo>
                      <a:cubicBezTo>
                        <a:pt x="238811" y="159432"/>
                        <a:pt x="230894" y="163055"/>
                        <a:pt x="223245" y="167484"/>
                      </a:cubicBezTo>
                      <a:cubicBezTo>
                        <a:pt x="234653" y="159834"/>
                        <a:pt x="243240" y="150306"/>
                        <a:pt x="249011" y="138899"/>
                      </a:cubicBezTo>
                      <a:cubicBezTo>
                        <a:pt x="254783" y="127492"/>
                        <a:pt x="257668" y="115011"/>
                        <a:pt x="257668" y="101457"/>
                      </a:cubicBezTo>
                      <a:cubicBezTo>
                        <a:pt x="257668" y="90989"/>
                        <a:pt x="255588" y="81192"/>
                        <a:pt x="251427" y="72066"/>
                      </a:cubicBezTo>
                      <a:cubicBezTo>
                        <a:pt x="247266" y="62941"/>
                        <a:pt x="241630" y="54889"/>
                        <a:pt x="234518" y="47910"/>
                      </a:cubicBezTo>
                      <a:cubicBezTo>
                        <a:pt x="227406" y="40931"/>
                        <a:pt x="219219" y="35564"/>
                        <a:pt x="209959" y="31806"/>
                      </a:cubicBezTo>
                      <a:cubicBezTo>
                        <a:pt x="200699" y="28048"/>
                        <a:pt x="190835" y="26035"/>
                        <a:pt x="180367" y="25767"/>
                      </a:cubicBezTo>
                      <a:cubicBezTo>
                        <a:pt x="169631" y="25767"/>
                        <a:pt x="159566" y="27780"/>
                        <a:pt x="150172" y="31806"/>
                      </a:cubicBezTo>
                      <a:cubicBezTo>
                        <a:pt x="140778" y="35832"/>
                        <a:pt x="132591" y="41334"/>
                        <a:pt x="125613" y="48313"/>
                      </a:cubicBezTo>
                      <a:cubicBezTo>
                        <a:pt x="118634" y="55291"/>
                        <a:pt x="113132" y="63477"/>
                        <a:pt x="109106" y="72872"/>
                      </a:cubicBezTo>
                      <a:cubicBezTo>
                        <a:pt x="105080" y="82266"/>
                        <a:pt x="103067" y="92331"/>
                        <a:pt x="103067" y="103067"/>
                      </a:cubicBezTo>
                      <a:cubicBezTo>
                        <a:pt x="103067" y="113400"/>
                        <a:pt x="105013" y="123197"/>
                        <a:pt x="108905" y="132457"/>
                      </a:cubicBezTo>
                      <a:cubicBezTo>
                        <a:pt x="112797" y="141717"/>
                        <a:pt x="118232" y="149971"/>
                        <a:pt x="125210" y="157217"/>
                      </a:cubicBezTo>
                      <a:cubicBezTo>
                        <a:pt x="132189" y="164464"/>
                        <a:pt x="140174" y="170101"/>
                        <a:pt x="149165" y="174127"/>
                      </a:cubicBezTo>
                      <a:cubicBezTo>
                        <a:pt x="158157" y="178153"/>
                        <a:pt x="168021" y="180233"/>
                        <a:pt x="178757" y="180367"/>
                      </a:cubicBezTo>
                      <a:cubicBezTo>
                        <a:pt x="185735" y="180367"/>
                        <a:pt x="192311" y="179696"/>
                        <a:pt x="198485" y="178354"/>
                      </a:cubicBezTo>
                      <a:cubicBezTo>
                        <a:pt x="204658" y="177012"/>
                        <a:pt x="210830" y="174597"/>
                        <a:pt x="217004" y="171107"/>
                      </a:cubicBezTo>
                      <a:cubicBezTo>
                        <a:pt x="209757" y="175804"/>
                        <a:pt x="202913" y="181105"/>
                        <a:pt x="196471" y="187010"/>
                      </a:cubicBezTo>
                      <a:cubicBezTo>
                        <a:pt x="190030" y="192915"/>
                        <a:pt x="184125" y="199290"/>
                        <a:pt x="178757" y="206134"/>
                      </a:cubicBezTo>
                      <a:lnTo>
                        <a:pt x="178354" y="206134"/>
                      </a:lnTo>
                      <a:cubicBezTo>
                        <a:pt x="169363" y="206134"/>
                        <a:pt x="160640" y="204926"/>
                        <a:pt x="152185" y="202511"/>
                      </a:cubicBezTo>
                      <a:cubicBezTo>
                        <a:pt x="143730" y="200095"/>
                        <a:pt x="135745" y="196606"/>
                        <a:pt x="128230" y="192043"/>
                      </a:cubicBezTo>
                      <a:cubicBezTo>
                        <a:pt x="120715" y="187480"/>
                        <a:pt x="113870" y="182112"/>
                        <a:pt x="107697" y="175939"/>
                      </a:cubicBezTo>
                      <a:cubicBezTo>
                        <a:pt x="101524" y="169765"/>
                        <a:pt x="96156" y="162921"/>
                        <a:pt x="91593" y="155406"/>
                      </a:cubicBezTo>
                      <a:cubicBezTo>
                        <a:pt x="87030" y="147890"/>
                        <a:pt x="83541" y="139905"/>
                        <a:pt x="81125" y="131451"/>
                      </a:cubicBezTo>
                      <a:cubicBezTo>
                        <a:pt x="78709" y="122996"/>
                        <a:pt x="77435" y="114206"/>
                        <a:pt x="77300" y="105080"/>
                      </a:cubicBezTo>
                      <a:lnTo>
                        <a:pt x="77300" y="101054"/>
                      </a:lnTo>
                      <a:close/>
                      <a:moveTo>
                        <a:pt x="180367" y="296318"/>
                      </a:moveTo>
                      <a:cubicBezTo>
                        <a:pt x="180367" y="280348"/>
                        <a:pt x="183387" y="265317"/>
                        <a:pt x="189426" y="251226"/>
                      </a:cubicBezTo>
                      <a:cubicBezTo>
                        <a:pt x="195465" y="237135"/>
                        <a:pt x="203785" y="224855"/>
                        <a:pt x="214387" y="214387"/>
                      </a:cubicBezTo>
                      <a:cubicBezTo>
                        <a:pt x="224990" y="203920"/>
                        <a:pt x="237270" y="195666"/>
                        <a:pt x="251226" y="189627"/>
                      </a:cubicBezTo>
                      <a:cubicBezTo>
                        <a:pt x="265182" y="183588"/>
                        <a:pt x="280213" y="180502"/>
                        <a:pt x="296318" y="180367"/>
                      </a:cubicBezTo>
                      <a:cubicBezTo>
                        <a:pt x="306920" y="180367"/>
                        <a:pt x="317118" y="181709"/>
                        <a:pt x="326916" y="184393"/>
                      </a:cubicBezTo>
                      <a:cubicBezTo>
                        <a:pt x="336713" y="187077"/>
                        <a:pt x="345973" y="190969"/>
                        <a:pt x="354695" y="196069"/>
                      </a:cubicBezTo>
                      <a:cubicBezTo>
                        <a:pt x="363418" y="201168"/>
                        <a:pt x="371269" y="207275"/>
                        <a:pt x="378248" y="214387"/>
                      </a:cubicBezTo>
                      <a:cubicBezTo>
                        <a:pt x="385227" y="221499"/>
                        <a:pt x="391266" y="229350"/>
                        <a:pt x="396365" y="237940"/>
                      </a:cubicBezTo>
                      <a:cubicBezTo>
                        <a:pt x="401464" y="246529"/>
                        <a:pt x="405357" y="255721"/>
                        <a:pt x="408041" y="265518"/>
                      </a:cubicBezTo>
                      <a:cubicBezTo>
                        <a:pt x="410724" y="275316"/>
                        <a:pt x="412133" y="285582"/>
                        <a:pt x="412268" y="296318"/>
                      </a:cubicBezTo>
                      <a:cubicBezTo>
                        <a:pt x="412268" y="312287"/>
                        <a:pt x="409248" y="327318"/>
                        <a:pt x="403209" y="341409"/>
                      </a:cubicBezTo>
                      <a:cubicBezTo>
                        <a:pt x="397170" y="355501"/>
                        <a:pt x="388850" y="367780"/>
                        <a:pt x="378248" y="378248"/>
                      </a:cubicBezTo>
                      <a:cubicBezTo>
                        <a:pt x="367645" y="388716"/>
                        <a:pt x="355366" y="396969"/>
                        <a:pt x="341409" y="403008"/>
                      </a:cubicBezTo>
                      <a:cubicBezTo>
                        <a:pt x="327453" y="409047"/>
                        <a:pt x="312422" y="412133"/>
                        <a:pt x="296318" y="412268"/>
                      </a:cubicBezTo>
                      <a:cubicBezTo>
                        <a:pt x="280213" y="412268"/>
                        <a:pt x="265116" y="409248"/>
                        <a:pt x="251025" y="403209"/>
                      </a:cubicBezTo>
                      <a:cubicBezTo>
                        <a:pt x="236933" y="397170"/>
                        <a:pt x="224654" y="388917"/>
                        <a:pt x="214186" y="378449"/>
                      </a:cubicBezTo>
                      <a:cubicBezTo>
                        <a:pt x="203718" y="367981"/>
                        <a:pt x="195465" y="355702"/>
                        <a:pt x="189426" y="341611"/>
                      </a:cubicBezTo>
                      <a:cubicBezTo>
                        <a:pt x="183387" y="327520"/>
                        <a:pt x="180367" y="312422"/>
                        <a:pt x="180367" y="296318"/>
                      </a:cubicBezTo>
                      <a:close/>
                      <a:moveTo>
                        <a:pt x="296318" y="362345"/>
                      </a:moveTo>
                      <a:cubicBezTo>
                        <a:pt x="300344" y="362345"/>
                        <a:pt x="303766" y="360936"/>
                        <a:pt x="306584" y="358118"/>
                      </a:cubicBezTo>
                      <a:lnTo>
                        <a:pt x="358118" y="306584"/>
                      </a:lnTo>
                      <a:cubicBezTo>
                        <a:pt x="360936" y="303766"/>
                        <a:pt x="362345" y="300344"/>
                        <a:pt x="362345" y="296318"/>
                      </a:cubicBezTo>
                      <a:cubicBezTo>
                        <a:pt x="362345" y="292292"/>
                        <a:pt x="360936" y="288869"/>
                        <a:pt x="358118" y="286051"/>
                      </a:cubicBezTo>
                      <a:lnTo>
                        <a:pt x="306584" y="234518"/>
                      </a:lnTo>
                      <a:cubicBezTo>
                        <a:pt x="303766" y="231699"/>
                        <a:pt x="300344" y="230290"/>
                        <a:pt x="296318" y="230290"/>
                      </a:cubicBezTo>
                      <a:cubicBezTo>
                        <a:pt x="292292" y="230290"/>
                        <a:pt x="288869" y="231699"/>
                        <a:pt x="286051" y="234518"/>
                      </a:cubicBezTo>
                      <a:cubicBezTo>
                        <a:pt x="283233" y="237336"/>
                        <a:pt x="281824" y="240758"/>
                        <a:pt x="281824" y="244784"/>
                      </a:cubicBezTo>
                      <a:cubicBezTo>
                        <a:pt x="281824" y="248810"/>
                        <a:pt x="283233" y="252232"/>
                        <a:pt x="286051" y="255051"/>
                      </a:cubicBezTo>
                      <a:lnTo>
                        <a:pt x="314435" y="283434"/>
                      </a:lnTo>
                      <a:lnTo>
                        <a:pt x="244784" y="283434"/>
                      </a:lnTo>
                      <a:cubicBezTo>
                        <a:pt x="241296" y="283434"/>
                        <a:pt x="238276" y="284709"/>
                        <a:pt x="235726" y="287259"/>
                      </a:cubicBezTo>
                      <a:cubicBezTo>
                        <a:pt x="233175" y="289810"/>
                        <a:pt x="231901" y="292829"/>
                        <a:pt x="231901" y="296318"/>
                      </a:cubicBezTo>
                      <a:cubicBezTo>
                        <a:pt x="231901" y="299806"/>
                        <a:pt x="233175" y="302826"/>
                        <a:pt x="235726" y="305376"/>
                      </a:cubicBezTo>
                      <a:cubicBezTo>
                        <a:pt x="238276" y="307927"/>
                        <a:pt x="241296" y="309201"/>
                        <a:pt x="244784" y="309201"/>
                      </a:cubicBezTo>
                      <a:lnTo>
                        <a:pt x="314435" y="309201"/>
                      </a:lnTo>
                      <a:lnTo>
                        <a:pt x="286051" y="337585"/>
                      </a:lnTo>
                      <a:cubicBezTo>
                        <a:pt x="283233" y="340403"/>
                        <a:pt x="281824" y="343825"/>
                        <a:pt x="281824" y="347851"/>
                      </a:cubicBezTo>
                      <a:cubicBezTo>
                        <a:pt x="281824" y="351877"/>
                        <a:pt x="283233" y="355299"/>
                        <a:pt x="286051" y="358118"/>
                      </a:cubicBezTo>
                      <a:cubicBezTo>
                        <a:pt x="288869" y="360936"/>
                        <a:pt x="292292" y="362345"/>
                        <a:pt x="296318" y="362345"/>
                      </a:cubicBezTo>
                      <a:close/>
                      <a:moveTo>
                        <a:pt x="0" y="283434"/>
                      </a:moveTo>
                      <a:cubicBezTo>
                        <a:pt x="0" y="276322"/>
                        <a:pt x="1342" y="269679"/>
                        <a:pt x="4026" y="263505"/>
                      </a:cubicBezTo>
                      <a:cubicBezTo>
                        <a:pt x="6710" y="257331"/>
                        <a:pt x="10401" y="251830"/>
                        <a:pt x="15098" y="246998"/>
                      </a:cubicBezTo>
                      <a:cubicBezTo>
                        <a:pt x="19795" y="242167"/>
                        <a:pt x="25230" y="238477"/>
                        <a:pt x="31403" y="235927"/>
                      </a:cubicBezTo>
                      <a:cubicBezTo>
                        <a:pt x="37577" y="233376"/>
                        <a:pt x="44287" y="232036"/>
                        <a:pt x="51534" y="231901"/>
                      </a:cubicBezTo>
                      <a:lnTo>
                        <a:pt x="162854" y="231901"/>
                      </a:lnTo>
                      <a:cubicBezTo>
                        <a:pt x="158828" y="240088"/>
                        <a:pt x="155607" y="248675"/>
                        <a:pt x="153191" y="257668"/>
                      </a:cubicBezTo>
                      <a:lnTo>
                        <a:pt x="51534" y="257668"/>
                      </a:lnTo>
                      <a:cubicBezTo>
                        <a:pt x="47910" y="257668"/>
                        <a:pt x="44555" y="258338"/>
                        <a:pt x="41468" y="259681"/>
                      </a:cubicBezTo>
                      <a:cubicBezTo>
                        <a:pt x="38382" y="261023"/>
                        <a:pt x="35631" y="262835"/>
                        <a:pt x="33215" y="265116"/>
                      </a:cubicBezTo>
                      <a:cubicBezTo>
                        <a:pt x="30799" y="267396"/>
                        <a:pt x="28988" y="270082"/>
                        <a:pt x="27780" y="273168"/>
                      </a:cubicBezTo>
                      <a:cubicBezTo>
                        <a:pt x="26572" y="276254"/>
                        <a:pt x="25901" y="279676"/>
                        <a:pt x="25767" y="283434"/>
                      </a:cubicBezTo>
                      <a:cubicBezTo>
                        <a:pt x="25767" y="297123"/>
                        <a:pt x="27981" y="309135"/>
                        <a:pt x="32410" y="319467"/>
                      </a:cubicBezTo>
                      <a:cubicBezTo>
                        <a:pt x="36838" y="329800"/>
                        <a:pt x="42945" y="338793"/>
                        <a:pt x="50728" y="346442"/>
                      </a:cubicBezTo>
                      <a:cubicBezTo>
                        <a:pt x="58512" y="354092"/>
                        <a:pt x="67436" y="360467"/>
                        <a:pt x="77502" y="365566"/>
                      </a:cubicBezTo>
                      <a:cubicBezTo>
                        <a:pt x="87567" y="370665"/>
                        <a:pt x="98303" y="374759"/>
                        <a:pt x="109710" y="377845"/>
                      </a:cubicBezTo>
                      <a:cubicBezTo>
                        <a:pt x="121117" y="380931"/>
                        <a:pt x="132726" y="383146"/>
                        <a:pt x="144535" y="384488"/>
                      </a:cubicBezTo>
                      <a:cubicBezTo>
                        <a:pt x="156345" y="385831"/>
                        <a:pt x="167752" y="386501"/>
                        <a:pt x="178757" y="386501"/>
                      </a:cubicBezTo>
                      <a:cubicBezTo>
                        <a:pt x="182246" y="391198"/>
                        <a:pt x="186071" y="395626"/>
                        <a:pt x="190231" y="399787"/>
                      </a:cubicBezTo>
                      <a:cubicBezTo>
                        <a:pt x="194391" y="403948"/>
                        <a:pt x="198753" y="407906"/>
                        <a:pt x="203316" y="411664"/>
                      </a:cubicBezTo>
                      <a:cubicBezTo>
                        <a:pt x="195666" y="412067"/>
                        <a:pt x="188017" y="412268"/>
                        <a:pt x="180367" y="412268"/>
                      </a:cubicBezTo>
                      <a:cubicBezTo>
                        <a:pt x="168826" y="412268"/>
                        <a:pt x="157083" y="411731"/>
                        <a:pt x="145139" y="410658"/>
                      </a:cubicBezTo>
                      <a:cubicBezTo>
                        <a:pt x="133195" y="409585"/>
                        <a:pt x="121319" y="407638"/>
                        <a:pt x="109509" y="404820"/>
                      </a:cubicBezTo>
                      <a:cubicBezTo>
                        <a:pt x="97699" y="402002"/>
                        <a:pt x="86426" y="398243"/>
                        <a:pt x="75690" y="393547"/>
                      </a:cubicBezTo>
                      <a:cubicBezTo>
                        <a:pt x="64954" y="388850"/>
                        <a:pt x="54821" y="382878"/>
                        <a:pt x="45293" y="375631"/>
                      </a:cubicBezTo>
                      <a:cubicBezTo>
                        <a:pt x="30397" y="364090"/>
                        <a:pt x="19124" y="350534"/>
                        <a:pt x="11474" y="334968"/>
                      </a:cubicBezTo>
                      <a:cubicBezTo>
                        <a:pt x="3825" y="319401"/>
                        <a:pt x="0" y="302222"/>
                        <a:pt x="0" y="283434"/>
                      </a:cubicBezTo>
                      <a:close/>
                    </a:path>
                  </a:pathLst>
                </a:custGeom>
                <a:solidFill>
                  <a:schemeClr val="accent1"/>
                </a:solidFill>
                <a:ln w="200" cap="flat">
                  <a:noFill/>
                  <a:prstDash val="solid"/>
                  <a:miter/>
                </a:ln>
              </p:spPr>
              <p:txBody>
                <a:bodyPr rtlCol="0" anchor="ctr"/>
                <a:lstStyle/>
                <a:p>
                  <a:endParaRPr lang="en-US"/>
                </a:p>
              </p:txBody>
            </p:sp>
            <p:sp>
              <p:nvSpPr>
                <p:cNvPr id="68" name="Oval 67">
                  <a:extLst>
                    <a:ext uri="{FF2B5EF4-FFF2-40B4-BE49-F238E27FC236}">
                      <a16:creationId xmlns:a16="http://schemas.microsoft.com/office/drawing/2014/main" id="{F2055443-D156-BC06-EB16-FE6D51BF25C1}"/>
                    </a:ext>
                  </a:extLst>
                </p:cNvPr>
                <p:cNvSpPr/>
                <p:nvPr/>
              </p:nvSpPr>
              <p:spPr bwMode="auto">
                <a:xfrm>
                  <a:off x="2468556" y="2868320"/>
                  <a:ext cx="221673" cy="21847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9" name="Graphic 68" descr="Checkmark with solid fill">
                  <a:extLst>
                    <a:ext uri="{FF2B5EF4-FFF2-40B4-BE49-F238E27FC236}">
                      <a16:creationId xmlns:a16="http://schemas.microsoft.com/office/drawing/2014/main" id="{D9840B36-9016-A547-1915-4A85D7814E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4095" y="2868320"/>
                  <a:ext cx="211035" cy="211035"/>
                </a:xfrm>
                <a:prstGeom prst="rect">
                  <a:avLst/>
                </a:prstGeom>
              </p:spPr>
            </p:pic>
          </p:grpSp>
        </p:grpSp>
        <p:pic>
          <p:nvPicPr>
            <p:cNvPr id="51" name="Graphic 50" descr="Online meeting with solid fill">
              <a:extLst>
                <a:ext uri="{FF2B5EF4-FFF2-40B4-BE49-F238E27FC236}">
                  <a16:creationId xmlns:a16="http://schemas.microsoft.com/office/drawing/2014/main" id="{A6463681-3DB7-4DDA-F196-8BA0B6E7A15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1233" y="2998634"/>
              <a:ext cx="914400" cy="914400"/>
            </a:xfrm>
            <a:prstGeom prst="rect">
              <a:avLst/>
            </a:prstGeom>
          </p:spPr>
        </p:pic>
        <p:grpSp>
          <p:nvGrpSpPr>
            <p:cNvPr id="52" name="Group 51">
              <a:extLst>
                <a:ext uri="{FF2B5EF4-FFF2-40B4-BE49-F238E27FC236}">
                  <a16:creationId xmlns:a16="http://schemas.microsoft.com/office/drawing/2014/main" id="{4990F867-AA3F-8170-AF2D-FFAAAB639B7D}"/>
                </a:ext>
              </a:extLst>
            </p:cNvPr>
            <p:cNvGrpSpPr/>
            <p:nvPr/>
          </p:nvGrpSpPr>
          <p:grpSpPr>
            <a:xfrm>
              <a:off x="7574019" y="3098384"/>
              <a:ext cx="822696" cy="822960"/>
              <a:chOff x="7574019" y="3098384"/>
              <a:chExt cx="822696" cy="822960"/>
            </a:xfrm>
          </p:grpSpPr>
          <p:sp>
            <p:nvSpPr>
              <p:cNvPr id="63" name="Oval 62">
                <a:extLst>
                  <a:ext uri="{FF2B5EF4-FFF2-40B4-BE49-F238E27FC236}">
                    <a16:creationId xmlns:a16="http://schemas.microsoft.com/office/drawing/2014/main" id="{A346D492-F8BF-50A7-51CE-1AB0A66861A4}"/>
                  </a:ext>
                </a:extLst>
              </p:cNvPr>
              <p:cNvSpPr/>
              <p:nvPr/>
            </p:nvSpPr>
            <p:spPr bwMode="auto">
              <a:xfrm>
                <a:off x="7574019" y="3098384"/>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64" name="Picture 63">
                <a:extLst>
                  <a:ext uri="{FF2B5EF4-FFF2-40B4-BE49-F238E27FC236}">
                    <a16:creationId xmlns:a16="http://schemas.microsoft.com/office/drawing/2014/main" id="{A4F337A1-4214-D8F0-F60B-BF623A38486A}"/>
                  </a:ext>
                </a:extLst>
              </p:cNvPr>
              <p:cNvPicPr>
                <a:picLocks noChangeAspect="1"/>
              </p:cNvPicPr>
              <p:nvPr/>
            </p:nvPicPr>
            <p:blipFill>
              <a:blip r:embed="rId8"/>
              <a:stretch>
                <a:fillRect/>
              </a:stretch>
            </p:blipFill>
            <p:spPr>
              <a:xfrm>
                <a:off x="7773820" y="3274423"/>
                <a:ext cx="481146" cy="477530"/>
              </a:xfrm>
              <a:prstGeom prst="rect">
                <a:avLst/>
              </a:prstGeom>
            </p:spPr>
          </p:pic>
        </p:grpSp>
        <p:grpSp>
          <p:nvGrpSpPr>
            <p:cNvPr id="53" name="Group 52">
              <a:extLst>
                <a:ext uri="{FF2B5EF4-FFF2-40B4-BE49-F238E27FC236}">
                  <a16:creationId xmlns:a16="http://schemas.microsoft.com/office/drawing/2014/main" id="{A1FA71EC-AA60-02DA-D633-D3EE19AE1F6C}"/>
                </a:ext>
              </a:extLst>
            </p:cNvPr>
            <p:cNvGrpSpPr/>
            <p:nvPr/>
          </p:nvGrpSpPr>
          <p:grpSpPr>
            <a:xfrm rot="2805972" flipH="1">
              <a:off x="5112784" y="4392186"/>
              <a:ext cx="320040" cy="319938"/>
              <a:chOff x="5951900" y="4858778"/>
              <a:chExt cx="320040" cy="320040"/>
            </a:xfrm>
          </p:grpSpPr>
          <p:sp>
            <p:nvSpPr>
              <p:cNvPr id="61" name="Oval 60">
                <a:extLst>
                  <a:ext uri="{FF2B5EF4-FFF2-40B4-BE49-F238E27FC236}">
                    <a16:creationId xmlns:a16="http://schemas.microsoft.com/office/drawing/2014/main" id="{26F89989-38C9-B3B6-9F27-929FFA16B7CD}"/>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62" name="Freeform: Shape 61">
                <a:extLst>
                  <a:ext uri="{FF2B5EF4-FFF2-40B4-BE49-F238E27FC236}">
                    <a16:creationId xmlns:a16="http://schemas.microsoft.com/office/drawing/2014/main" id="{AB09553A-B11C-34E2-9641-989BC96E0D0E}"/>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9BF82C5C-4888-051B-D16C-E60820A23EAC}"/>
                </a:ext>
              </a:extLst>
            </p:cNvPr>
            <p:cNvGrpSpPr/>
            <p:nvPr/>
          </p:nvGrpSpPr>
          <p:grpSpPr>
            <a:xfrm rot="7653715" flipH="1">
              <a:off x="5074794" y="2266240"/>
              <a:ext cx="320040" cy="319938"/>
              <a:chOff x="5951900" y="4858778"/>
              <a:chExt cx="320040" cy="320040"/>
            </a:xfrm>
          </p:grpSpPr>
          <p:sp>
            <p:nvSpPr>
              <p:cNvPr id="59" name="Oval 58">
                <a:extLst>
                  <a:ext uri="{FF2B5EF4-FFF2-40B4-BE49-F238E27FC236}">
                    <a16:creationId xmlns:a16="http://schemas.microsoft.com/office/drawing/2014/main" id="{87EC1500-6D31-DD66-4EF3-D2707D7B19D0}"/>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60" name="Freeform: Shape 59">
                <a:extLst>
                  <a:ext uri="{FF2B5EF4-FFF2-40B4-BE49-F238E27FC236}">
                    <a16:creationId xmlns:a16="http://schemas.microsoft.com/office/drawing/2014/main" id="{314DDEAE-2FE8-BB1C-3800-453C7F25BDC8}"/>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743112AB-A128-A4DE-9C04-0FDA02970AD3}"/>
                </a:ext>
              </a:extLst>
            </p:cNvPr>
            <p:cNvGrpSpPr/>
            <p:nvPr/>
          </p:nvGrpSpPr>
          <p:grpSpPr>
            <a:xfrm>
              <a:off x="6011712" y="1509119"/>
              <a:ext cx="822696" cy="822960"/>
              <a:chOff x="6011712" y="1509119"/>
              <a:chExt cx="822696" cy="822960"/>
            </a:xfrm>
          </p:grpSpPr>
          <p:sp>
            <p:nvSpPr>
              <p:cNvPr id="56" name="Oval 55">
                <a:extLst>
                  <a:ext uri="{FF2B5EF4-FFF2-40B4-BE49-F238E27FC236}">
                    <a16:creationId xmlns:a16="http://schemas.microsoft.com/office/drawing/2014/main" id="{71B88175-CB6A-50EC-0A82-83F92BAAC110}"/>
                  </a:ext>
                </a:extLst>
              </p:cNvPr>
              <p:cNvSpPr/>
              <p:nvPr/>
            </p:nvSpPr>
            <p:spPr bwMode="auto">
              <a:xfrm>
                <a:off x="6011712" y="1509119"/>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57" name="Picture 56">
                <a:extLst>
                  <a:ext uri="{FF2B5EF4-FFF2-40B4-BE49-F238E27FC236}">
                    <a16:creationId xmlns:a16="http://schemas.microsoft.com/office/drawing/2014/main" id="{EE220C97-6188-F0E8-EE7A-C1275A78B689}"/>
                  </a:ext>
                </a:extLst>
              </p:cNvPr>
              <p:cNvPicPr>
                <a:picLocks noChangeAspect="1"/>
              </p:cNvPicPr>
              <p:nvPr/>
            </p:nvPicPr>
            <p:blipFill>
              <a:blip r:embed="rId9"/>
              <a:stretch>
                <a:fillRect/>
              </a:stretch>
            </p:blipFill>
            <p:spPr>
              <a:xfrm>
                <a:off x="6257167" y="1592252"/>
                <a:ext cx="328736" cy="326160"/>
              </a:xfrm>
              <a:prstGeom prst="rect">
                <a:avLst/>
              </a:prstGeom>
            </p:spPr>
          </p:pic>
          <p:sp>
            <p:nvSpPr>
              <p:cNvPr id="58" name="Freeform: Shape 57">
                <a:extLst>
                  <a:ext uri="{FF2B5EF4-FFF2-40B4-BE49-F238E27FC236}">
                    <a16:creationId xmlns:a16="http://schemas.microsoft.com/office/drawing/2014/main" id="{75E49852-6DCB-983C-C949-12DBD852F157}"/>
                  </a:ext>
                </a:extLst>
              </p:cNvPr>
              <p:cNvSpPr/>
              <p:nvPr/>
            </p:nvSpPr>
            <p:spPr bwMode="auto">
              <a:xfrm>
                <a:off x="6306331" y="1961845"/>
                <a:ext cx="230407" cy="263063"/>
              </a:xfrm>
              <a:custGeom>
                <a:avLst/>
                <a:gdLst>
                  <a:gd name="connsiteX0" fmla="*/ 392400 w 2749512"/>
                  <a:gd name="connsiteY0" fmla="*/ 1962000 h 3139200"/>
                  <a:gd name="connsiteX1" fmla="*/ 315760 w 2749512"/>
                  <a:gd name="connsiteY1" fmla="*/ 1977329 h 3139200"/>
                  <a:gd name="connsiteX2" fmla="*/ 254445 w 2749512"/>
                  <a:gd name="connsiteY2" fmla="*/ 2018714 h 3139200"/>
                  <a:gd name="connsiteX3" fmla="*/ 211529 w 2749512"/>
                  <a:gd name="connsiteY3" fmla="*/ 2081560 h 3139200"/>
                  <a:gd name="connsiteX4" fmla="*/ 196200 w 2749512"/>
                  <a:gd name="connsiteY4" fmla="*/ 2158200 h 3139200"/>
                  <a:gd name="connsiteX5" fmla="*/ 246783 w 2749512"/>
                  <a:gd name="connsiteY5" fmla="*/ 2431040 h 3139200"/>
                  <a:gd name="connsiteX6" fmla="*/ 386269 w 2749512"/>
                  <a:gd name="connsiteY6" fmla="*/ 2636437 h 3139200"/>
                  <a:gd name="connsiteX7" fmla="*/ 590131 w 2749512"/>
                  <a:gd name="connsiteY7" fmla="*/ 2782054 h 3139200"/>
                  <a:gd name="connsiteX8" fmla="*/ 835383 w 2749512"/>
                  <a:gd name="connsiteY8" fmla="*/ 2877089 h 3139200"/>
                  <a:gd name="connsiteX9" fmla="*/ 1100560 w 2749512"/>
                  <a:gd name="connsiteY9" fmla="*/ 2927671 h 3139200"/>
                  <a:gd name="connsiteX10" fmla="*/ 1343326 w 2749512"/>
                  <a:gd name="connsiteY10" fmla="*/ 2941952 h 3139200"/>
                  <a:gd name="connsiteX11" fmla="*/ 1343326 w 2749512"/>
                  <a:gd name="connsiteY11" fmla="*/ 2941869 h 3139200"/>
                  <a:gd name="connsiteX12" fmla="*/ 1407601 w 2749512"/>
                  <a:gd name="connsiteY12" fmla="*/ 2941869 h 3139200"/>
                  <a:gd name="connsiteX13" fmla="*/ 1648952 w 2749512"/>
                  <a:gd name="connsiteY13" fmla="*/ 2927671 h 3139200"/>
                  <a:gd name="connsiteX14" fmla="*/ 1914129 w 2749512"/>
                  <a:gd name="connsiteY14" fmla="*/ 2877089 h 3139200"/>
                  <a:gd name="connsiteX15" fmla="*/ 2159381 w 2749512"/>
                  <a:gd name="connsiteY15" fmla="*/ 2782054 h 3139200"/>
                  <a:gd name="connsiteX16" fmla="*/ 2363243 w 2749512"/>
                  <a:gd name="connsiteY16" fmla="*/ 2636437 h 3139200"/>
                  <a:gd name="connsiteX17" fmla="*/ 2502729 w 2749512"/>
                  <a:gd name="connsiteY17" fmla="*/ 2431040 h 3139200"/>
                  <a:gd name="connsiteX18" fmla="*/ 2553312 w 2749512"/>
                  <a:gd name="connsiteY18" fmla="*/ 2158200 h 3139200"/>
                  <a:gd name="connsiteX19" fmla="*/ 2537983 w 2749512"/>
                  <a:gd name="connsiteY19" fmla="*/ 2081560 h 3139200"/>
                  <a:gd name="connsiteX20" fmla="*/ 2495067 w 2749512"/>
                  <a:gd name="connsiteY20" fmla="*/ 2018714 h 3139200"/>
                  <a:gd name="connsiteX21" fmla="*/ 2433752 w 2749512"/>
                  <a:gd name="connsiteY21" fmla="*/ 1977329 h 3139200"/>
                  <a:gd name="connsiteX22" fmla="*/ 2357112 w 2749512"/>
                  <a:gd name="connsiteY22" fmla="*/ 1962000 h 3139200"/>
                  <a:gd name="connsiteX23" fmla="*/ 1661138 w 2749512"/>
                  <a:gd name="connsiteY23" fmla="*/ 1962000 h 3139200"/>
                  <a:gd name="connsiteX24" fmla="*/ 1661138 w 2749512"/>
                  <a:gd name="connsiteY24" fmla="*/ 1962303 h 3139200"/>
                  <a:gd name="connsiteX25" fmla="*/ 1095191 w 2749512"/>
                  <a:gd name="connsiteY25" fmla="*/ 1962303 h 3139200"/>
                  <a:gd name="connsiteX26" fmla="*/ 1095191 w 2749512"/>
                  <a:gd name="connsiteY26" fmla="*/ 1962000 h 3139200"/>
                  <a:gd name="connsiteX27" fmla="*/ 1095191 w 2749512"/>
                  <a:gd name="connsiteY27" fmla="*/ 1765214 h 3139200"/>
                  <a:gd name="connsiteX28" fmla="*/ 1661138 w 2749512"/>
                  <a:gd name="connsiteY28" fmla="*/ 1765214 h 3139200"/>
                  <a:gd name="connsiteX29" fmla="*/ 1661138 w 2749512"/>
                  <a:gd name="connsiteY29" fmla="*/ 1765800 h 3139200"/>
                  <a:gd name="connsiteX30" fmla="*/ 2364775 w 2749512"/>
                  <a:gd name="connsiteY30" fmla="*/ 1765800 h 3139200"/>
                  <a:gd name="connsiteX31" fmla="*/ 2511926 w 2749512"/>
                  <a:gd name="connsiteY31" fmla="*/ 1797989 h 3139200"/>
                  <a:gd name="connsiteX32" fmla="*/ 2634552 w 2749512"/>
                  <a:gd name="connsiteY32" fmla="*/ 1882294 h 3139200"/>
                  <a:gd name="connsiteX33" fmla="*/ 2718855 w 2749512"/>
                  <a:gd name="connsiteY33" fmla="*/ 2004920 h 3139200"/>
                  <a:gd name="connsiteX34" fmla="*/ 2749512 w 2749512"/>
                  <a:gd name="connsiteY34" fmla="*/ 2150538 h 3139200"/>
                  <a:gd name="connsiteX35" fmla="*/ 2708126 w 2749512"/>
                  <a:gd name="connsiteY35" fmla="*/ 2431040 h 3139200"/>
                  <a:gd name="connsiteX36" fmla="*/ 2590101 w 2749512"/>
                  <a:gd name="connsiteY36" fmla="*/ 2665560 h 3139200"/>
                  <a:gd name="connsiteX37" fmla="*/ 2406160 w 2749512"/>
                  <a:gd name="connsiteY37" fmla="*/ 2855628 h 3139200"/>
                  <a:gd name="connsiteX38" fmla="*/ 2163978 w 2749512"/>
                  <a:gd name="connsiteY38" fmla="*/ 2999714 h 3139200"/>
                  <a:gd name="connsiteX39" fmla="*/ 1777709 w 2749512"/>
                  <a:gd name="connsiteY39" fmla="*/ 3111609 h 3139200"/>
                  <a:gd name="connsiteX40" fmla="*/ 1576911 w 2749512"/>
                  <a:gd name="connsiteY40" fmla="*/ 3132302 h 3139200"/>
                  <a:gd name="connsiteX41" fmla="*/ 1536031 w 2749512"/>
                  <a:gd name="connsiteY41" fmla="*/ 3133707 h 3139200"/>
                  <a:gd name="connsiteX42" fmla="*/ 1460772 w 2749512"/>
                  <a:gd name="connsiteY42" fmla="*/ 3137669 h 3139200"/>
                  <a:gd name="connsiteX43" fmla="*/ 1408337 w 2749512"/>
                  <a:gd name="connsiteY43" fmla="*/ 3138588 h 3139200"/>
                  <a:gd name="connsiteX44" fmla="*/ 1408337 w 2749512"/>
                  <a:gd name="connsiteY44" fmla="*/ 3138958 h 3139200"/>
                  <a:gd name="connsiteX45" fmla="*/ 1387212 w 2749512"/>
                  <a:gd name="connsiteY45" fmla="*/ 3138958 h 3139200"/>
                  <a:gd name="connsiteX46" fmla="*/ 1378936 w 2749512"/>
                  <a:gd name="connsiteY46" fmla="*/ 3139103 h 3139200"/>
                  <a:gd name="connsiteX47" fmla="*/ 1376112 w 2749512"/>
                  <a:gd name="connsiteY47" fmla="*/ 3139200 h 3139200"/>
                  <a:gd name="connsiteX48" fmla="*/ 1374756 w 2749512"/>
                  <a:gd name="connsiteY48" fmla="*/ 3139176 h 3139200"/>
                  <a:gd name="connsiteX49" fmla="*/ 1373400 w 2749512"/>
                  <a:gd name="connsiteY49" fmla="*/ 3139200 h 3139200"/>
                  <a:gd name="connsiteX50" fmla="*/ 1370576 w 2749512"/>
                  <a:gd name="connsiteY50" fmla="*/ 3139103 h 3139200"/>
                  <a:gd name="connsiteX51" fmla="*/ 1362300 w 2749512"/>
                  <a:gd name="connsiteY51" fmla="*/ 3138958 h 3139200"/>
                  <a:gd name="connsiteX52" fmla="*/ 1343326 w 2749512"/>
                  <a:gd name="connsiteY52" fmla="*/ 3138958 h 3139200"/>
                  <a:gd name="connsiteX53" fmla="*/ 1343326 w 2749512"/>
                  <a:gd name="connsiteY53" fmla="*/ 3138626 h 3139200"/>
                  <a:gd name="connsiteX54" fmla="*/ 1288740 w 2749512"/>
                  <a:gd name="connsiteY54" fmla="*/ 3137669 h 3139200"/>
                  <a:gd name="connsiteX55" fmla="*/ 1213483 w 2749512"/>
                  <a:gd name="connsiteY55" fmla="*/ 3133707 h 3139200"/>
                  <a:gd name="connsiteX56" fmla="*/ 1172601 w 2749512"/>
                  <a:gd name="connsiteY56" fmla="*/ 3132302 h 3139200"/>
                  <a:gd name="connsiteX57" fmla="*/ 971803 w 2749512"/>
                  <a:gd name="connsiteY57" fmla="*/ 3111609 h 3139200"/>
                  <a:gd name="connsiteX58" fmla="*/ 585534 w 2749512"/>
                  <a:gd name="connsiteY58" fmla="*/ 2999714 h 3139200"/>
                  <a:gd name="connsiteX59" fmla="*/ 343352 w 2749512"/>
                  <a:gd name="connsiteY59" fmla="*/ 2855628 h 3139200"/>
                  <a:gd name="connsiteX60" fmla="*/ 159411 w 2749512"/>
                  <a:gd name="connsiteY60" fmla="*/ 2665560 h 3139200"/>
                  <a:gd name="connsiteX61" fmla="*/ 41386 w 2749512"/>
                  <a:gd name="connsiteY61" fmla="*/ 2431040 h 3139200"/>
                  <a:gd name="connsiteX62" fmla="*/ 0 w 2749512"/>
                  <a:gd name="connsiteY62" fmla="*/ 2150538 h 3139200"/>
                  <a:gd name="connsiteX63" fmla="*/ 30657 w 2749512"/>
                  <a:gd name="connsiteY63" fmla="*/ 2004920 h 3139200"/>
                  <a:gd name="connsiteX64" fmla="*/ 114960 w 2749512"/>
                  <a:gd name="connsiteY64" fmla="*/ 1882294 h 3139200"/>
                  <a:gd name="connsiteX65" fmla="*/ 237586 w 2749512"/>
                  <a:gd name="connsiteY65" fmla="*/ 1797989 h 3139200"/>
                  <a:gd name="connsiteX66" fmla="*/ 384737 w 2749512"/>
                  <a:gd name="connsiteY66" fmla="*/ 1765800 h 3139200"/>
                  <a:gd name="connsiteX67" fmla="*/ 1095191 w 2749512"/>
                  <a:gd name="connsiteY67" fmla="*/ 1765800 h 3139200"/>
                  <a:gd name="connsiteX68" fmla="*/ 1374756 w 2749512"/>
                  <a:gd name="connsiteY68" fmla="*/ 196354 h 3139200"/>
                  <a:gd name="connsiteX69" fmla="*/ 1261534 w 2749512"/>
                  <a:gd name="connsiteY69" fmla="*/ 209229 h 3139200"/>
                  <a:gd name="connsiteX70" fmla="*/ 1150789 w 2749512"/>
                  <a:gd name="connsiteY70" fmla="*/ 242186 h 3139200"/>
                  <a:gd name="connsiteX71" fmla="*/ 962252 w 2749512"/>
                  <a:gd name="connsiteY71" fmla="*/ 364808 h 3139200"/>
                  <a:gd name="connsiteX72" fmla="*/ 835029 w 2749512"/>
                  <a:gd name="connsiteY72" fmla="*/ 548746 h 3139200"/>
                  <a:gd name="connsiteX73" fmla="*/ 787512 w 2749512"/>
                  <a:gd name="connsiteY73" fmla="*/ 772537 h 3139200"/>
                  <a:gd name="connsiteX74" fmla="*/ 859555 w 2749512"/>
                  <a:gd name="connsiteY74" fmla="*/ 1065306 h 3139200"/>
                  <a:gd name="connsiteX75" fmla="*/ 1066483 w 2749512"/>
                  <a:gd name="connsiteY75" fmla="*/ 1284497 h 3139200"/>
                  <a:gd name="connsiteX76" fmla="*/ 1051452 w 2749512"/>
                  <a:gd name="connsiteY76" fmla="*/ 1276533 h 3139200"/>
                  <a:gd name="connsiteX77" fmla="*/ 1083418 w 2749512"/>
                  <a:gd name="connsiteY77" fmla="*/ 1295232 h 3139200"/>
                  <a:gd name="connsiteX78" fmla="*/ 1155386 w 2749512"/>
                  <a:gd name="connsiteY78" fmla="*/ 1330481 h 3139200"/>
                  <a:gd name="connsiteX79" fmla="*/ 1230495 w 2749512"/>
                  <a:gd name="connsiteY79" fmla="*/ 1355006 h 3139200"/>
                  <a:gd name="connsiteX80" fmla="*/ 1302008 w 2749512"/>
                  <a:gd name="connsiteY80" fmla="*/ 1367815 h 3139200"/>
                  <a:gd name="connsiteX81" fmla="*/ 1319926 w 2749512"/>
                  <a:gd name="connsiteY81" fmla="*/ 1369507 h 3139200"/>
                  <a:gd name="connsiteX82" fmla="*/ 1374756 w 2749512"/>
                  <a:gd name="connsiteY82" fmla="*/ 1372625 h 3139200"/>
                  <a:gd name="connsiteX83" fmla="*/ 1429586 w 2749512"/>
                  <a:gd name="connsiteY83" fmla="*/ 1369507 h 3139200"/>
                  <a:gd name="connsiteX84" fmla="*/ 1447504 w 2749512"/>
                  <a:gd name="connsiteY84" fmla="*/ 1367815 h 3139200"/>
                  <a:gd name="connsiteX85" fmla="*/ 1519017 w 2749512"/>
                  <a:gd name="connsiteY85" fmla="*/ 1355006 h 3139200"/>
                  <a:gd name="connsiteX86" fmla="*/ 1594126 w 2749512"/>
                  <a:gd name="connsiteY86" fmla="*/ 1330481 h 3139200"/>
                  <a:gd name="connsiteX87" fmla="*/ 1666094 w 2749512"/>
                  <a:gd name="connsiteY87" fmla="*/ 1295232 h 3139200"/>
                  <a:gd name="connsiteX88" fmla="*/ 1698060 w 2749512"/>
                  <a:gd name="connsiteY88" fmla="*/ 1276533 h 3139200"/>
                  <a:gd name="connsiteX89" fmla="*/ 1683029 w 2749512"/>
                  <a:gd name="connsiteY89" fmla="*/ 1284497 h 3139200"/>
                  <a:gd name="connsiteX90" fmla="*/ 1889957 w 2749512"/>
                  <a:gd name="connsiteY90" fmla="*/ 1065306 h 3139200"/>
                  <a:gd name="connsiteX91" fmla="*/ 1962000 w 2749512"/>
                  <a:gd name="connsiteY91" fmla="*/ 772537 h 3139200"/>
                  <a:gd name="connsiteX92" fmla="*/ 1914483 w 2749512"/>
                  <a:gd name="connsiteY92" fmla="*/ 548746 h 3139200"/>
                  <a:gd name="connsiteX93" fmla="*/ 1787260 w 2749512"/>
                  <a:gd name="connsiteY93" fmla="*/ 364808 h 3139200"/>
                  <a:gd name="connsiteX94" fmla="*/ 1598723 w 2749512"/>
                  <a:gd name="connsiteY94" fmla="*/ 242186 h 3139200"/>
                  <a:gd name="connsiteX95" fmla="*/ 1487978 w 2749512"/>
                  <a:gd name="connsiteY95" fmla="*/ 209229 h 3139200"/>
                  <a:gd name="connsiteX96" fmla="*/ 1376112 w 2749512"/>
                  <a:gd name="connsiteY96" fmla="*/ 0 h 3139200"/>
                  <a:gd name="connsiteX97" fmla="*/ 1398754 w 2749512"/>
                  <a:gd name="connsiteY97" fmla="*/ 2466 h 3139200"/>
                  <a:gd name="connsiteX98" fmla="*/ 1527067 w 2749512"/>
                  <a:gd name="connsiteY98" fmla="*/ 14945 h 3139200"/>
                  <a:gd name="connsiteX99" fmla="*/ 1672297 w 2749512"/>
                  <a:gd name="connsiteY99" fmla="*/ 59780 h 3139200"/>
                  <a:gd name="connsiteX100" fmla="*/ 1673313 w 2749512"/>
                  <a:gd name="connsiteY100" fmla="*/ 60325 h 3139200"/>
                  <a:gd name="connsiteX101" fmla="*/ 1676544 w 2749512"/>
                  <a:gd name="connsiteY101" fmla="*/ 61311 h 3139200"/>
                  <a:gd name="connsiteX102" fmla="*/ 1926392 w 2749512"/>
                  <a:gd name="connsiteY102" fmla="*/ 225323 h 3139200"/>
                  <a:gd name="connsiteX103" fmla="*/ 2098066 w 2749512"/>
                  <a:gd name="connsiteY103" fmla="*/ 470575 h 3139200"/>
                  <a:gd name="connsiteX104" fmla="*/ 2160912 w 2749512"/>
                  <a:gd name="connsiteY104" fmla="*/ 769471 h 3139200"/>
                  <a:gd name="connsiteX105" fmla="*/ 2160912 w 2749512"/>
                  <a:gd name="connsiteY105" fmla="*/ 800129 h 3139200"/>
                  <a:gd name="connsiteX106" fmla="*/ 2098066 w 2749512"/>
                  <a:gd name="connsiteY106" fmla="*/ 1094429 h 3139200"/>
                  <a:gd name="connsiteX107" fmla="*/ 2074182 w 2749512"/>
                  <a:gd name="connsiteY107" fmla="*/ 1136073 h 3139200"/>
                  <a:gd name="connsiteX108" fmla="*/ 2070828 w 2749512"/>
                  <a:gd name="connsiteY108" fmla="*/ 1143477 h 3139200"/>
                  <a:gd name="connsiteX109" fmla="*/ 2069810 w 2749512"/>
                  <a:gd name="connsiteY109" fmla="*/ 1143696 h 3139200"/>
                  <a:gd name="connsiteX110" fmla="*/ 2023343 w 2749512"/>
                  <a:gd name="connsiteY110" fmla="*/ 1224717 h 3139200"/>
                  <a:gd name="connsiteX111" fmla="*/ 1927923 w 2749512"/>
                  <a:gd name="connsiteY111" fmla="*/ 1339677 h 3139200"/>
                  <a:gd name="connsiteX112" fmla="*/ 1682675 w 2749512"/>
                  <a:gd name="connsiteY112" fmla="*/ 1508289 h 3139200"/>
                  <a:gd name="connsiteX113" fmla="*/ 1539739 w 2749512"/>
                  <a:gd name="connsiteY113" fmla="*/ 1554273 h 3139200"/>
                  <a:gd name="connsiteX114" fmla="*/ 1408337 w 2749512"/>
                  <a:gd name="connsiteY114" fmla="*/ 1567715 h 3139200"/>
                  <a:gd name="connsiteX115" fmla="*/ 1408337 w 2749512"/>
                  <a:gd name="connsiteY115" fmla="*/ 1571143 h 3139200"/>
                  <a:gd name="connsiteX116" fmla="*/ 1343326 w 2749512"/>
                  <a:gd name="connsiteY116" fmla="*/ 1571143 h 3139200"/>
                  <a:gd name="connsiteX117" fmla="*/ 1343326 w 2749512"/>
                  <a:gd name="connsiteY117" fmla="*/ 1567935 h 3139200"/>
                  <a:gd name="connsiteX118" fmla="*/ 1209773 w 2749512"/>
                  <a:gd name="connsiteY118" fmla="*/ 1554273 h 3139200"/>
                  <a:gd name="connsiteX119" fmla="*/ 1066837 w 2749512"/>
                  <a:gd name="connsiteY119" fmla="*/ 1508289 h 3139200"/>
                  <a:gd name="connsiteX120" fmla="*/ 821589 w 2749512"/>
                  <a:gd name="connsiteY120" fmla="*/ 1339677 h 3139200"/>
                  <a:gd name="connsiteX121" fmla="*/ 726169 w 2749512"/>
                  <a:gd name="connsiteY121" fmla="*/ 1224717 h 3139200"/>
                  <a:gd name="connsiteX122" fmla="*/ 679702 w 2749512"/>
                  <a:gd name="connsiteY122" fmla="*/ 1143696 h 3139200"/>
                  <a:gd name="connsiteX123" fmla="*/ 678684 w 2749512"/>
                  <a:gd name="connsiteY123" fmla="*/ 1143477 h 3139200"/>
                  <a:gd name="connsiteX124" fmla="*/ 675330 w 2749512"/>
                  <a:gd name="connsiteY124" fmla="*/ 1136073 h 3139200"/>
                  <a:gd name="connsiteX125" fmla="*/ 651446 w 2749512"/>
                  <a:gd name="connsiteY125" fmla="*/ 1094429 h 3139200"/>
                  <a:gd name="connsiteX126" fmla="*/ 588600 w 2749512"/>
                  <a:gd name="connsiteY126" fmla="*/ 800129 h 3139200"/>
                  <a:gd name="connsiteX127" fmla="*/ 588600 w 2749512"/>
                  <a:gd name="connsiteY127" fmla="*/ 769471 h 3139200"/>
                  <a:gd name="connsiteX128" fmla="*/ 651446 w 2749512"/>
                  <a:gd name="connsiteY128" fmla="*/ 470575 h 3139200"/>
                  <a:gd name="connsiteX129" fmla="*/ 823120 w 2749512"/>
                  <a:gd name="connsiteY129" fmla="*/ 225323 h 3139200"/>
                  <a:gd name="connsiteX130" fmla="*/ 1072968 w 2749512"/>
                  <a:gd name="connsiteY130" fmla="*/ 61311 h 3139200"/>
                  <a:gd name="connsiteX131" fmla="*/ 1076198 w 2749512"/>
                  <a:gd name="connsiteY131" fmla="*/ 60325 h 3139200"/>
                  <a:gd name="connsiteX132" fmla="*/ 1077215 w 2749512"/>
                  <a:gd name="connsiteY132" fmla="*/ 59780 h 3139200"/>
                  <a:gd name="connsiteX133" fmla="*/ 1222445 w 2749512"/>
                  <a:gd name="connsiteY133" fmla="*/ 14945 h 3139200"/>
                  <a:gd name="connsiteX134" fmla="*/ 1350766 w 2749512"/>
                  <a:gd name="connsiteY134" fmla="*/ 2465 h 3139200"/>
                  <a:gd name="connsiteX135" fmla="*/ 1373400 w 2749512"/>
                  <a:gd name="connsiteY135" fmla="*/ 0 h 3139200"/>
                  <a:gd name="connsiteX136" fmla="*/ 1374756 w 2749512"/>
                  <a:gd name="connsiteY136" fmla="*/ 132 h 313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49512" h="3139200">
                    <a:moveTo>
                      <a:pt x="392400" y="1962000"/>
                    </a:moveTo>
                    <a:cubicBezTo>
                      <a:pt x="364808" y="1962000"/>
                      <a:pt x="339263" y="1967105"/>
                      <a:pt x="315760" y="1977329"/>
                    </a:cubicBezTo>
                    <a:cubicBezTo>
                      <a:pt x="292257" y="1987552"/>
                      <a:pt x="271817" y="2001346"/>
                      <a:pt x="254445" y="2018714"/>
                    </a:cubicBezTo>
                    <a:cubicBezTo>
                      <a:pt x="237074" y="2036082"/>
                      <a:pt x="222769" y="2057034"/>
                      <a:pt x="211529" y="2081560"/>
                    </a:cubicBezTo>
                    <a:cubicBezTo>
                      <a:pt x="200289" y="2106086"/>
                      <a:pt x="195177" y="2131635"/>
                      <a:pt x="196200" y="2158200"/>
                    </a:cubicBezTo>
                    <a:cubicBezTo>
                      <a:pt x="196200" y="2261405"/>
                      <a:pt x="213060" y="2352361"/>
                      <a:pt x="246783" y="2431040"/>
                    </a:cubicBezTo>
                    <a:cubicBezTo>
                      <a:pt x="280506" y="2509719"/>
                      <a:pt x="327000" y="2578192"/>
                      <a:pt x="386269" y="2636437"/>
                    </a:cubicBezTo>
                    <a:cubicBezTo>
                      <a:pt x="445537" y="2694686"/>
                      <a:pt x="513491" y="2743230"/>
                      <a:pt x="590131" y="2782054"/>
                    </a:cubicBezTo>
                    <a:cubicBezTo>
                      <a:pt x="666774" y="2820882"/>
                      <a:pt x="748523" y="2852563"/>
                      <a:pt x="835383" y="2877089"/>
                    </a:cubicBezTo>
                    <a:cubicBezTo>
                      <a:pt x="922243" y="2901614"/>
                      <a:pt x="1010634" y="2918474"/>
                      <a:pt x="1100560" y="2927671"/>
                    </a:cubicBezTo>
                    <a:lnTo>
                      <a:pt x="1343326" y="2941952"/>
                    </a:lnTo>
                    <a:lnTo>
                      <a:pt x="1343326" y="2941869"/>
                    </a:lnTo>
                    <a:lnTo>
                      <a:pt x="1407601" y="2941869"/>
                    </a:lnTo>
                    <a:lnTo>
                      <a:pt x="1648952" y="2927671"/>
                    </a:lnTo>
                    <a:cubicBezTo>
                      <a:pt x="1738878" y="2918474"/>
                      <a:pt x="1827269" y="2901614"/>
                      <a:pt x="1914129" y="2877089"/>
                    </a:cubicBezTo>
                    <a:cubicBezTo>
                      <a:pt x="2000989" y="2852563"/>
                      <a:pt x="2082738" y="2820882"/>
                      <a:pt x="2159381" y="2782054"/>
                    </a:cubicBezTo>
                    <a:cubicBezTo>
                      <a:pt x="2236021" y="2743230"/>
                      <a:pt x="2303975" y="2694686"/>
                      <a:pt x="2363243" y="2636437"/>
                    </a:cubicBezTo>
                    <a:cubicBezTo>
                      <a:pt x="2422512" y="2578192"/>
                      <a:pt x="2469006" y="2509719"/>
                      <a:pt x="2502729" y="2431040"/>
                    </a:cubicBezTo>
                    <a:cubicBezTo>
                      <a:pt x="2536452" y="2352361"/>
                      <a:pt x="2553312" y="2261405"/>
                      <a:pt x="2553312" y="2158200"/>
                    </a:cubicBezTo>
                    <a:cubicBezTo>
                      <a:pt x="2554335" y="2131635"/>
                      <a:pt x="2549223" y="2106086"/>
                      <a:pt x="2537983" y="2081560"/>
                    </a:cubicBezTo>
                    <a:cubicBezTo>
                      <a:pt x="2526743" y="2057034"/>
                      <a:pt x="2512438" y="2036082"/>
                      <a:pt x="2495067" y="2018714"/>
                    </a:cubicBezTo>
                    <a:cubicBezTo>
                      <a:pt x="2477695" y="2001346"/>
                      <a:pt x="2457255" y="1987552"/>
                      <a:pt x="2433752" y="1977329"/>
                    </a:cubicBezTo>
                    <a:cubicBezTo>
                      <a:pt x="2410249" y="1967105"/>
                      <a:pt x="2384704" y="1962000"/>
                      <a:pt x="2357112" y="1962000"/>
                    </a:cubicBezTo>
                    <a:lnTo>
                      <a:pt x="1661138" y="1962000"/>
                    </a:lnTo>
                    <a:lnTo>
                      <a:pt x="1661138" y="1962303"/>
                    </a:lnTo>
                    <a:lnTo>
                      <a:pt x="1095191" y="1962303"/>
                    </a:lnTo>
                    <a:lnTo>
                      <a:pt x="1095191" y="1962000"/>
                    </a:lnTo>
                    <a:close/>
                    <a:moveTo>
                      <a:pt x="1095191" y="1765214"/>
                    </a:moveTo>
                    <a:lnTo>
                      <a:pt x="1661138" y="1765214"/>
                    </a:lnTo>
                    <a:lnTo>
                      <a:pt x="1661138" y="1765800"/>
                    </a:lnTo>
                    <a:lnTo>
                      <a:pt x="2364775" y="1765800"/>
                    </a:lnTo>
                    <a:cubicBezTo>
                      <a:pt x="2416892" y="1766827"/>
                      <a:pt x="2465940" y="1777558"/>
                      <a:pt x="2511926" y="1797989"/>
                    </a:cubicBezTo>
                    <a:cubicBezTo>
                      <a:pt x="2557909" y="1818422"/>
                      <a:pt x="2598786" y="1846532"/>
                      <a:pt x="2634552" y="1882294"/>
                    </a:cubicBezTo>
                    <a:cubicBezTo>
                      <a:pt x="2670318" y="1918053"/>
                      <a:pt x="2698418" y="1958934"/>
                      <a:pt x="2718855" y="2004920"/>
                    </a:cubicBezTo>
                    <a:cubicBezTo>
                      <a:pt x="2739292" y="2050903"/>
                      <a:pt x="2749512" y="2099447"/>
                      <a:pt x="2749512" y="2150538"/>
                    </a:cubicBezTo>
                    <a:cubicBezTo>
                      <a:pt x="2749512" y="2252730"/>
                      <a:pt x="2735718" y="2346229"/>
                      <a:pt x="2708126" y="2431040"/>
                    </a:cubicBezTo>
                    <a:cubicBezTo>
                      <a:pt x="2680535" y="2515851"/>
                      <a:pt x="2641192" y="2594025"/>
                      <a:pt x="2590101" y="2665560"/>
                    </a:cubicBezTo>
                    <a:cubicBezTo>
                      <a:pt x="2539006" y="2737098"/>
                      <a:pt x="2477695" y="2800449"/>
                      <a:pt x="2406160" y="2855628"/>
                    </a:cubicBezTo>
                    <a:cubicBezTo>
                      <a:pt x="2334629" y="2910812"/>
                      <a:pt x="2253904" y="2958833"/>
                      <a:pt x="2163978" y="2999714"/>
                    </a:cubicBezTo>
                    <a:cubicBezTo>
                      <a:pt x="2040329" y="3055924"/>
                      <a:pt x="1911575" y="3093218"/>
                      <a:pt x="1777709" y="3111609"/>
                    </a:cubicBezTo>
                    <a:cubicBezTo>
                      <a:pt x="1710777" y="3120806"/>
                      <a:pt x="1643844" y="3127704"/>
                      <a:pt x="1576911" y="3132302"/>
                    </a:cubicBezTo>
                    <a:lnTo>
                      <a:pt x="1536031" y="3133707"/>
                    </a:lnTo>
                    <a:lnTo>
                      <a:pt x="1460772" y="3137669"/>
                    </a:lnTo>
                    <a:lnTo>
                      <a:pt x="1408337" y="3138588"/>
                    </a:lnTo>
                    <a:lnTo>
                      <a:pt x="1408337" y="3138958"/>
                    </a:lnTo>
                    <a:lnTo>
                      <a:pt x="1387212" y="3138958"/>
                    </a:lnTo>
                    <a:lnTo>
                      <a:pt x="1378936" y="3139103"/>
                    </a:lnTo>
                    <a:lnTo>
                      <a:pt x="1376112" y="3139200"/>
                    </a:lnTo>
                    <a:lnTo>
                      <a:pt x="1374756" y="3139176"/>
                    </a:lnTo>
                    <a:lnTo>
                      <a:pt x="1373400" y="3139200"/>
                    </a:lnTo>
                    <a:lnTo>
                      <a:pt x="1370576" y="3139103"/>
                    </a:lnTo>
                    <a:lnTo>
                      <a:pt x="1362300" y="3138958"/>
                    </a:lnTo>
                    <a:lnTo>
                      <a:pt x="1343326" y="3138958"/>
                    </a:lnTo>
                    <a:lnTo>
                      <a:pt x="1343326" y="3138626"/>
                    </a:lnTo>
                    <a:lnTo>
                      <a:pt x="1288740" y="3137669"/>
                    </a:lnTo>
                    <a:lnTo>
                      <a:pt x="1213483" y="3133707"/>
                    </a:lnTo>
                    <a:lnTo>
                      <a:pt x="1172601" y="3132302"/>
                    </a:lnTo>
                    <a:cubicBezTo>
                      <a:pt x="1105668" y="3127704"/>
                      <a:pt x="1038736" y="3120806"/>
                      <a:pt x="971803" y="3111609"/>
                    </a:cubicBezTo>
                    <a:cubicBezTo>
                      <a:pt x="837937" y="3093218"/>
                      <a:pt x="709183" y="3055924"/>
                      <a:pt x="585534" y="2999714"/>
                    </a:cubicBezTo>
                    <a:cubicBezTo>
                      <a:pt x="495608" y="2958833"/>
                      <a:pt x="414883" y="2910812"/>
                      <a:pt x="343352" y="2855628"/>
                    </a:cubicBezTo>
                    <a:cubicBezTo>
                      <a:pt x="271817" y="2800449"/>
                      <a:pt x="210506" y="2737098"/>
                      <a:pt x="159411" y="2665560"/>
                    </a:cubicBezTo>
                    <a:cubicBezTo>
                      <a:pt x="108320" y="2594025"/>
                      <a:pt x="68977" y="2515851"/>
                      <a:pt x="41386" y="2431040"/>
                    </a:cubicBezTo>
                    <a:cubicBezTo>
                      <a:pt x="13794" y="2346229"/>
                      <a:pt x="0" y="2252730"/>
                      <a:pt x="0" y="2150538"/>
                    </a:cubicBezTo>
                    <a:cubicBezTo>
                      <a:pt x="0" y="2099447"/>
                      <a:pt x="10220" y="2050903"/>
                      <a:pt x="30657" y="2004920"/>
                    </a:cubicBezTo>
                    <a:cubicBezTo>
                      <a:pt x="51094" y="1958934"/>
                      <a:pt x="79194" y="1918053"/>
                      <a:pt x="114960" y="1882294"/>
                    </a:cubicBezTo>
                    <a:cubicBezTo>
                      <a:pt x="150726" y="1846532"/>
                      <a:pt x="191603" y="1818422"/>
                      <a:pt x="237586" y="1797989"/>
                    </a:cubicBezTo>
                    <a:cubicBezTo>
                      <a:pt x="283572" y="1777558"/>
                      <a:pt x="332620" y="1766827"/>
                      <a:pt x="384737" y="1765800"/>
                    </a:cubicBezTo>
                    <a:lnTo>
                      <a:pt x="1095191" y="1765800"/>
                    </a:lnTo>
                    <a:close/>
                    <a:moveTo>
                      <a:pt x="1374756" y="196354"/>
                    </a:moveTo>
                    <a:lnTo>
                      <a:pt x="1261534" y="209229"/>
                    </a:lnTo>
                    <a:cubicBezTo>
                      <a:pt x="1223980" y="216893"/>
                      <a:pt x="1187065" y="227879"/>
                      <a:pt x="1150789" y="242186"/>
                    </a:cubicBezTo>
                    <a:cubicBezTo>
                      <a:pt x="1078242" y="270797"/>
                      <a:pt x="1015396" y="311671"/>
                      <a:pt x="962252" y="364808"/>
                    </a:cubicBezTo>
                    <a:cubicBezTo>
                      <a:pt x="909111" y="417949"/>
                      <a:pt x="866713" y="479260"/>
                      <a:pt x="835029" y="548746"/>
                    </a:cubicBezTo>
                    <a:cubicBezTo>
                      <a:pt x="803345" y="618234"/>
                      <a:pt x="787512" y="692832"/>
                      <a:pt x="787512" y="772537"/>
                    </a:cubicBezTo>
                    <a:cubicBezTo>
                      <a:pt x="787512" y="878811"/>
                      <a:pt x="811530" y="976403"/>
                      <a:pt x="859555" y="1065306"/>
                    </a:cubicBezTo>
                    <a:cubicBezTo>
                      <a:pt x="907577" y="1154209"/>
                      <a:pt x="976554" y="1227271"/>
                      <a:pt x="1066483" y="1284497"/>
                    </a:cubicBezTo>
                    <a:lnTo>
                      <a:pt x="1051452" y="1276533"/>
                    </a:lnTo>
                    <a:lnTo>
                      <a:pt x="1083418" y="1295232"/>
                    </a:lnTo>
                    <a:lnTo>
                      <a:pt x="1155386" y="1330481"/>
                    </a:lnTo>
                    <a:cubicBezTo>
                      <a:pt x="1180421" y="1340700"/>
                      <a:pt x="1205456" y="1348874"/>
                      <a:pt x="1230495" y="1355006"/>
                    </a:cubicBezTo>
                    <a:lnTo>
                      <a:pt x="1302008" y="1367815"/>
                    </a:lnTo>
                    <a:lnTo>
                      <a:pt x="1319926" y="1369507"/>
                    </a:lnTo>
                    <a:lnTo>
                      <a:pt x="1374756" y="1372625"/>
                    </a:lnTo>
                    <a:lnTo>
                      <a:pt x="1429586" y="1369507"/>
                    </a:lnTo>
                    <a:lnTo>
                      <a:pt x="1447504" y="1367815"/>
                    </a:lnTo>
                    <a:lnTo>
                      <a:pt x="1519017" y="1355006"/>
                    </a:lnTo>
                    <a:cubicBezTo>
                      <a:pt x="1544056" y="1348875"/>
                      <a:pt x="1569091" y="1340700"/>
                      <a:pt x="1594126" y="1330481"/>
                    </a:cubicBezTo>
                    <a:lnTo>
                      <a:pt x="1666094" y="1295232"/>
                    </a:lnTo>
                    <a:lnTo>
                      <a:pt x="1698060" y="1276533"/>
                    </a:lnTo>
                    <a:lnTo>
                      <a:pt x="1683029" y="1284497"/>
                    </a:lnTo>
                    <a:cubicBezTo>
                      <a:pt x="1772958" y="1227271"/>
                      <a:pt x="1841935" y="1154209"/>
                      <a:pt x="1889957" y="1065306"/>
                    </a:cubicBezTo>
                    <a:cubicBezTo>
                      <a:pt x="1937982" y="976403"/>
                      <a:pt x="1962000" y="878811"/>
                      <a:pt x="1962000" y="772537"/>
                    </a:cubicBezTo>
                    <a:cubicBezTo>
                      <a:pt x="1962000" y="692832"/>
                      <a:pt x="1946167" y="618234"/>
                      <a:pt x="1914483" y="548746"/>
                    </a:cubicBezTo>
                    <a:cubicBezTo>
                      <a:pt x="1882799" y="479260"/>
                      <a:pt x="1840401" y="417949"/>
                      <a:pt x="1787260" y="364808"/>
                    </a:cubicBezTo>
                    <a:cubicBezTo>
                      <a:pt x="1734116" y="311671"/>
                      <a:pt x="1671270" y="270797"/>
                      <a:pt x="1598723" y="242186"/>
                    </a:cubicBezTo>
                    <a:cubicBezTo>
                      <a:pt x="1562447" y="227879"/>
                      <a:pt x="1525532" y="216893"/>
                      <a:pt x="1487978" y="209229"/>
                    </a:cubicBezTo>
                    <a:close/>
                    <a:moveTo>
                      <a:pt x="1376112" y="0"/>
                    </a:moveTo>
                    <a:lnTo>
                      <a:pt x="1398754" y="2466"/>
                    </a:lnTo>
                    <a:lnTo>
                      <a:pt x="1527067" y="14945"/>
                    </a:lnTo>
                    <a:cubicBezTo>
                      <a:pt x="1576884" y="24908"/>
                      <a:pt x="1625295" y="39853"/>
                      <a:pt x="1672297" y="59780"/>
                    </a:cubicBezTo>
                    <a:lnTo>
                      <a:pt x="1673313" y="60325"/>
                    </a:lnTo>
                    <a:lnTo>
                      <a:pt x="1676544" y="61311"/>
                    </a:lnTo>
                    <a:cubicBezTo>
                      <a:pt x="1770555" y="100143"/>
                      <a:pt x="1853838" y="154814"/>
                      <a:pt x="1926392" y="225323"/>
                    </a:cubicBezTo>
                    <a:cubicBezTo>
                      <a:pt x="1998943" y="295831"/>
                      <a:pt x="2056169" y="377583"/>
                      <a:pt x="2098066" y="470575"/>
                    </a:cubicBezTo>
                    <a:cubicBezTo>
                      <a:pt x="2139963" y="563566"/>
                      <a:pt x="2160912" y="663197"/>
                      <a:pt x="2160912" y="769471"/>
                    </a:cubicBezTo>
                    <a:lnTo>
                      <a:pt x="2160912" y="800129"/>
                    </a:lnTo>
                    <a:cubicBezTo>
                      <a:pt x="2161935" y="904360"/>
                      <a:pt x="2140986" y="1002460"/>
                      <a:pt x="2098066" y="1094429"/>
                    </a:cubicBezTo>
                    <a:lnTo>
                      <a:pt x="2074182" y="1136073"/>
                    </a:lnTo>
                    <a:lnTo>
                      <a:pt x="2070828" y="1143477"/>
                    </a:lnTo>
                    <a:lnTo>
                      <a:pt x="2069810" y="1143696"/>
                    </a:lnTo>
                    <a:lnTo>
                      <a:pt x="2023343" y="1224717"/>
                    </a:lnTo>
                    <a:cubicBezTo>
                      <a:pt x="1994985" y="1265591"/>
                      <a:pt x="1963179" y="1303912"/>
                      <a:pt x="1927923" y="1339677"/>
                    </a:cubicBezTo>
                    <a:cubicBezTo>
                      <a:pt x="1857415" y="1411208"/>
                      <a:pt x="1775666" y="1467411"/>
                      <a:pt x="1682675" y="1508289"/>
                    </a:cubicBezTo>
                    <a:cubicBezTo>
                      <a:pt x="1636179" y="1528728"/>
                      <a:pt x="1588534" y="1544055"/>
                      <a:pt x="1539739" y="1554273"/>
                    </a:cubicBezTo>
                    <a:lnTo>
                      <a:pt x="1408337" y="1567715"/>
                    </a:lnTo>
                    <a:lnTo>
                      <a:pt x="1408337" y="1571143"/>
                    </a:lnTo>
                    <a:lnTo>
                      <a:pt x="1343326" y="1571143"/>
                    </a:lnTo>
                    <a:lnTo>
                      <a:pt x="1343326" y="1567935"/>
                    </a:lnTo>
                    <a:lnTo>
                      <a:pt x="1209773" y="1554273"/>
                    </a:lnTo>
                    <a:cubicBezTo>
                      <a:pt x="1160978" y="1544055"/>
                      <a:pt x="1113333" y="1528728"/>
                      <a:pt x="1066837" y="1508289"/>
                    </a:cubicBezTo>
                    <a:cubicBezTo>
                      <a:pt x="973846" y="1467411"/>
                      <a:pt x="892097" y="1411208"/>
                      <a:pt x="821589" y="1339677"/>
                    </a:cubicBezTo>
                    <a:cubicBezTo>
                      <a:pt x="786333" y="1303912"/>
                      <a:pt x="754527" y="1265592"/>
                      <a:pt x="726169" y="1224717"/>
                    </a:cubicBezTo>
                    <a:lnTo>
                      <a:pt x="679702" y="1143696"/>
                    </a:lnTo>
                    <a:lnTo>
                      <a:pt x="678684" y="1143477"/>
                    </a:lnTo>
                    <a:lnTo>
                      <a:pt x="675330" y="1136073"/>
                    </a:lnTo>
                    <a:lnTo>
                      <a:pt x="651446" y="1094429"/>
                    </a:lnTo>
                    <a:cubicBezTo>
                      <a:pt x="608526" y="1002460"/>
                      <a:pt x="587577" y="904360"/>
                      <a:pt x="588600" y="800129"/>
                    </a:cubicBezTo>
                    <a:lnTo>
                      <a:pt x="588600" y="769471"/>
                    </a:lnTo>
                    <a:cubicBezTo>
                      <a:pt x="588600" y="663197"/>
                      <a:pt x="609549" y="563566"/>
                      <a:pt x="651446" y="470575"/>
                    </a:cubicBezTo>
                    <a:cubicBezTo>
                      <a:pt x="693343" y="377583"/>
                      <a:pt x="750569" y="295831"/>
                      <a:pt x="823120" y="225323"/>
                    </a:cubicBezTo>
                    <a:cubicBezTo>
                      <a:pt x="895674" y="154814"/>
                      <a:pt x="978957" y="100143"/>
                      <a:pt x="1072968" y="61311"/>
                    </a:cubicBezTo>
                    <a:lnTo>
                      <a:pt x="1076198" y="60325"/>
                    </a:lnTo>
                    <a:lnTo>
                      <a:pt x="1077215" y="59780"/>
                    </a:lnTo>
                    <a:cubicBezTo>
                      <a:pt x="1124218" y="39853"/>
                      <a:pt x="1172628" y="24908"/>
                      <a:pt x="1222445" y="14945"/>
                    </a:cubicBezTo>
                    <a:lnTo>
                      <a:pt x="1350766" y="2465"/>
                    </a:lnTo>
                    <a:lnTo>
                      <a:pt x="1373400" y="0"/>
                    </a:lnTo>
                    <a:lnTo>
                      <a:pt x="1374756" y="13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76" name="TextBox 75">
            <a:extLst>
              <a:ext uri="{FF2B5EF4-FFF2-40B4-BE49-F238E27FC236}">
                <a16:creationId xmlns:a16="http://schemas.microsoft.com/office/drawing/2014/main" id="{9E2587CA-5D25-71C7-41E2-593250616C62}"/>
              </a:ext>
            </a:extLst>
          </p:cNvPr>
          <p:cNvSpPr txBox="1"/>
          <p:nvPr/>
        </p:nvSpPr>
        <p:spPr>
          <a:xfrm>
            <a:off x="11147126" y="1857779"/>
            <a:ext cx="984624"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LCW executes the workflow tasks for the set of users</a:t>
            </a:r>
          </a:p>
        </p:txBody>
      </p:sp>
      <p:sp>
        <p:nvSpPr>
          <p:cNvPr id="77" name="TextBox 76">
            <a:extLst>
              <a:ext uri="{FF2B5EF4-FFF2-40B4-BE49-F238E27FC236}">
                <a16:creationId xmlns:a16="http://schemas.microsoft.com/office/drawing/2014/main" id="{20668B66-F54A-1980-E57F-C2E72D55AF3F}"/>
              </a:ext>
            </a:extLst>
          </p:cNvPr>
          <p:cNvSpPr txBox="1"/>
          <p:nvPr/>
        </p:nvSpPr>
        <p:spPr>
          <a:xfrm>
            <a:off x="8407783" y="4374670"/>
            <a:ext cx="1612997" cy="276999"/>
          </a:xfrm>
          <a:prstGeom prst="rect">
            <a:avLst/>
          </a:prstGeom>
          <a:noFill/>
        </p:spPr>
        <p:txBody>
          <a:bodyPr wrap="square" rtlCol="0">
            <a:spAutoFit/>
          </a:bodyPr>
          <a:lstStyle/>
          <a:p>
            <a:pPr algn="ctr">
              <a:defRPr/>
            </a:pPr>
            <a:r>
              <a:rPr kumimoji="0" lang="en-US" sz="1200" b="0" i="0" u="none" strike="noStrike" kern="1200" cap="none" spc="0" normalizeH="0" baseline="0" noProof="0">
                <a:ln>
                  <a:noFill/>
                </a:ln>
                <a:effectLst/>
                <a:uLnTx/>
                <a:uFillTx/>
                <a:latin typeface="Segoe UI"/>
                <a:ea typeface="+mn-ea"/>
                <a:cs typeface="+mn-cs"/>
              </a:rPr>
              <a:t>User onboarded</a:t>
            </a:r>
          </a:p>
        </p:txBody>
      </p:sp>
      <p:sp>
        <p:nvSpPr>
          <p:cNvPr id="78" name="TextBox 77">
            <a:extLst>
              <a:ext uri="{FF2B5EF4-FFF2-40B4-BE49-F238E27FC236}">
                <a16:creationId xmlns:a16="http://schemas.microsoft.com/office/drawing/2014/main" id="{F7ECB7D7-211F-E7AA-B9C2-AB5190BBCCB8}"/>
              </a:ext>
            </a:extLst>
          </p:cNvPr>
          <p:cNvSpPr txBox="1"/>
          <p:nvPr/>
        </p:nvSpPr>
        <p:spPr>
          <a:xfrm>
            <a:off x="6104017" y="2038513"/>
            <a:ext cx="116839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User provisioned into Entra ID</a:t>
            </a:r>
          </a:p>
        </p:txBody>
      </p:sp>
      <p:sp>
        <p:nvSpPr>
          <p:cNvPr id="79" name="TextBox 78">
            <a:extLst>
              <a:ext uri="{FF2B5EF4-FFF2-40B4-BE49-F238E27FC236}">
                <a16:creationId xmlns:a16="http://schemas.microsoft.com/office/drawing/2014/main" id="{48DBA7F3-4FE3-D8B7-BDF5-8BFD5BBEB4A6}"/>
              </a:ext>
            </a:extLst>
          </p:cNvPr>
          <p:cNvSpPr txBox="1"/>
          <p:nvPr/>
        </p:nvSpPr>
        <p:spPr>
          <a:xfrm>
            <a:off x="7896277" y="49081"/>
            <a:ext cx="24917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LCW auto detects users in the user state and triggers workflows</a:t>
            </a:r>
          </a:p>
        </p:txBody>
      </p:sp>
    </p:spTree>
    <p:extLst>
      <p:ext uri="{BB962C8B-B14F-4D97-AF65-F5344CB8AC3E}">
        <p14:creationId xmlns:p14="http://schemas.microsoft.com/office/powerpoint/2010/main" val="219332224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992A-FED8-EF19-73C0-7D2387398560}"/>
              </a:ext>
            </a:extLst>
          </p:cNvPr>
          <p:cNvSpPr>
            <a:spLocks noGrp="1"/>
          </p:cNvSpPr>
          <p:nvPr>
            <p:ph type="title"/>
          </p:nvPr>
        </p:nvSpPr>
        <p:spPr/>
        <p:txBody>
          <a:bodyPr/>
          <a:lstStyle/>
          <a:p>
            <a:r>
              <a:rPr lang="en-US"/>
              <a:t>Joiner scenario - Example</a:t>
            </a:r>
          </a:p>
        </p:txBody>
      </p:sp>
      <p:sp>
        <p:nvSpPr>
          <p:cNvPr id="3" name="Rectangle: Rounded Corners 2">
            <a:extLst>
              <a:ext uri="{FF2B5EF4-FFF2-40B4-BE49-F238E27FC236}">
                <a16:creationId xmlns:a16="http://schemas.microsoft.com/office/drawing/2014/main" id="{00CB117C-61F4-9616-5EB1-4AB6DAAE2385}"/>
              </a:ext>
            </a:extLst>
          </p:cNvPr>
          <p:cNvSpPr/>
          <p:nvPr/>
        </p:nvSpPr>
        <p:spPr bwMode="auto">
          <a:xfrm>
            <a:off x="2734998" y="276685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F587F176-9A0D-5DAE-E712-2736D8BEB284}"/>
              </a:ext>
            </a:extLst>
          </p:cNvPr>
          <p:cNvSpPr/>
          <p:nvPr/>
        </p:nvSpPr>
        <p:spPr bwMode="auto">
          <a:xfrm>
            <a:off x="2734998" y="410699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D4C40888-F46E-D2DB-B827-7899670B9133}"/>
              </a:ext>
            </a:extLst>
          </p:cNvPr>
          <p:cNvSpPr/>
          <p:nvPr/>
        </p:nvSpPr>
        <p:spPr bwMode="auto">
          <a:xfrm>
            <a:off x="2734998"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590B7B65-BF57-C241-899B-90265D33FD74}"/>
              </a:ext>
            </a:extLst>
          </p:cNvPr>
          <p:cNvSpPr/>
          <p:nvPr/>
        </p:nvSpPr>
        <p:spPr bwMode="auto">
          <a:xfrm>
            <a:off x="4515042" y="276685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D525D41E-9DE2-B29C-1038-DFF7DA3C088C}"/>
              </a:ext>
            </a:extLst>
          </p:cNvPr>
          <p:cNvSpPr/>
          <p:nvPr/>
        </p:nvSpPr>
        <p:spPr bwMode="auto">
          <a:xfrm>
            <a:off x="4515042" y="410699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47B801C6-D0F6-4768-5A38-EFAC4CB44C8B}"/>
              </a:ext>
            </a:extLst>
          </p:cNvPr>
          <p:cNvSpPr/>
          <p:nvPr/>
        </p:nvSpPr>
        <p:spPr bwMode="auto">
          <a:xfrm>
            <a:off x="4515042"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A3FCA082-E302-566C-0CF5-40E4EF1EBB66}"/>
              </a:ext>
            </a:extLst>
          </p:cNvPr>
          <p:cNvSpPr/>
          <p:nvPr/>
        </p:nvSpPr>
        <p:spPr bwMode="auto">
          <a:xfrm>
            <a:off x="6295088" y="276685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35443E1D-05C7-AE4C-3777-5C2F7176870D}"/>
              </a:ext>
            </a:extLst>
          </p:cNvPr>
          <p:cNvSpPr/>
          <p:nvPr/>
        </p:nvSpPr>
        <p:spPr bwMode="auto">
          <a:xfrm>
            <a:off x="6295088" y="410699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4A2DC50F-7491-6DCC-8E78-D02C8CCE15DB}"/>
              </a:ext>
            </a:extLst>
          </p:cNvPr>
          <p:cNvSpPr/>
          <p:nvPr/>
        </p:nvSpPr>
        <p:spPr bwMode="auto">
          <a:xfrm>
            <a:off x="6295088"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F9003142-1CB6-A0F5-DC3A-E23209013686}"/>
              </a:ext>
            </a:extLst>
          </p:cNvPr>
          <p:cNvSpPr/>
          <p:nvPr/>
        </p:nvSpPr>
        <p:spPr bwMode="auto">
          <a:xfrm>
            <a:off x="8075133" y="276685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7A6F2DD8-D57D-B75E-B883-A3F7DAA3B143}"/>
              </a:ext>
            </a:extLst>
          </p:cNvPr>
          <p:cNvSpPr/>
          <p:nvPr/>
        </p:nvSpPr>
        <p:spPr bwMode="auto">
          <a:xfrm>
            <a:off x="8075133" y="410699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64E7883D-F569-EB3F-3236-603B0B73E9DC}"/>
              </a:ext>
            </a:extLst>
          </p:cNvPr>
          <p:cNvSpPr/>
          <p:nvPr/>
        </p:nvSpPr>
        <p:spPr bwMode="auto">
          <a:xfrm>
            <a:off x="8075133"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54DA3709-9D48-BAB1-7629-7CA2816BC2E3}"/>
              </a:ext>
            </a:extLst>
          </p:cNvPr>
          <p:cNvSpPr/>
          <p:nvPr/>
        </p:nvSpPr>
        <p:spPr bwMode="auto">
          <a:xfrm>
            <a:off x="9855179" y="276685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0913305-A620-DCDB-C5F3-C60D1B94D62A}"/>
              </a:ext>
            </a:extLst>
          </p:cNvPr>
          <p:cNvSpPr/>
          <p:nvPr/>
        </p:nvSpPr>
        <p:spPr bwMode="auto">
          <a:xfrm>
            <a:off x="9855179" y="410699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4379575E-5E12-5931-D76B-6C6C2763BF32}"/>
              </a:ext>
            </a:extLst>
          </p:cNvPr>
          <p:cNvSpPr/>
          <p:nvPr/>
        </p:nvSpPr>
        <p:spPr bwMode="auto">
          <a:xfrm>
            <a:off x="9855179"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ounded Rectangle">
            <a:extLst>
              <a:ext uri="{FF2B5EF4-FFF2-40B4-BE49-F238E27FC236}">
                <a16:creationId xmlns:a16="http://schemas.microsoft.com/office/drawing/2014/main" id="{94F6ABC3-8BF5-8E7A-E02C-9EB5A570B8C8}"/>
              </a:ext>
            </a:extLst>
          </p:cNvPr>
          <p:cNvSpPr/>
          <p:nvPr/>
        </p:nvSpPr>
        <p:spPr>
          <a:xfrm>
            <a:off x="587391" y="5309974"/>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19" name="Rounded Rectangle">
            <a:extLst>
              <a:ext uri="{FF2B5EF4-FFF2-40B4-BE49-F238E27FC236}">
                <a16:creationId xmlns:a16="http://schemas.microsoft.com/office/drawing/2014/main" id="{FB0CCECC-5D2F-F422-2CE6-C9386372DD04}"/>
              </a:ext>
            </a:extLst>
          </p:cNvPr>
          <p:cNvSpPr/>
          <p:nvPr/>
        </p:nvSpPr>
        <p:spPr>
          <a:xfrm>
            <a:off x="585002" y="3969834"/>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20" name="Rounded Rectangle">
            <a:extLst>
              <a:ext uri="{FF2B5EF4-FFF2-40B4-BE49-F238E27FC236}">
                <a16:creationId xmlns:a16="http://schemas.microsoft.com/office/drawing/2014/main" id="{44AE816C-D3C0-C79B-E43D-3BD643AB5AC8}"/>
              </a:ext>
            </a:extLst>
          </p:cNvPr>
          <p:cNvSpPr/>
          <p:nvPr/>
        </p:nvSpPr>
        <p:spPr>
          <a:xfrm>
            <a:off x="585002" y="2629693"/>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grpSp>
        <p:nvGrpSpPr>
          <p:cNvPr id="21" name="Group 20">
            <a:extLst>
              <a:ext uri="{FF2B5EF4-FFF2-40B4-BE49-F238E27FC236}">
                <a16:creationId xmlns:a16="http://schemas.microsoft.com/office/drawing/2014/main" id="{A6CC26A4-8593-F15B-4004-A3AFB8F0FD0F}"/>
              </a:ext>
            </a:extLst>
          </p:cNvPr>
          <p:cNvGrpSpPr/>
          <p:nvPr/>
        </p:nvGrpSpPr>
        <p:grpSpPr>
          <a:xfrm>
            <a:off x="2343926" y="1701952"/>
            <a:ext cx="7772400" cy="260028"/>
            <a:chOff x="2343926" y="1452155"/>
            <a:chExt cx="7772400" cy="260028"/>
          </a:xfrm>
        </p:grpSpPr>
        <p:sp>
          <p:nvSpPr>
            <p:cNvPr id="22" name="Rectangle: Rounded Corners 21">
              <a:extLst>
                <a:ext uri="{FF2B5EF4-FFF2-40B4-BE49-F238E27FC236}">
                  <a16:creationId xmlns:a16="http://schemas.microsoft.com/office/drawing/2014/main" id="{D54260F1-F008-CA49-3D88-0CF765FA6D6A}"/>
                </a:ext>
              </a:extLst>
            </p:cNvPr>
            <p:cNvSpPr/>
            <p:nvPr/>
          </p:nvSpPr>
          <p:spPr bwMode="auto">
            <a:xfrm>
              <a:off x="2343926" y="1452155"/>
              <a:ext cx="7772400" cy="260028"/>
            </a:xfrm>
            <a:prstGeom prst="roundRect">
              <a:avLst>
                <a:gd name="adj" fmla="val 500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2D4E5C3E-DCCB-17C9-A1A1-1A7D5D4303E6}"/>
                </a:ext>
              </a:extLst>
            </p:cNvPr>
            <p:cNvCxnSpPr>
              <a:cxnSpLocks/>
            </p:cNvCxnSpPr>
            <p:nvPr/>
          </p:nvCxnSpPr>
          <p:spPr>
            <a:xfrm>
              <a:off x="3820943" y="1582169"/>
              <a:ext cx="1233657" cy="0"/>
            </a:xfrm>
            <a:prstGeom prst="straightConnector1">
              <a:avLst/>
            </a:prstGeom>
            <a:ln w="19050" cap="rnd">
              <a:solidFill>
                <a:schemeClr val="tx1">
                  <a:lumMod val="50000"/>
                  <a:lumOff val="5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7331859-87F8-69E9-A04B-9D36A980135E}"/>
                </a:ext>
              </a:extLst>
            </p:cNvPr>
            <p:cNvCxnSpPr>
              <a:cxnSpLocks/>
            </p:cNvCxnSpPr>
            <p:nvPr/>
          </p:nvCxnSpPr>
          <p:spPr>
            <a:xfrm>
              <a:off x="6955303" y="1582169"/>
              <a:ext cx="1233657" cy="0"/>
            </a:xfrm>
            <a:prstGeom prst="straightConnector1">
              <a:avLst/>
            </a:prstGeom>
            <a:ln w="19050" cap="rnd">
              <a:solidFill>
                <a:schemeClr val="tx1">
                  <a:lumMod val="50000"/>
                  <a:lumOff val="5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BE06E3C6-236F-C365-B9E7-67A2362D5650}"/>
              </a:ext>
            </a:extLst>
          </p:cNvPr>
          <p:cNvSpPr txBox="1"/>
          <p:nvPr/>
        </p:nvSpPr>
        <p:spPr>
          <a:xfrm>
            <a:off x="1412627" y="2842436"/>
            <a:ext cx="1067082"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For pre-hire, “X” days before employee’s start date,</a:t>
            </a:r>
          </a:p>
        </p:txBody>
      </p:sp>
      <p:sp>
        <p:nvSpPr>
          <p:cNvPr id="26" name="TextBox 25">
            <a:extLst>
              <a:ext uri="{FF2B5EF4-FFF2-40B4-BE49-F238E27FC236}">
                <a16:creationId xmlns:a16="http://schemas.microsoft.com/office/drawing/2014/main" id="{AF8114D4-30C8-9192-C4F3-799DC72EC6BF}"/>
              </a:ext>
            </a:extLst>
          </p:cNvPr>
          <p:cNvSpPr txBox="1"/>
          <p:nvPr/>
        </p:nvSpPr>
        <p:spPr>
          <a:xfrm>
            <a:off x="2849298" y="6021300"/>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On start date</a:t>
            </a:r>
          </a:p>
        </p:txBody>
      </p:sp>
      <p:sp>
        <p:nvSpPr>
          <p:cNvPr id="27" name="TextBox 26">
            <a:extLst>
              <a:ext uri="{FF2B5EF4-FFF2-40B4-BE49-F238E27FC236}">
                <a16:creationId xmlns:a16="http://schemas.microsoft.com/office/drawing/2014/main" id="{CCFCAF39-C965-4532-0AE0-25EC4C140B0C}"/>
              </a:ext>
            </a:extLst>
          </p:cNvPr>
          <p:cNvSpPr txBox="1"/>
          <p:nvPr/>
        </p:nvSpPr>
        <p:spPr>
          <a:xfrm>
            <a:off x="4629342" y="6021300"/>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Login with temporary access pass</a:t>
            </a:r>
          </a:p>
        </p:txBody>
      </p:sp>
      <p:sp>
        <p:nvSpPr>
          <p:cNvPr id="28" name="TextBox 27">
            <a:extLst>
              <a:ext uri="{FF2B5EF4-FFF2-40B4-BE49-F238E27FC236}">
                <a16:creationId xmlns:a16="http://schemas.microsoft.com/office/drawing/2014/main" id="{3EB5CC87-A008-CBF5-0C8B-8F97DCCC192C}"/>
              </a:ext>
            </a:extLst>
          </p:cNvPr>
          <p:cNvSpPr txBox="1"/>
          <p:nvPr/>
        </p:nvSpPr>
        <p:spPr>
          <a:xfrm>
            <a:off x="1412627" y="5554971"/>
            <a:ext cx="1194120"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Employee’s day 1 and Manager shares the temporary access pass.</a:t>
            </a:r>
          </a:p>
        </p:txBody>
      </p:sp>
      <p:sp>
        <p:nvSpPr>
          <p:cNvPr id="29" name="TextBox 28">
            <a:extLst>
              <a:ext uri="{FF2B5EF4-FFF2-40B4-BE49-F238E27FC236}">
                <a16:creationId xmlns:a16="http://schemas.microsoft.com/office/drawing/2014/main" id="{A5807ADF-9BC1-7CD1-B26B-4F0474371928}"/>
              </a:ext>
            </a:extLst>
          </p:cNvPr>
          <p:cNvSpPr txBox="1"/>
          <p:nvPr/>
        </p:nvSpPr>
        <p:spPr>
          <a:xfrm>
            <a:off x="4515042" y="3344448"/>
            <a:ext cx="16002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email to</a:t>
            </a:r>
            <a:br>
              <a:rPr kumimoji="0" lang="en-US" sz="1100" b="0" i="0" u="none" strike="noStrike" kern="1200" cap="none" spc="-30" normalizeH="0" baseline="0" noProof="0">
                <a:ln>
                  <a:noFill/>
                </a:ln>
                <a:solidFill>
                  <a:prstClr val="black"/>
                </a:solidFill>
                <a:effectLst/>
                <a:uLnTx/>
                <a:uFillTx/>
                <a:latin typeface="Segoe UI"/>
                <a:ea typeface="+mn-ea"/>
                <a:cs typeface="+mn-cs"/>
              </a:rPr>
            </a:br>
            <a:r>
              <a:rPr kumimoji="0" lang="en-US" sz="1100" b="0" i="0" u="none" strike="noStrike" kern="1200" cap="none" spc="-30" normalizeH="0" baseline="0" noProof="0">
                <a:ln>
                  <a:noFill/>
                </a:ln>
                <a:solidFill>
                  <a:prstClr val="black"/>
                </a:solidFill>
                <a:effectLst/>
                <a:uLnTx/>
                <a:uFillTx/>
                <a:latin typeface="Segoe UI"/>
                <a:ea typeface="+mn-ea"/>
                <a:cs typeface="+mn-cs"/>
              </a:rPr>
              <a:t>onboarding DL</a:t>
            </a:r>
          </a:p>
        </p:txBody>
      </p:sp>
      <p:sp>
        <p:nvSpPr>
          <p:cNvPr id="30" name="TextBox 29">
            <a:extLst>
              <a:ext uri="{FF2B5EF4-FFF2-40B4-BE49-F238E27FC236}">
                <a16:creationId xmlns:a16="http://schemas.microsoft.com/office/drawing/2014/main" id="{1E6D443E-1188-E96F-A50B-2B68FDD3A84E}"/>
              </a:ext>
            </a:extLst>
          </p:cNvPr>
          <p:cNvSpPr txBox="1"/>
          <p:nvPr/>
        </p:nvSpPr>
        <p:spPr>
          <a:xfrm>
            <a:off x="6409388" y="3344448"/>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Launch custom</a:t>
            </a:r>
            <a:br>
              <a:rPr kumimoji="0" lang="en-US" sz="1100" b="0" i="0" u="none" strike="noStrike" kern="1200" cap="none" spc="-30" normalizeH="0" baseline="0" noProof="0">
                <a:ln>
                  <a:noFill/>
                </a:ln>
                <a:solidFill>
                  <a:prstClr val="black"/>
                </a:solidFill>
                <a:effectLst/>
                <a:uLnTx/>
                <a:uFillTx/>
                <a:latin typeface="Segoe UI"/>
                <a:ea typeface="+mn-ea"/>
                <a:cs typeface="+mn-cs"/>
              </a:rPr>
            </a:br>
            <a:r>
              <a:rPr kumimoji="0" lang="en-US" sz="1100" b="0" i="0" u="none" strike="noStrike" kern="1200" cap="none" spc="-30" normalizeH="0" baseline="0" noProof="0">
                <a:ln>
                  <a:noFill/>
                </a:ln>
                <a:solidFill>
                  <a:prstClr val="black"/>
                </a:solidFill>
                <a:effectLst/>
                <a:uLnTx/>
                <a:uFillTx/>
                <a:latin typeface="Segoe UI"/>
                <a:ea typeface="+mn-ea"/>
                <a:cs typeface="+mn-cs"/>
              </a:rPr>
              <a:t>Logic Apps workflow</a:t>
            </a:r>
          </a:p>
        </p:txBody>
      </p:sp>
      <p:sp>
        <p:nvSpPr>
          <p:cNvPr id="31" name="TextBox 30">
            <a:extLst>
              <a:ext uri="{FF2B5EF4-FFF2-40B4-BE49-F238E27FC236}">
                <a16:creationId xmlns:a16="http://schemas.microsoft.com/office/drawing/2014/main" id="{CD767DF1-B273-7D37-6ED1-36D5963A2A09}"/>
              </a:ext>
            </a:extLst>
          </p:cNvPr>
          <p:cNvSpPr txBox="1"/>
          <p:nvPr/>
        </p:nvSpPr>
        <p:spPr>
          <a:xfrm>
            <a:off x="6295086" y="6021300"/>
            <a:ext cx="1600200"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30" normalizeH="0" baseline="0" noProof="0">
                <a:ln>
                  <a:noFill/>
                </a:ln>
                <a:solidFill>
                  <a:prstClr val="black"/>
                </a:solidFill>
                <a:effectLst/>
                <a:uLnTx/>
                <a:uFillTx/>
                <a:latin typeface="Segoe UI"/>
                <a:ea typeface="+mn-ea"/>
                <a:cs typeface="+mn-cs"/>
              </a:rPr>
              <a:t>Setup passwordless sign-in Windows Hello / FIDO key</a:t>
            </a:r>
          </a:p>
        </p:txBody>
      </p:sp>
      <p:sp>
        <p:nvSpPr>
          <p:cNvPr id="32" name="TextBox 31">
            <a:extLst>
              <a:ext uri="{FF2B5EF4-FFF2-40B4-BE49-F238E27FC236}">
                <a16:creationId xmlns:a16="http://schemas.microsoft.com/office/drawing/2014/main" id="{518C7AD7-F3E5-B6E6-7D78-DFD226AE305F}"/>
              </a:ext>
            </a:extLst>
          </p:cNvPr>
          <p:cNvSpPr txBox="1"/>
          <p:nvPr/>
        </p:nvSpPr>
        <p:spPr>
          <a:xfrm>
            <a:off x="2849298" y="4683532"/>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On start date</a:t>
            </a:r>
          </a:p>
        </p:txBody>
      </p:sp>
      <p:sp>
        <p:nvSpPr>
          <p:cNvPr id="33" name="TextBox 32">
            <a:extLst>
              <a:ext uri="{FF2B5EF4-FFF2-40B4-BE49-F238E27FC236}">
                <a16:creationId xmlns:a16="http://schemas.microsoft.com/office/drawing/2014/main" id="{6B088782-87E5-7A60-62B0-2487BDF7BBA5}"/>
              </a:ext>
            </a:extLst>
          </p:cNvPr>
          <p:cNvSpPr txBox="1"/>
          <p:nvPr/>
        </p:nvSpPr>
        <p:spPr>
          <a:xfrm>
            <a:off x="8372049" y="4683532"/>
            <a:ext cx="1006368"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welcome email to new hire</a:t>
            </a:r>
          </a:p>
        </p:txBody>
      </p:sp>
      <p:sp>
        <p:nvSpPr>
          <p:cNvPr id="34" name="TextBox 33">
            <a:extLst>
              <a:ext uri="{FF2B5EF4-FFF2-40B4-BE49-F238E27FC236}">
                <a16:creationId xmlns:a16="http://schemas.microsoft.com/office/drawing/2014/main" id="{CDADAE3F-0260-ED6A-54DB-7D83DF150584}"/>
              </a:ext>
            </a:extLst>
          </p:cNvPr>
          <p:cNvSpPr txBox="1"/>
          <p:nvPr/>
        </p:nvSpPr>
        <p:spPr>
          <a:xfrm>
            <a:off x="1412627" y="4214022"/>
            <a:ext cx="1067082"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On the employee’s start date, perform the following tasks.</a:t>
            </a:r>
          </a:p>
        </p:txBody>
      </p:sp>
      <p:sp>
        <p:nvSpPr>
          <p:cNvPr id="35" name="TextBox 34">
            <a:extLst>
              <a:ext uri="{FF2B5EF4-FFF2-40B4-BE49-F238E27FC236}">
                <a16:creationId xmlns:a16="http://schemas.microsoft.com/office/drawing/2014/main" id="{F637D689-A9BD-75B4-7565-FCC6137649FA}"/>
              </a:ext>
            </a:extLst>
          </p:cNvPr>
          <p:cNvSpPr txBox="1"/>
          <p:nvPr/>
        </p:nvSpPr>
        <p:spPr>
          <a:xfrm>
            <a:off x="10039866" y="4683532"/>
            <a:ext cx="1230826"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Add user to Teams “New Hires” channel</a:t>
            </a:r>
          </a:p>
        </p:txBody>
      </p:sp>
      <p:sp>
        <p:nvSpPr>
          <p:cNvPr id="36" name="TextBox 35">
            <a:extLst>
              <a:ext uri="{FF2B5EF4-FFF2-40B4-BE49-F238E27FC236}">
                <a16:creationId xmlns:a16="http://schemas.microsoft.com/office/drawing/2014/main" id="{2F5C6545-0813-2D26-676D-7924260EBBDA}"/>
              </a:ext>
            </a:extLst>
          </p:cNvPr>
          <p:cNvSpPr txBox="1"/>
          <p:nvPr/>
        </p:nvSpPr>
        <p:spPr>
          <a:xfrm>
            <a:off x="9969479" y="3344448"/>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email to hiring manager with TAP</a:t>
            </a:r>
          </a:p>
        </p:txBody>
      </p:sp>
      <p:sp>
        <p:nvSpPr>
          <p:cNvPr id="37" name="TextBox 36">
            <a:extLst>
              <a:ext uri="{FF2B5EF4-FFF2-40B4-BE49-F238E27FC236}">
                <a16:creationId xmlns:a16="http://schemas.microsoft.com/office/drawing/2014/main" id="{9C9665F3-0D29-B100-F7EA-E008D737097A}"/>
              </a:ext>
            </a:extLst>
          </p:cNvPr>
          <p:cNvSpPr txBox="1"/>
          <p:nvPr/>
        </p:nvSpPr>
        <p:spPr>
          <a:xfrm>
            <a:off x="6409388" y="4683532"/>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Group assignments</a:t>
            </a:r>
          </a:p>
        </p:txBody>
      </p:sp>
      <p:sp>
        <p:nvSpPr>
          <p:cNvPr id="38" name="TextBox 37">
            <a:extLst>
              <a:ext uri="{FF2B5EF4-FFF2-40B4-BE49-F238E27FC236}">
                <a16:creationId xmlns:a16="http://schemas.microsoft.com/office/drawing/2014/main" id="{876516D6-8BDA-C900-0F68-D6170729EC1D}"/>
              </a:ext>
            </a:extLst>
          </p:cNvPr>
          <p:cNvSpPr txBox="1"/>
          <p:nvPr/>
        </p:nvSpPr>
        <p:spPr>
          <a:xfrm>
            <a:off x="8189433" y="3344448"/>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Generate Temporary Access Pass (TAP)</a:t>
            </a:r>
          </a:p>
        </p:txBody>
      </p:sp>
      <p:sp>
        <p:nvSpPr>
          <p:cNvPr id="39" name="TextBox 38">
            <a:extLst>
              <a:ext uri="{FF2B5EF4-FFF2-40B4-BE49-F238E27FC236}">
                <a16:creationId xmlns:a16="http://schemas.microsoft.com/office/drawing/2014/main" id="{0B09B441-D94E-C1B1-4BA6-601EB2E83DDC}"/>
              </a:ext>
            </a:extLst>
          </p:cNvPr>
          <p:cNvSpPr txBox="1"/>
          <p:nvPr/>
        </p:nvSpPr>
        <p:spPr>
          <a:xfrm>
            <a:off x="2849298" y="3344448"/>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Create user account (status=disabled)</a:t>
            </a:r>
          </a:p>
        </p:txBody>
      </p:sp>
      <p:sp>
        <p:nvSpPr>
          <p:cNvPr id="40" name="TextBox 39">
            <a:extLst>
              <a:ext uri="{FF2B5EF4-FFF2-40B4-BE49-F238E27FC236}">
                <a16:creationId xmlns:a16="http://schemas.microsoft.com/office/drawing/2014/main" id="{AF401C7C-F8FD-A316-E5C6-AC96310F1F34}"/>
              </a:ext>
            </a:extLst>
          </p:cNvPr>
          <p:cNvSpPr txBox="1"/>
          <p:nvPr/>
        </p:nvSpPr>
        <p:spPr>
          <a:xfrm>
            <a:off x="4629342" y="4683532"/>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Enable user account</a:t>
            </a:r>
          </a:p>
        </p:txBody>
      </p:sp>
      <p:pic>
        <p:nvPicPr>
          <p:cNvPr id="41" name="Graphic 40">
            <a:extLst>
              <a:ext uri="{FF2B5EF4-FFF2-40B4-BE49-F238E27FC236}">
                <a16:creationId xmlns:a16="http://schemas.microsoft.com/office/drawing/2014/main" id="{6CFDE447-5478-4181-9E47-A2279BA3CD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411" y="2811643"/>
            <a:ext cx="446291" cy="446291"/>
          </a:xfrm>
          <a:prstGeom prst="rect">
            <a:avLst/>
          </a:prstGeom>
        </p:spPr>
      </p:pic>
      <p:pic>
        <p:nvPicPr>
          <p:cNvPr id="42" name="Graphic 41">
            <a:extLst>
              <a:ext uri="{FF2B5EF4-FFF2-40B4-BE49-F238E27FC236}">
                <a16:creationId xmlns:a16="http://schemas.microsoft.com/office/drawing/2014/main" id="{16C6241A-97DE-6225-2B9E-6BAF03089F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83058" y="2837973"/>
            <a:ext cx="464168" cy="464168"/>
          </a:xfrm>
          <a:prstGeom prst="rect">
            <a:avLst/>
          </a:prstGeom>
        </p:spPr>
      </p:pic>
      <p:pic>
        <p:nvPicPr>
          <p:cNvPr id="43" name="Graphic 42">
            <a:extLst>
              <a:ext uri="{FF2B5EF4-FFF2-40B4-BE49-F238E27FC236}">
                <a16:creationId xmlns:a16="http://schemas.microsoft.com/office/drawing/2014/main" id="{ABE1196C-0427-1203-C318-E3FE189017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23195" y="2837973"/>
            <a:ext cx="464168" cy="464168"/>
          </a:xfrm>
          <a:prstGeom prst="rect">
            <a:avLst/>
          </a:prstGeom>
        </p:spPr>
      </p:pic>
      <p:grpSp>
        <p:nvGrpSpPr>
          <p:cNvPr id="44" name="Group 43">
            <a:extLst>
              <a:ext uri="{FF2B5EF4-FFF2-40B4-BE49-F238E27FC236}">
                <a16:creationId xmlns:a16="http://schemas.microsoft.com/office/drawing/2014/main" id="{1652A95C-0B29-C89C-2C67-2CF0715C8C99}"/>
              </a:ext>
            </a:extLst>
          </p:cNvPr>
          <p:cNvGrpSpPr>
            <a:grpSpLocks noChangeAspect="1"/>
          </p:cNvGrpSpPr>
          <p:nvPr/>
        </p:nvGrpSpPr>
        <p:grpSpPr>
          <a:xfrm>
            <a:off x="5086542" y="4244685"/>
            <a:ext cx="457200" cy="339784"/>
            <a:chOff x="-2732078" y="3035562"/>
            <a:chExt cx="2056050" cy="1528025"/>
          </a:xfrm>
        </p:grpSpPr>
        <p:grpSp>
          <p:nvGrpSpPr>
            <p:cNvPr id="45" name="Graphic 95">
              <a:extLst>
                <a:ext uri="{FF2B5EF4-FFF2-40B4-BE49-F238E27FC236}">
                  <a16:creationId xmlns:a16="http://schemas.microsoft.com/office/drawing/2014/main" id="{25FD62CD-5785-57EB-1A6F-7B0903C2E604}"/>
                </a:ext>
              </a:extLst>
            </p:cNvPr>
            <p:cNvGrpSpPr/>
            <p:nvPr/>
          </p:nvGrpSpPr>
          <p:grpSpPr>
            <a:xfrm>
              <a:off x="-2732078" y="3035562"/>
              <a:ext cx="2056050" cy="1528025"/>
              <a:chOff x="-2732078" y="3035562"/>
              <a:chExt cx="2056050" cy="1528025"/>
            </a:xfrm>
          </p:grpSpPr>
          <p:sp>
            <p:nvSpPr>
              <p:cNvPr id="47" name="Freeform: Shape 46">
                <a:extLst>
                  <a:ext uri="{FF2B5EF4-FFF2-40B4-BE49-F238E27FC236}">
                    <a16:creationId xmlns:a16="http://schemas.microsoft.com/office/drawing/2014/main" id="{B9C92ADD-535E-D0BA-936C-C78039AADA17}"/>
                  </a:ext>
                </a:extLst>
              </p:cNvPr>
              <p:cNvSpPr/>
              <p:nvPr/>
            </p:nvSpPr>
            <p:spPr>
              <a:xfrm>
                <a:off x="-2732078" y="3412457"/>
                <a:ext cx="1766040" cy="1043543"/>
              </a:xfrm>
              <a:custGeom>
                <a:avLst/>
                <a:gdLst>
                  <a:gd name="connsiteX0" fmla="*/ 1410388 w 1766040"/>
                  <a:gd name="connsiteY0" fmla="*/ 653514 h 1043543"/>
                  <a:gd name="connsiteX1" fmla="*/ 1484739 w 1766040"/>
                  <a:gd name="connsiteY1" fmla="*/ 247424 h 1043543"/>
                  <a:gd name="connsiteX2" fmla="*/ 1766040 w 1766040"/>
                  <a:gd name="connsiteY2" fmla="*/ 219513 h 1043543"/>
                  <a:gd name="connsiteX3" fmla="*/ 1766040 w 1766040"/>
                  <a:gd name="connsiteY3" fmla="*/ 0 h 1043543"/>
                  <a:gd name="connsiteX4" fmla="*/ 0 w 1766040"/>
                  <a:gd name="connsiteY4" fmla="*/ 0 h 1043543"/>
                  <a:gd name="connsiteX5" fmla="*/ 0 w 1766040"/>
                  <a:gd name="connsiteY5" fmla="*/ 984611 h 1043543"/>
                  <a:gd name="connsiteX6" fmla="*/ 58819 w 1766040"/>
                  <a:gd name="connsiteY6" fmla="*/ 1043543 h 1043543"/>
                  <a:gd name="connsiteX7" fmla="*/ 1186193 w 1766040"/>
                  <a:gd name="connsiteY7" fmla="*/ 1043543 h 1043543"/>
                  <a:gd name="connsiteX8" fmla="*/ 1410388 w 1766040"/>
                  <a:gd name="connsiteY8" fmla="*/ 653514 h 104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1043543">
                    <a:moveTo>
                      <a:pt x="1410388" y="653514"/>
                    </a:moveTo>
                    <a:cubicBezTo>
                      <a:pt x="1318780" y="520843"/>
                      <a:pt x="1352072" y="339030"/>
                      <a:pt x="1484739" y="247424"/>
                    </a:cubicBezTo>
                    <a:cubicBezTo>
                      <a:pt x="1567451" y="190314"/>
                      <a:pt x="1673724" y="179770"/>
                      <a:pt x="1766040" y="219513"/>
                    </a:cubicBezTo>
                    <a:lnTo>
                      <a:pt x="1766040" y="0"/>
                    </a:lnTo>
                    <a:lnTo>
                      <a:pt x="0" y="0"/>
                    </a:lnTo>
                    <a:lnTo>
                      <a:pt x="0" y="984611"/>
                    </a:lnTo>
                    <a:cubicBezTo>
                      <a:pt x="0" y="1017115"/>
                      <a:pt x="26316" y="1043475"/>
                      <a:pt x="58819" y="1043543"/>
                    </a:cubicBezTo>
                    <a:lnTo>
                      <a:pt x="1186193" y="1043543"/>
                    </a:lnTo>
                    <a:cubicBezTo>
                      <a:pt x="1193822" y="885030"/>
                      <a:pt x="1277253" y="739880"/>
                      <a:pt x="1410388" y="653514"/>
                    </a:cubicBezTo>
                    <a:close/>
                  </a:path>
                </a:pathLst>
              </a:custGeom>
              <a:gradFill flip="none" rotWithShape="1">
                <a:gsLst>
                  <a:gs pos="0">
                    <a:schemeClr val="accent1"/>
                  </a:gs>
                  <a:gs pos="50000">
                    <a:schemeClr val="accent1">
                      <a:lumMod val="60000"/>
                      <a:lumOff val="40000"/>
                    </a:schemeClr>
                  </a:gs>
                  <a:gs pos="100000">
                    <a:schemeClr val="accent1">
                      <a:lumMod val="60000"/>
                      <a:lumOff val="40000"/>
                    </a:schemeClr>
                  </a:gs>
                </a:gsLst>
                <a:lin ang="54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51648F5F-22E2-E695-25B0-CFB9D52C788F}"/>
                  </a:ext>
                </a:extLst>
              </p:cNvPr>
              <p:cNvSpPr/>
              <p:nvPr/>
            </p:nvSpPr>
            <p:spPr>
              <a:xfrm>
                <a:off x="-2732078" y="3035562"/>
                <a:ext cx="1766040" cy="376895"/>
              </a:xfrm>
              <a:custGeom>
                <a:avLst/>
                <a:gdLst>
                  <a:gd name="connsiteX0" fmla="*/ 58819 w 1766040"/>
                  <a:gd name="connsiteY0" fmla="*/ 0 h 376895"/>
                  <a:gd name="connsiteX1" fmla="*/ 1707222 w 1766040"/>
                  <a:gd name="connsiteY1" fmla="*/ 0 h 376895"/>
                  <a:gd name="connsiteX2" fmla="*/ 1766041 w 1766040"/>
                  <a:gd name="connsiteY2" fmla="*/ 58933 h 376895"/>
                  <a:gd name="connsiteX3" fmla="*/ 1766041 w 1766040"/>
                  <a:gd name="connsiteY3" fmla="*/ 58933 h 376895"/>
                  <a:gd name="connsiteX4" fmla="*/ 1766041 w 1766040"/>
                  <a:gd name="connsiteY4" fmla="*/ 376895 h 376895"/>
                  <a:gd name="connsiteX5" fmla="*/ 0 w 1766040"/>
                  <a:gd name="connsiteY5" fmla="*/ 376895 h 376895"/>
                  <a:gd name="connsiteX6" fmla="*/ 0 w 1766040"/>
                  <a:gd name="connsiteY6" fmla="*/ 59161 h 376895"/>
                  <a:gd name="connsiteX7" fmla="*/ 58704 w 1766040"/>
                  <a:gd name="connsiteY7" fmla="*/ 0 h 376895"/>
                  <a:gd name="connsiteX8" fmla="*/ 58819 w 1766040"/>
                  <a:gd name="connsiteY8" fmla="*/ 0 h 37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376895">
                    <a:moveTo>
                      <a:pt x="58819" y="0"/>
                    </a:moveTo>
                    <a:lnTo>
                      <a:pt x="1707222" y="0"/>
                    </a:lnTo>
                    <a:cubicBezTo>
                      <a:pt x="1739727" y="63"/>
                      <a:pt x="1766041" y="26430"/>
                      <a:pt x="1766041" y="58933"/>
                    </a:cubicBezTo>
                    <a:lnTo>
                      <a:pt x="1766041" y="58933"/>
                    </a:lnTo>
                    <a:lnTo>
                      <a:pt x="1766041" y="376895"/>
                    </a:lnTo>
                    <a:lnTo>
                      <a:pt x="0" y="376895"/>
                    </a:lnTo>
                    <a:lnTo>
                      <a:pt x="0" y="59161"/>
                    </a:lnTo>
                    <a:cubicBezTo>
                      <a:pt x="-126" y="26613"/>
                      <a:pt x="26157" y="127"/>
                      <a:pt x="58704" y="0"/>
                    </a:cubicBezTo>
                    <a:cubicBezTo>
                      <a:pt x="58742" y="0"/>
                      <a:pt x="58781" y="0"/>
                      <a:pt x="58819" y="0"/>
                    </a:cubicBezTo>
                    <a:close/>
                  </a:path>
                </a:pathLst>
              </a:custGeom>
              <a:solidFill>
                <a:srgbClr val="005BA1"/>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CC89DBE9-D7A9-ABCF-79FD-E1DD12EB0C11}"/>
                  </a:ext>
                </a:extLst>
              </p:cNvPr>
              <p:cNvSpPr/>
              <p:nvPr/>
            </p:nvSpPr>
            <p:spPr>
              <a:xfrm>
                <a:off x="-1848772" y="4120564"/>
                <a:ext cx="457413" cy="106444"/>
              </a:xfrm>
              <a:custGeom>
                <a:avLst/>
                <a:gdLst>
                  <a:gd name="connsiteX0" fmla="*/ 457414 w 457413"/>
                  <a:gd name="connsiteY0" fmla="*/ 0 h 106444"/>
                  <a:gd name="connsiteX1" fmla="*/ 53222 w 457413"/>
                  <a:gd name="connsiteY1" fmla="*/ 0 h 106444"/>
                  <a:gd name="connsiteX2" fmla="*/ 0 w 457413"/>
                  <a:gd name="connsiteY2" fmla="*/ 53222 h 106444"/>
                  <a:gd name="connsiteX3" fmla="*/ 53222 w 457413"/>
                  <a:gd name="connsiteY3" fmla="*/ 106444 h 106444"/>
                  <a:gd name="connsiteX4" fmla="*/ 371756 w 457413"/>
                  <a:gd name="connsiteY4" fmla="*/ 106444 h 106444"/>
                  <a:gd name="connsiteX5" fmla="*/ 457414 w 457413"/>
                  <a:gd name="connsiteY5" fmla="*/ 0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13" h="106444">
                    <a:moveTo>
                      <a:pt x="457414" y="0"/>
                    </a:moveTo>
                    <a:lnTo>
                      <a:pt x="53222" y="0"/>
                    </a:lnTo>
                    <a:cubicBezTo>
                      <a:pt x="23829" y="0"/>
                      <a:pt x="0" y="23824"/>
                      <a:pt x="0" y="53222"/>
                    </a:cubicBezTo>
                    <a:cubicBezTo>
                      <a:pt x="0" y="82620"/>
                      <a:pt x="23829" y="106444"/>
                      <a:pt x="53222" y="106444"/>
                    </a:cubicBezTo>
                    <a:lnTo>
                      <a:pt x="371756" y="106444"/>
                    </a:lnTo>
                    <a:cubicBezTo>
                      <a:pt x="394438" y="66619"/>
                      <a:pt x="423356" y="30677"/>
                      <a:pt x="457414"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56B77C8-A984-C9E6-A608-DD44BB622CC4}"/>
                  </a:ext>
                </a:extLst>
              </p:cNvPr>
              <p:cNvSpPr/>
              <p:nvPr/>
            </p:nvSpPr>
            <p:spPr>
              <a:xfrm>
                <a:off x="-1848772" y="3880721"/>
                <a:ext cx="489164" cy="106444"/>
              </a:xfrm>
              <a:custGeom>
                <a:avLst/>
                <a:gdLst>
                  <a:gd name="connsiteX0" fmla="*/ 475802 w 489164"/>
                  <a:gd name="connsiteY0" fmla="*/ 19644 h 106444"/>
                  <a:gd name="connsiteX1" fmla="*/ 477743 w 489164"/>
                  <a:gd name="connsiteY1" fmla="*/ 0 h 106444"/>
                  <a:gd name="connsiteX2" fmla="*/ 53222 w 489164"/>
                  <a:gd name="connsiteY2" fmla="*/ 0 h 106444"/>
                  <a:gd name="connsiteX3" fmla="*/ 0 w 489164"/>
                  <a:gd name="connsiteY3" fmla="*/ 53222 h 106444"/>
                  <a:gd name="connsiteX4" fmla="*/ 53222 w 489164"/>
                  <a:gd name="connsiteY4" fmla="*/ 106444 h 106444"/>
                  <a:gd name="connsiteX5" fmla="*/ 489165 w 489164"/>
                  <a:gd name="connsiteY5" fmla="*/ 106444 h 106444"/>
                  <a:gd name="connsiteX6" fmla="*/ 475802 w 489164"/>
                  <a:gd name="connsiteY6" fmla="*/ 19644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164" h="106444">
                    <a:moveTo>
                      <a:pt x="475802" y="19644"/>
                    </a:moveTo>
                    <a:cubicBezTo>
                      <a:pt x="475802" y="12906"/>
                      <a:pt x="477287" y="6624"/>
                      <a:pt x="477743" y="0"/>
                    </a:cubicBezTo>
                    <a:lnTo>
                      <a:pt x="53222" y="0"/>
                    </a:lnTo>
                    <a:cubicBezTo>
                      <a:pt x="23829" y="0"/>
                      <a:pt x="0" y="23828"/>
                      <a:pt x="0" y="53222"/>
                    </a:cubicBezTo>
                    <a:cubicBezTo>
                      <a:pt x="0" y="82620"/>
                      <a:pt x="23829" y="106444"/>
                      <a:pt x="53222" y="106444"/>
                    </a:cubicBezTo>
                    <a:lnTo>
                      <a:pt x="489165" y="106444"/>
                    </a:lnTo>
                    <a:cubicBezTo>
                      <a:pt x="480382" y="78349"/>
                      <a:pt x="475882" y="49083"/>
                      <a:pt x="475802" y="19644"/>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238D899B-32B3-A914-C3B0-EE61400FCD80}"/>
                  </a:ext>
                </a:extLst>
              </p:cNvPr>
              <p:cNvSpPr/>
              <p:nvPr/>
            </p:nvSpPr>
            <p:spPr>
              <a:xfrm>
                <a:off x="-1846308" y="3641450"/>
                <a:ext cx="633233" cy="106330"/>
              </a:xfrm>
              <a:custGeom>
                <a:avLst/>
                <a:gdLst>
                  <a:gd name="connsiteX0" fmla="*/ 633233 w 633233"/>
                  <a:gd name="connsiteY0" fmla="*/ 0 h 106330"/>
                  <a:gd name="connsiteX1" fmla="*/ 50759 w 633233"/>
                  <a:gd name="connsiteY1" fmla="*/ 0 h 106330"/>
                  <a:gd name="connsiteX2" fmla="*/ 58 w 633233"/>
                  <a:gd name="connsiteY2" fmla="*/ 55630 h 106330"/>
                  <a:gd name="connsiteX3" fmla="*/ 50759 w 633233"/>
                  <a:gd name="connsiteY3" fmla="*/ 106330 h 106330"/>
                  <a:gd name="connsiteX4" fmla="*/ 517766 w 633233"/>
                  <a:gd name="connsiteY4" fmla="*/ 106330 h 106330"/>
                  <a:gd name="connsiteX5" fmla="*/ 633233 w 633233"/>
                  <a:gd name="connsiteY5" fmla="*/ 0 h 10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233" h="106330">
                    <a:moveTo>
                      <a:pt x="633233" y="0"/>
                    </a:moveTo>
                    <a:lnTo>
                      <a:pt x="50759" y="0"/>
                    </a:lnTo>
                    <a:cubicBezTo>
                      <a:pt x="21396" y="1361"/>
                      <a:pt x="-1303" y="26267"/>
                      <a:pt x="58" y="55630"/>
                    </a:cubicBezTo>
                    <a:cubicBezTo>
                      <a:pt x="1332" y="83086"/>
                      <a:pt x="23302" y="105057"/>
                      <a:pt x="50759" y="106330"/>
                    </a:cubicBezTo>
                    <a:lnTo>
                      <a:pt x="517766" y="106330"/>
                    </a:lnTo>
                    <a:cubicBezTo>
                      <a:pt x="545828" y="61014"/>
                      <a:pt x="585767" y="24241"/>
                      <a:pt x="633233"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A3B4A00C-38A1-FCC8-580C-0409F404AB3D}"/>
                  </a:ext>
                </a:extLst>
              </p:cNvPr>
              <p:cNvSpPr/>
              <p:nvPr/>
            </p:nvSpPr>
            <p:spPr>
              <a:xfrm>
                <a:off x="-1484149" y="4072824"/>
                <a:ext cx="808121" cy="490763"/>
              </a:xfrm>
              <a:custGeom>
                <a:avLst/>
                <a:gdLst>
                  <a:gd name="connsiteX0" fmla="*/ 735455 w 808121"/>
                  <a:gd name="connsiteY0" fmla="*/ 490763 h 490763"/>
                  <a:gd name="connsiteX1" fmla="*/ 807864 w 808121"/>
                  <a:gd name="connsiteY1" fmla="*/ 419039 h 490763"/>
                  <a:gd name="connsiteX2" fmla="*/ 807864 w 808121"/>
                  <a:gd name="connsiteY2" fmla="*/ 410473 h 490763"/>
                  <a:gd name="connsiteX3" fmla="*/ 404358 w 808121"/>
                  <a:gd name="connsiteY3" fmla="*/ 0 h 490763"/>
                  <a:gd name="connsiteX4" fmla="*/ 394 w 808121"/>
                  <a:gd name="connsiteY4" fmla="*/ 411159 h 490763"/>
                  <a:gd name="connsiteX5" fmla="*/ 64467 w 808121"/>
                  <a:gd name="connsiteY5" fmla="*/ 490307 h 490763"/>
                  <a:gd name="connsiteX6" fmla="*/ 735683 w 808121"/>
                  <a:gd name="connsiteY6" fmla="*/ 490307 h 49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121" h="490763">
                    <a:moveTo>
                      <a:pt x="735455" y="490763"/>
                    </a:moveTo>
                    <a:cubicBezTo>
                      <a:pt x="775234" y="490889"/>
                      <a:pt x="807613" y="458819"/>
                      <a:pt x="807864" y="419039"/>
                    </a:cubicBezTo>
                    <a:cubicBezTo>
                      <a:pt x="808207" y="416195"/>
                      <a:pt x="808207" y="413317"/>
                      <a:pt x="807864" y="410473"/>
                    </a:cubicBezTo>
                    <a:cubicBezTo>
                      <a:pt x="779312" y="184222"/>
                      <a:pt x="650596" y="0"/>
                      <a:pt x="404358" y="0"/>
                    </a:cubicBezTo>
                    <a:cubicBezTo>
                      <a:pt x="158119" y="0"/>
                      <a:pt x="25178" y="156240"/>
                      <a:pt x="394" y="411159"/>
                    </a:cubicBezTo>
                    <a:cubicBezTo>
                      <a:pt x="-3729" y="450698"/>
                      <a:pt x="24938" y="486115"/>
                      <a:pt x="64467" y="490307"/>
                    </a:cubicBezTo>
                    <a:lnTo>
                      <a:pt x="735683" y="490307"/>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305D5B8-80C6-4661-2320-DAC4F6436A4F}"/>
                  </a:ext>
                </a:extLst>
              </p:cNvPr>
              <p:cNvSpPr/>
              <p:nvPr/>
            </p:nvSpPr>
            <p:spPr>
              <a:xfrm>
                <a:off x="-1202225" y="4090526"/>
                <a:ext cx="241784" cy="317277"/>
              </a:xfrm>
              <a:custGeom>
                <a:avLst/>
                <a:gdLst>
                  <a:gd name="connsiteX0" fmla="*/ 122205 w 241784"/>
                  <a:gd name="connsiteY0" fmla="*/ 36091 h 317277"/>
                  <a:gd name="connsiteX1" fmla="*/ 0 w 241784"/>
                  <a:gd name="connsiteY1" fmla="*/ 0 h 317277"/>
                  <a:gd name="connsiteX2" fmla="*/ 121178 w 241784"/>
                  <a:gd name="connsiteY2" fmla="*/ 317277 h 317277"/>
                  <a:gd name="connsiteX3" fmla="*/ 241784 w 241784"/>
                  <a:gd name="connsiteY3" fmla="*/ 2170 h 317277"/>
                  <a:gd name="connsiteX4" fmla="*/ 122205 w 241784"/>
                  <a:gd name="connsiteY4" fmla="*/ 36091 h 317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4" h="317277">
                    <a:moveTo>
                      <a:pt x="122205" y="36091"/>
                    </a:moveTo>
                    <a:cubicBezTo>
                      <a:pt x="78794" y="36422"/>
                      <a:pt x="36262" y="23859"/>
                      <a:pt x="0" y="0"/>
                    </a:cubicBezTo>
                    <a:lnTo>
                      <a:pt x="121178" y="317277"/>
                    </a:lnTo>
                    <a:lnTo>
                      <a:pt x="241784" y="2170"/>
                    </a:lnTo>
                    <a:cubicBezTo>
                      <a:pt x="205933" y="24555"/>
                      <a:pt x="164475" y="36319"/>
                      <a:pt x="122205" y="36091"/>
                    </a:cubicBezTo>
                    <a:close/>
                  </a:path>
                </a:pathLst>
              </a:custGeom>
              <a:solidFill>
                <a:srgbClr val="FFFFFF">
                  <a:alpha val="80000"/>
                </a:srgbClr>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87BE3CEC-AEE7-3A35-257A-BD6AC3624392}"/>
                  </a:ext>
                </a:extLst>
              </p:cNvPr>
              <p:cNvSpPr/>
              <p:nvPr/>
            </p:nvSpPr>
            <p:spPr>
              <a:xfrm>
                <a:off x="-1306842" y="3673543"/>
                <a:ext cx="453644" cy="453644"/>
              </a:xfrm>
              <a:custGeom>
                <a:avLst/>
                <a:gdLst>
                  <a:gd name="connsiteX0" fmla="*/ 453645 w 453644"/>
                  <a:gd name="connsiteY0" fmla="*/ 226822 h 453644"/>
                  <a:gd name="connsiteX1" fmla="*/ 226823 w 453644"/>
                  <a:gd name="connsiteY1" fmla="*/ 453645 h 453644"/>
                  <a:gd name="connsiteX2" fmla="*/ 0 w 453644"/>
                  <a:gd name="connsiteY2" fmla="*/ 226822 h 453644"/>
                  <a:gd name="connsiteX3" fmla="*/ 226823 w 453644"/>
                  <a:gd name="connsiteY3" fmla="*/ 0 h 453644"/>
                  <a:gd name="connsiteX4" fmla="*/ 453645 w 453644"/>
                  <a:gd name="connsiteY4" fmla="*/ 226822 h 453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44" h="453644">
                    <a:moveTo>
                      <a:pt x="453645" y="226822"/>
                    </a:moveTo>
                    <a:cubicBezTo>
                      <a:pt x="453645" y="352093"/>
                      <a:pt x="352093" y="453645"/>
                      <a:pt x="226823" y="453645"/>
                    </a:cubicBezTo>
                    <a:cubicBezTo>
                      <a:pt x="101552" y="453645"/>
                      <a:pt x="0" y="352093"/>
                      <a:pt x="0" y="226822"/>
                    </a:cubicBezTo>
                    <a:cubicBezTo>
                      <a:pt x="0" y="101552"/>
                      <a:pt x="101552" y="0"/>
                      <a:pt x="226823" y="0"/>
                    </a:cubicBezTo>
                    <a:cubicBezTo>
                      <a:pt x="352093" y="0"/>
                      <a:pt x="453645" y="101552"/>
                      <a:pt x="453645" y="226822"/>
                    </a:cubicBez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6" name="Freeform: Shape 45">
              <a:extLst>
                <a:ext uri="{FF2B5EF4-FFF2-40B4-BE49-F238E27FC236}">
                  <a16:creationId xmlns:a16="http://schemas.microsoft.com/office/drawing/2014/main" id="{DF86738B-8F5C-E5A8-74DB-364BBB080D38}"/>
                </a:ext>
              </a:extLst>
            </p:cNvPr>
            <p:cNvSpPr/>
            <p:nvPr/>
          </p:nvSpPr>
          <p:spPr>
            <a:xfrm>
              <a:off x="-2590515" y="3645554"/>
              <a:ext cx="541582" cy="541582"/>
            </a:xfrm>
            <a:custGeom>
              <a:avLst/>
              <a:gdLst>
                <a:gd name="connsiteX0" fmla="*/ 180975 w 361950"/>
                <a:gd name="connsiteY0" fmla="*/ 0 h 361950"/>
                <a:gd name="connsiteX1" fmla="*/ 0 w 361950"/>
                <a:gd name="connsiteY1" fmla="*/ 180975 h 361950"/>
                <a:gd name="connsiteX2" fmla="*/ 180975 w 361950"/>
                <a:gd name="connsiteY2" fmla="*/ 361950 h 361950"/>
                <a:gd name="connsiteX3" fmla="*/ 361950 w 361950"/>
                <a:gd name="connsiteY3" fmla="*/ 180975 h 361950"/>
                <a:gd name="connsiteX4" fmla="*/ 181127 w 361950"/>
                <a:gd name="connsiteY4" fmla="*/ 0 h 361950"/>
                <a:gd name="connsiteX5" fmla="*/ 180975 w 361950"/>
                <a:gd name="connsiteY5" fmla="*/ 0 h 361950"/>
                <a:gd name="connsiteX6" fmla="*/ 224790 w 361950"/>
                <a:gd name="connsiteY6" fmla="*/ 189614 h 361950"/>
                <a:gd name="connsiteX7" fmla="*/ 145209 w 361950"/>
                <a:gd name="connsiteY7" fmla="*/ 269281 h 361950"/>
                <a:gd name="connsiteX8" fmla="*/ 77019 w 361950"/>
                <a:gd name="connsiteY8" fmla="*/ 201082 h 361950"/>
                <a:gd name="connsiteX9" fmla="*/ 99803 w 361950"/>
                <a:gd name="connsiteY9" fmla="*/ 178298 h 361950"/>
                <a:gd name="connsiteX10" fmla="*/ 145209 w 361950"/>
                <a:gd name="connsiteY10" fmla="*/ 223714 h 361950"/>
                <a:gd name="connsiteX11" fmla="*/ 210931 w 361950"/>
                <a:gd name="connsiteY11" fmla="*/ 157105 h 361950"/>
                <a:gd name="connsiteX12" fmla="*/ 267348 w 361950"/>
                <a:gd name="connsiteY12" fmla="*/ 101394 h 361950"/>
                <a:gd name="connsiteX13" fmla="*/ 269405 w 361950"/>
                <a:gd name="connsiteY13" fmla="*/ 99489 h 361950"/>
                <a:gd name="connsiteX14" fmla="*/ 271310 w 361950"/>
                <a:gd name="connsiteY14" fmla="*/ 97431 h 361950"/>
                <a:gd name="connsiteX15" fmla="*/ 294418 w 361950"/>
                <a:gd name="connsiteY15" fmla="*/ 120215 h 361950"/>
                <a:gd name="connsiteX16" fmla="*/ 224790 w 361950"/>
                <a:gd name="connsiteY16" fmla="*/ 18961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1950" h="361950">
                  <a:moveTo>
                    <a:pt x="180975" y="0"/>
                  </a:moveTo>
                  <a:cubicBezTo>
                    <a:pt x="81025" y="0"/>
                    <a:pt x="0" y="81025"/>
                    <a:pt x="0" y="180975"/>
                  </a:cubicBezTo>
                  <a:cubicBezTo>
                    <a:pt x="0" y="280925"/>
                    <a:pt x="81025" y="361950"/>
                    <a:pt x="180975" y="361950"/>
                  </a:cubicBezTo>
                  <a:cubicBezTo>
                    <a:pt x="280925" y="361950"/>
                    <a:pt x="361950" y="280925"/>
                    <a:pt x="361950" y="180975"/>
                  </a:cubicBezTo>
                  <a:cubicBezTo>
                    <a:pt x="361992" y="81067"/>
                    <a:pt x="281035" y="42"/>
                    <a:pt x="181127" y="0"/>
                  </a:cubicBezTo>
                  <a:cubicBezTo>
                    <a:pt x="181077" y="0"/>
                    <a:pt x="181025" y="0"/>
                    <a:pt x="180975" y="0"/>
                  </a:cubicBezTo>
                  <a:close/>
                  <a:moveTo>
                    <a:pt x="224790" y="189614"/>
                  </a:moveTo>
                  <a:cubicBezTo>
                    <a:pt x="198425" y="215935"/>
                    <a:pt x="171898" y="242490"/>
                    <a:pt x="145209" y="269281"/>
                  </a:cubicBezTo>
                  <a:cubicBezTo>
                    <a:pt x="122527" y="246497"/>
                    <a:pt x="99796" y="223764"/>
                    <a:pt x="77019" y="201082"/>
                  </a:cubicBezTo>
                  <a:lnTo>
                    <a:pt x="99803" y="178298"/>
                  </a:lnTo>
                  <a:lnTo>
                    <a:pt x="145209" y="223714"/>
                  </a:lnTo>
                  <a:cubicBezTo>
                    <a:pt x="167249" y="201349"/>
                    <a:pt x="189157" y="179146"/>
                    <a:pt x="210931" y="157105"/>
                  </a:cubicBezTo>
                  <a:cubicBezTo>
                    <a:pt x="232705" y="135055"/>
                    <a:pt x="244773" y="123225"/>
                    <a:pt x="267348" y="101394"/>
                  </a:cubicBezTo>
                  <a:cubicBezTo>
                    <a:pt x="267986" y="100755"/>
                    <a:pt x="268662" y="100127"/>
                    <a:pt x="269405" y="99489"/>
                  </a:cubicBezTo>
                  <a:cubicBezTo>
                    <a:pt x="270119" y="98880"/>
                    <a:pt x="270758" y="98189"/>
                    <a:pt x="271310" y="97431"/>
                  </a:cubicBezTo>
                  <a:lnTo>
                    <a:pt x="294418" y="120215"/>
                  </a:lnTo>
                  <a:cubicBezTo>
                    <a:pt x="267653" y="146904"/>
                    <a:pt x="251193" y="163297"/>
                    <a:pt x="224790" y="189614"/>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23FE3052-1755-4142-61CD-7BD22F402527}"/>
              </a:ext>
            </a:extLst>
          </p:cNvPr>
          <p:cNvGrpSpPr>
            <a:grpSpLocks noChangeAspect="1"/>
          </p:cNvGrpSpPr>
          <p:nvPr/>
        </p:nvGrpSpPr>
        <p:grpSpPr>
          <a:xfrm>
            <a:off x="3306498" y="2911647"/>
            <a:ext cx="457200" cy="339785"/>
            <a:chOff x="-2732078" y="3035562"/>
            <a:chExt cx="2056050" cy="1528025"/>
          </a:xfrm>
        </p:grpSpPr>
        <p:grpSp>
          <p:nvGrpSpPr>
            <p:cNvPr id="56" name="Graphic 95">
              <a:extLst>
                <a:ext uri="{FF2B5EF4-FFF2-40B4-BE49-F238E27FC236}">
                  <a16:creationId xmlns:a16="http://schemas.microsoft.com/office/drawing/2014/main" id="{F383ACB4-A374-2E76-F63F-2588B863D550}"/>
                </a:ext>
              </a:extLst>
            </p:cNvPr>
            <p:cNvGrpSpPr/>
            <p:nvPr/>
          </p:nvGrpSpPr>
          <p:grpSpPr>
            <a:xfrm>
              <a:off x="-2732078" y="3035562"/>
              <a:ext cx="2056050" cy="1528025"/>
              <a:chOff x="-2732078" y="3035562"/>
              <a:chExt cx="2056050" cy="1528025"/>
            </a:xfrm>
          </p:grpSpPr>
          <p:sp>
            <p:nvSpPr>
              <p:cNvPr id="58" name="Freeform: Shape 57">
                <a:extLst>
                  <a:ext uri="{FF2B5EF4-FFF2-40B4-BE49-F238E27FC236}">
                    <a16:creationId xmlns:a16="http://schemas.microsoft.com/office/drawing/2014/main" id="{86B5555C-F463-6E99-0F14-EDDD503E5F73}"/>
                  </a:ext>
                </a:extLst>
              </p:cNvPr>
              <p:cNvSpPr/>
              <p:nvPr/>
            </p:nvSpPr>
            <p:spPr>
              <a:xfrm>
                <a:off x="-2732078" y="3412457"/>
                <a:ext cx="1766040" cy="1043543"/>
              </a:xfrm>
              <a:custGeom>
                <a:avLst/>
                <a:gdLst>
                  <a:gd name="connsiteX0" fmla="*/ 1410388 w 1766040"/>
                  <a:gd name="connsiteY0" fmla="*/ 653514 h 1043543"/>
                  <a:gd name="connsiteX1" fmla="*/ 1484739 w 1766040"/>
                  <a:gd name="connsiteY1" fmla="*/ 247424 h 1043543"/>
                  <a:gd name="connsiteX2" fmla="*/ 1766040 w 1766040"/>
                  <a:gd name="connsiteY2" fmla="*/ 219513 h 1043543"/>
                  <a:gd name="connsiteX3" fmla="*/ 1766040 w 1766040"/>
                  <a:gd name="connsiteY3" fmla="*/ 0 h 1043543"/>
                  <a:gd name="connsiteX4" fmla="*/ 0 w 1766040"/>
                  <a:gd name="connsiteY4" fmla="*/ 0 h 1043543"/>
                  <a:gd name="connsiteX5" fmla="*/ 0 w 1766040"/>
                  <a:gd name="connsiteY5" fmla="*/ 984611 h 1043543"/>
                  <a:gd name="connsiteX6" fmla="*/ 58819 w 1766040"/>
                  <a:gd name="connsiteY6" fmla="*/ 1043543 h 1043543"/>
                  <a:gd name="connsiteX7" fmla="*/ 1186193 w 1766040"/>
                  <a:gd name="connsiteY7" fmla="*/ 1043543 h 1043543"/>
                  <a:gd name="connsiteX8" fmla="*/ 1410388 w 1766040"/>
                  <a:gd name="connsiteY8" fmla="*/ 653514 h 104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1043543">
                    <a:moveTo>
                      <a:pt x="1410388" y="653514"/>
                    </a:moveTo>
                    <a:cubicBezTo>
                      <a:pt x="1318780" y="520843"/>
                      <a:pt x="1352072" y="339030"/>
                      <a:pt x="1484739" y="247424"/>
                    </a:cubicBezTo>
                    <a:cubicBezTo>
                      <a:pt x="1567451" y="190314"/>
                      <a:pt x="1673724" y="179770"/>
                      <a:pt x="1766040" y="219513"/>
                    </a:cubicBezTo>
                    <a:lnTo>
                      <a:pt x="1766040" y="0"/>
                    </a:lnTo>
                    <a:lnTo>
                      <a:pt x="0" y="0"/>
                    </a:lnTo>
                    <a:lnTo>
                      <a:pt x="0" y="984611"/>
                    </a:lnTo>
                    <a:cubicBezTo>
                      <a:pt x="0" y="1017115"/>
                      <a:pt x="26316" y="1043475"/>
                      <a:pt x="58819" y="1043543"/>
                    </a:cubicBezTo>
                    <a:lnTo>
                      <a:pt x="1186193" y="1043543"/>
                    </a:lnTo>
                    <a:cubicBezTo>
                      <a:pt x="1193822" y="885030"/>
                      <a:pt x="1277253" y="739880"/>
                      <a:pt x="1410388" y="653514"/>
                    </a:cubicBezTo>
                    <a:close/>
                  </a:path>
                </a:pathLst>
              </a:custGeom>
              <a:gradFill flip="none" rotWithShape="1">
                <a:gsLst>
                  <a:gs pos="0">
                    <a:schemeClr val="accent1"/>
                  </a:gs>
                  <a:gs pos="50000">
                    <a:schemeClr val="accent1">
                      <a:lumMod val="60000"/>
                      <a:lumOff val="40000"/>
                    </a:schemeClr>
                  </a:gs>
                  <a:gs pos="100000">
                    <a:schemeClr val="accent1">
                      <a:lumMod val="60000"/>
                      <a:lumOff val="40000"/>
                    </a:schemeClr>
                  </a:gs>
                </a:gsLst>
                <a:lin ang="54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0E6E5825-C27E-0A78-E8AD-07D9FC482761}"/>
                  </a:ext>
                </a:extLst>
              </p:cNvPr>
              <p:cNvSpPr/>
              <p:nvPr/>
            </p:nvSpPr>
            <p:spPr>
              <a:xfrm>
                <a:off x="-2732078" y="3035562"/>
                <a:ext cx="1766040" cy="376895"/>
              </a:xfrm>
              <a:custGeom>
                <a:avLst/>
                <a:gdLst>
                  <a:gd name="connsiteX0" fmla="*/ 58819 w 1766040"/>
                  <a:gd name="connsiteY0" fmla="*/ 0 h 376895"/>
                  <a:gd name="connsiteX1" fmla="*/ 1707222 w 1766040"/>
                  <a:gd name="connsiteY1" fmla="*/ 0 h 376895"/>
                  <a:gd name="connsiteX2" fmla="*/ 1766041 w 1766040"/>
                  <a:gd name="connsiteY2" fmla="*/ 58933 h 376895"/>
                  <a:gd name="connsiteX3" fmla="*/ 1766041 w 1766040"/>
                  <a:gd name="connsiteY3" fmla="*/ 58933 h 376895"/>
                  <a:gd name="connsiteX4" fmla="*/ 1766041 w 1766040"/>
                  <a:gd name="connsiteY4" fmla="*/ 376895 h 376895"/>
                  <a:gd name="connsiteX5" fmla="*/ 0 w 1766040"/>
                  <a:gd name="connsiteY5" fmla="*/ 376895 h 376895"/>
                  <a:gd name="connsiteX6" fmla="*/ 0 w 1766040"/>
                  <a:gd name="connsiteY6" fmla="*/ 59161 h 376895"/>
                  <a:gd name="connsiteX7" fmla="*/ 58704 w 1766040"/>
                  <a:gd name="connsiteY7" fmla="*/ 0 h 376895"/>
                  <a:gd name="connsiteX8" fmla="*/ 58819 w 1766040"/>
                  <a:gd name="connsiteY8" fmla="*/ 0 h 37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376895">
                    <a:moveTo>
                      <a:pt x="58819" y="0"/>
                    </a:moveTo>
                    <a:lnTo>
                      <a:pt x="1707222" y="0"/>
                    </a:lnTo>
                    <a:cubicBezTo>
                      <a:pt x="1739727" y="63"/>
                      <a:pt x="1766041" y="26430"/>
                      <a:pt x="1766041" y="58933"/>
                    </a:cubicBezTo>
                    <a:lnTo>
                      <a:pt x="1766041" y="58933"/>
                    </a:lnTo>
                    <a:lnTo>
                      <a:pt x="1766041" y="376895"/>
                    </a:lnTo>
                    <a:lnTo>
                      <a:pt x="0" y="376895"/>
                    </a:lnTo>
                    <a:lnTo>
                      <a:pt x="0" y="59161"/>
                    </a:lnTo>
                    <a:cubicBezTo>
                      <a:pt x="-126" y="26613"/>
                      <a:pt x="26157" y="127"/>
                      <a:pt x="58704" y="0"/>
                    </a:cubicBezTo>
                    <a:cubicBezTo>
                      <a:pt x="58742" y="0"/>
                      <a:pt x="58781" y="0"/>
                      <a:pt x="58819" y="0"/>
                    </a:cubicBezTo>
                    <a:close/>
                  </a:path>
                </a:pathLst>
              </a:custGeom>
              <a:solidFill>
                <a:srgbClr val="005BA1"/>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D5D76096-C625-9702-9326-A43D1B87F1A8}"/>
                  </a:ext>
                </a:extLst>
              </p:cNvPr>
              <p:cNvSpPr/>
              <p:nvPr/>
            </p:nvSpPr>
            <p:spPr>
              <a:xfrm>
                <a:off x="-1848772" y="4120564"/>
                <a:ext cx="457413" cy="106444"/>
              </a:xfrm>
              <a:custGeom>
                <a:avLst/>
                <a:gdLst>
                  <a:gd name="connsiteX0" fmla="*/ 457414 w 457413"/>
                  <a:gd name="connsiteY0" fmla="*/ 0 h 106444"/>
                  <a:gd name="connsiteX1" fmla="*/ 53222 w 457413"/>
                  <a:gd name="connsiteY1" fmla="*/ 0 h 106444"/>
                  <a:gd name="connsiteX2" fmla="*/ 0 w 457413"/>
                  <a:gd name="connsiteY2" fmla="*/ 53222 h 106444"/>
                  <a:gd name="connsiteX3" fmla="*/ 53222 w 457413"/>
                  <a:gd name="connsiteY3" fmla="*/ 106444 h 106444"/>
                  <a:gd name="connsiteX4" fmla="*/ 371756 w 457413"/>
                  <a:gd name="connsiteY4" fmla="*/ 106444 h 106444"/>
                  <a:gd name="connsiteX5" fmla="*/ 457414 w 457413"/>
                  <a:gd name="connsiteY5" fmla="*/ 0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13" h="106444">
                    <a:moveTo>
                      <a:pt x="457414" y="0"/>
                    </a:moveTo>
                    <a:lnTo>
                      <a:pt x="53222" y="0"/>
                    </a:lnTo>
                    <a:cubicBezTo>
                      <a:pt x="23829" y="0"/>
                      <a:pt x="0" y="23824"/>
                      <a:pt x="0" y="53222"/>
                    </a:cubicBezTo>
                    <a:cubicBezTo>
                      <a:pt x="0" y="82620"/>
                      <a:pt x="23829" y="106444"/>
                      <a:pt x="53222" y="106444"/>
                    </a:cubicBezTo>
                    <a:lnTo>
                      <a:pt x="371756" y="106444"/>
                    </a:lnTo>
                    <a:cubicBezTo>
                      <a:pt x="394438" y="66619"/>
                      <a:pt x="423356" y="30677"/>
                      <a:pt x="457414"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15DC2A8B-49FA-97F2-F5A8-39057880A2A7}"/>
                  </a:ext>
                </a:extLst>
              </p:cNvPr>
              <p:cNvSpPr/>
              <p:nvPr/>
            </p:nvSpPr>
            <p:spPr>
              <a:xfrm>
                <a:off x="-1848772" y="3880721"/>
                <a:ext cx="489164" cy="106444"/>
              </a:xfrm>
              <a:custGeom>
                <a:avLst/>
                <a:gdLst>
                  <a:gd name="connsiteX0" fmla="*/ 475802 w 489164"/>
                  <a:gd name="connsiteY0" fmla="*/ 19644 h 106444"/>
                  <a:gd name="connsiteX1" fmla="*/ 477743 w 489164"/>
                  <a:gd name="connsiteY1" fmla="*/ 0 h 106444"/>
                  <a:gd name="connsiteX2" fmla="*/ 53222 w 489164"/>
                  <a:gd name="connsiteY2" fmla="*/ 0 h 106444"/>
                  <a:gd name="connsiteX3" fmla="*/ 0 w 489164"/>
                  <a:gd name="connsiteY3" fmla="*/ 53222 h 106444"/>
                  <a:gd name="connsiteX4" fmla="*/ 53222 w 489164"/>
                  <a:gd name="connsiteY4" fmla="*/ 106444 h 106444"/>
                  <a:gd name="connsiteX5" fmla="*/ 489165 w 489164"/>
                  <a:gd name="connsiteY5" fmla="*/ 106444 h 106444"/>
                  <a:gd name="connsiteX6" fmla="*/ 475802 w 489164"/>
                  <a:gd name="connsiteY6" fmla="*/ 19644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164" h="106444">
                    <a:moveTo>
                      <a:pt x="475802" y="19644"/>
                    </a:moveTo>
                    <a:cubicBezTo>
                      <a:pt x="475802" y="12906"/>
                      <a:pt x="477287" y="6624"/>
                      <a:pt x="477743" y="0"/>
                    </a:cubicBezTo>
                    <a:lnTo>
                      <a:pt x="53222" y="0"/>
                    </a:lnTo>
                    <a:cubicBezTo>
                      <a:pt x="23829" y="0"/>
                      <a:pt x="0" y="23828"/>
                      <a:pt x="0" y="53222"/>
                    </a:cubicBezTo>
                    <a:cubicBezTo>
                      <a:pt x="0" y="82620"/>
                      <a:pt x="23829" y="106444"/>
                      <a:pt x="53222" y="106444"/>
                    </a:cubicBezTo>
                    <a:lnTo>
                      <a:pt x="489165" y="106444"/>
                    </a:lnTo>
                    <a:cubicBezTo>
                      <a:pt x="480382" y="78349"/>
                      <a:pt x="475882" y="49083"/>
                      <a:pt x="475802" y="19644"/>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F6962CF-3356-DE1D-B2AF-82BA6436319D}"/>
                  </a:ext>
                </a:extLst>
              </p:cNvPr>
              <p:cNvSpPr/>
              <p:nvPr/>
            </p:nvSpPr>
            <p:spPr>
              <a:xfrm>
                <a:off x="-1846308" y="3641450"/>
                <a:ext cx="633233" cy="106330"/>
              </a:xfrm>
              <a:custGeom>
                <a:avLst/>
                <a:gdLst>
                  <a:gd name="connsiteX0" fmla="*/ 633233 w 633233"/>
                  <a:gd name="connsiteY0" fmla="*/ 0 h 106330"/>
                  <a:gd name="connsiteX1" fmla="*/ 50759 w 633233"/>
                  <a:gd name="connsiteY1" fmla="*/ 0 h 106330"/>
                  <a:gd name="connsiteX2" fmla="*/ 58 w 633233"/>
                  <a:gd name="connsiteY2" fmla="*/ 55630 h 106330"/>
                  <a:gd name="connsiteX3" fmla="*/ 50759 w 633233"/>
                  <a:gd name="connsiteY3" fmla="*/ 106330 h 106330"/>
                  <a:gd name="connsiteX4" fmla="*/ 517766 w 633233"/>
                  <a:gd name="connsiteY4" fmla="*/ 106330 h 106330"/>
                  <a:gd name="connsiteX5" fmla="*/ 633233 w 633233"/>
                  <a:gd name="connsiteY5" fmla="*/ 0 h 10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233" h="106330">
                    <a:moveTo>
                      <a:pt x="633233" y="0"/>
                    </a:moveTo>
                    <a:lnTo>
                      <a:pt x="50759" y="0"/>
                    </a:lnTo>
                    <a:cubicBezTo>
                      <a:pt x="21396" y="1361"/>
                      <a:pt x="-1303" y="26267"/>
                      <a:pt x="58" y="55630"/>
                    </a:cubicBezTo>
                    <a:cubicBezTo>
                      <a:pt x="1332" y="83086"/>
                      <a:pt x="23302" y="105057"/>
                      <a:pt x="50759" y="106330"/>
                    </a:cubicBezTo>
                    <a:lnTo>
                      <a:pt x="517766" y="106330"/>
                    </a:lnTo>
                    <a:cubicBezTo>
                      <a:pt x="545828" y="61014"/>
                      <a:pt x="585767" y="24241"/>
                      <a:pt x="633233"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80DBE3C6-9D84-4B42-5621-DB5D1EA4A41A}"/>
                  </a:ext>
                </a:extLst>
              </p:cNvPr>
              <p:cNvSpPr/>
              <p:nvPr/>
            </p:nvSpPr>
            <p:spPr>
              <a:xfrm>
                <a:off x="-1484149" y="4072824"/>
                <a:ext cx="808121" cy="490763"/>
              </a:xfrm>
              <a:custGeom>
                <a:avLst/>
                <a:gdLst>
                  <a:gd name="connsiteX0" fmla="*/ 735455 w 808121"/>
                  <a:gd name="connsiteY0" fmla="*/ 490763 h 490763"/>
                  <a:gd name="connsiteX1" fmla="*/ 807864 w 808121"/>
                  <a:gd name="connsiteY1" fmla="*/ 419039 h 490763"/>
                  <a:gd name="connsiteX2" fmla="*/ 807864 w 808121"/>
                  <a:gd name="connsiteY2" fmla="*/ 410473 h 490763"/>
                  <a:gd name="connsiteX3" fmla="*/ 404358 w 808121"/>
                  <a:gd name="connsiteY3" fmla="*/ 0 h 490763"/>
                  <a:gd name="connsiteX4" fmla="*/ 394 w 808121"/>
                  <a:gd name="connsiteY4" fmla="*/ 411159 h 490763"/>
                  <a:gd name="connsiteX5" fmla="*/ 64467 w 808121"/>
                  <a:gd name="connsiteY5" fmla="*/ 490307 h 490763"/>
                  <a:gd name="connsiteX6" fmla="*/ 735683 w 808121"/>
                  <a:gd name="connsiteY6" fmla="*/ 490307 h 49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121" h="490763">
                    <a:moveTo>
                      <a:pt x="735455" y="490763"/>
                    </a:moveTo>
                    <a:cubicBezTo>
                      <a:pt x="775234" y="490889"/>
                      <a:pt x="807613" y="458819"/>
                      <a:pt x="807864" y="419039"/>
                    </a:cubicBezTo>
                    <a:cubicBezTo>
                      <a:pt x="808207" y="416195"/>
                      <a:pt x="808207" y="413317"/>
                      <a:pt x="807864" y="410473"/>
                    </a:cubicBezTo>
                    <a:cubicBezTo>
                      <a:pt x="779312" y="184222"/>
                      <a:pt x="650596" y="0"/>
                      <a:pt x="404358" y="0"/>
                    </a:cubicBezTo>
                    <a:cubicBezTo>
                      <a:pt x="158119" y="0"/>
                      <a:pt x="25178" y="156240"/>
                      <a:pt x="394" y="411159"/>
                    </a:cubicBezTo>
                    <a:cubicBezTo>
                      <a:pt x="-3729" y="450698"/>
                      <a:pt x="24938" y="486115"/>
                      <a:pt x="64467" y="490307"/>
                    </a:cubicBezTo>
                    <a:lnTo>
                      <a:pt x="735683" y="490307"/>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DE8F3EE6-F920-A4E5-1E04-AC7E0A74B22A}"/>
                  </a:ext>
                </a:extLst>
              </p:cNvPr>
              <p:cNvSpPr/>
              <p:nvPr/>
            </p:nvSpPr>
            <p:spPr>
              <a:xfrm>
                <a:off x="-1202225" y="4090526"/>
                <a:ext cx="241784" cy="317277"/>
              </a:xfrm>
              <a:custGeom>
                <a:avLst/>
                <a:gdLst>
                  <a:gd name="connsiteX0" fmla="*/ 122205 w 241784"/>
                  <a:gd name="connsiteY0" fmla="*/ 36091 h 317277"/>
                  <a:gd name="connsiteX1" fmla="*/ 0 w 241784"/>
                  <a:gd name="connsiteY1" fmla="*/ 0 h 317277"/>
                  <a:gd name="connsiteX2" fmla="*/ 121178 w 241784"/>
                  <a:gd name="connsiteY2" fmla="*/ 317277 h 317277"/>
                  <a:gd name="connsiteX3" fmla="*/ 241784 w 241784"/>
                  <a:gd name="connsiteY3" fmla="*/ 2170 h 317277"/>
                  <a:gd name="connsiteX4" fmla="*/ 122205 w 241784"/>
                  <a:gd name="connsiteY4" fmla="*/ 36091 h 317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4" h="317277">
                    <a:moveTo>
                      <a:pt x="122205" y="36091"/>
                    </a:moveTo>
                    <a:cubicBezTo>
                      <a:pt x="78794" y="36422"/>
                      <a:pt x="36262" y="23859"/>
                      <a:pt x="0" y="0"/>
                    </a:cubicBezTo>
                    <a:lnTo>
                      <a:pt x="121178" y="317277"/>
                    </a:lnTo>
                    <a:lnTo>
                      <a:pt x="241784" y="2170"/>
                    </a:lnTo>
                    <a:cubicBezTo>
                      <a:pt x="205933" y="24555"/>
                      <a:pt x="164475" y="36319"/>
                      <a:pt x="122205" y="36091"/>
                    </a:cubicBezTo>
                    <a:close/>
                  </a:path>
                </a:pathLst>
              </a:custGeom>
              <a:solidFill>
                <a:srgbClr val="FFFFFF">
                  <a:alpha val="80000"/>
                </a:srgbClr>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49F0A550-09DE-3085-0373-DA899ACC8FA1}"/>
                  </a:ext>
                </a:extLst>
              </p:cNvPr>
              <p:cNvSpPr/>
              <p:nvPr/>
            </p:nvSpPr>
            <p:spPr>
              <a:xfrm>
                <a:off x="-1306842" y="3673543"/>
                <a:ext cx="453644" cy="453644"/>
              </a:xfrm>
              <a:custGeom>
                <a:avLst/>
                <a:gdLst>
                  <a:gd name="connsiteX0" fmla="*/ 453645 w 453644"/>
                  <a:gd name="connsiteY0" fmla="*/ 226822 h 453644"/>
                  <a:gd name="connsiteX1" fmla="*/ 226823 w 453644"/>
                  <a:gd name="connsiteY1" fmla="*/ 453645 h 453644"/>
                  <a:gd name="connsiteX2" fmla="*/ 0 w 453644"/>
                  <a:gd name="connsiteY2" fmla="*/ 226822 h 453644"/>
                  <a:gd name="connsiteX3" fmla="*/ 226823 w 453644"/>
                  <a:gd name="connsiteY3" fmla="*/ 0 h 453644"/>
                  <a:gd name="connsiteX4" fmla="*/ 453645 w 453644"/>
                  <a:gd name="connsiteY4" fmla="*/ 226822 h 453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44" h="453644">
                    <a:moveTo>
                      <a:pt x="453645" y="226822"/>
                    </a:moveTo>
                    <a:cubicBezTo>
                      <a:pt x="453645" y="352093"/>
                      <a:pt x="352093" y="453645"/>
                      <a:pt x="226823" y="453645"/>
                    </a:cubicBezTo>
                    <a:cubicBezTo>
                      <a:pt x="101552" y="453645"/>
                      <a:pt x="0" y="352093"/>
                      <a:pt x="0" y="226822"/>
                    </a:cubicBezTo>
                    <a:cubicBezTo>
                      <a:pt x="0" y="101552"/>
                      <a:pt x="101552" y="0"/>
                      <a:pt x="226823" y="0"/>
                    </a:cubicBezTo>
                    <a:cubicBezTo>
                      <a:pt x="352093" y="0"/>
                      <a:pt x="453645" y="101552"/>
                      <a:pt x="453645" y="226822"/>
                    </a:cubicBez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7" name="Graphic 56">
              <a:extLst>
                <a:ext uri="{FF2B5EF4-FFF2-40B4-BE49-F238E27FC236}">
                  <a16:creationId xmlns:a16="http://schemas.microsoft.com/office/drawing/2014/main" id="{C33B1950-9105-F199-FE09-D4FB4D385D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92564" y="3645465"/>
              <a:ext cx="541632" cy="541632"/>
            </a:xfrm>
            <a:prstGeom prst="rect">
              <a:avLst/>
            </a:prstGeom>
          </p:spPr>
        </p:pic>
      </p:grpSp>
      <p:pic>
        <p:nvPicPr>
          <p:cNvPr id="66" name="Graphic 65">
            <a:extLst>
              <a:ext uri="{FF2B5EF4-FFF2-40B4-BE49-F238E27FC236}">
                <a16:creationId xmlns:a16="http://schemas.microsoft.com/office/drawing/2014/main" id="{07D9A8C2-55AB-6C34-CE45-C8ADBE6A76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411" y="4183229"/>
            <a:ext cx="446291" cy="446291"/>
          </a:xfrm>
          <a:prstGeom prst="rect">
            <a:avLst/>
          </a:prstGeom>
        </p:spPr>
      </p:pic>
      <p:sp>
        <p:nvSpPr>
          <p:cNvPr id="67" name="TextBox 66">
            <a:extLst>
              <a:ext uri="{FF2B5EF4-FFF2-40B4-BE49-F238E27FC236}">
                <a16:creationId xmlns:a16="http://schemas.microsoft.com/office/drawing/2014/main" id="{D5CBADC6-611D-FF4C-73EF-A63706A981D6}"/>
              </a:ext>
            </a:extLst>
          </p:cNvPr>
          <p:cNvSpPr txBox="1"/>
          <p:nvPr/>
        </p:nvSpPr>
        <p:spPr>
          <a:xfrm>
            <a:off x="845059" y="3448044"/>
            <a:ext cx="1554480"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Joiner · PRE-HIRE</a:t>
            </a:r>
          </a:p>
        </p:txBody>
      </p:sp>
      <p:sp>
        <p:nvSpPr>
          <p:cNvPr id="68" name="TextBox 67">
            <a:extLst>
              <a:ext uri="{FF2B5EF4-FFF2-40B4-BE49-F238E27FC236}">
                <a16:creationId xmlns:a16="http://schemas.microsoft.com/office/drawing/2014/main" id="{308E8E85-196C-0702-578C-272303DDC746}"/>
              </a:ext>
            </a:extLst>
          </p:cNvPr>
          <p:cNvSpPr txBox="1"/>
          <p:nvPr/>
        </p:nvSpPr>
        <p:spPr>
          <a:xfrm>
            <a:off x="845059" y="4807905"/>
            <a:ext cx="1554480"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Joiner · HIRE</a:t>
            </a:r>
          </a:p>
        </p:txBody>
      </p:sp>
      <p:sp>
        <p:nvSpPr>
          <p:cNvPr id="69" name="TextBox 68">
            <a:extLst>
              <a:ext uri="{FF2B5EF4-FFF2-40B4-BE49-F238E27FC236}">
                <a16:creationId xmlns:a16="http://schemas.microsoft.com/office/drawing/2014/main" id="{2DD182A5-5164-C13C-49AB-3EA37C4F41ED}"/>
              </a:ext>
            </a:extLst>
          </p:cNvPr>
          <p:cNvSpPr txBox="1"/>
          <p:nvPr/>
        </p:nvSpPr>
        <p:spPr>
          <a:xfrm>
            <a:off x="845059" y="6137128"/>
            <a:ext cx="1554480"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Joiner · WELCOME</a:t>
            </a:r>
          </a:p>
        </p:txBody>
      </p:sp>
      <p:pic>
        <p:nvPicPr>
          <p:cNvPr id="70" name="Graphic 69">
            <a:extLst>
              <a:ext uri="{FF2B5EF4-FFF2-40B4-BE49-F238E27FC236}">
                <a16:creationId xmlns:a16="http://schemas.microsoft.com/office/drawing/2014/main" id="{0AA6D3FA-F83F-BDF6-D66F-BCC8CCD85C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411" y="5524178"/>
            <a:ext cx="446291" cy="446291"/>
          </a:xfrm>
          <a:prstGeom prst="rect">
            <a:avLst/>
          </a:prstGeom>
        </p:spPr>
      </p:pic>
      <p:sp>
        <p:nvSpPr>
          <p:cNvPr id="71" name="TextBox 70">
            <a:extLst>
              <a:ext uri="{FF2B5EF4-FFF2-40B4-BE49-F238E27FC236}">
                <a16:creationId xmlns:a16="http://schemas.microsoft.com/office/drawing/2014/main" id="{E0F14314-F9CB-0F95-FC6D-F072F57AA5A2}"/>
              </a:ext>
            </a:extLst>
          </p:cNvPr>
          <p:cNvSpPr txBox="1"/>
          <p:nvPr/>
        </p:nvSpPr>
        <p:spPr>
          <a:xfrm>
            <a:off x="8234422" y="6021300"/>
            <a:ext cx="1281622"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Welcome messages in Teams channel</a:t>
            </a:r>
          </a:p>
        </p:txBody>
      </p:sp>
      <p:pic>
        <p:nvPicPr>
          <p:cNvPr id="72" name="Graphic 71">
            <a:extLst>
              <a:ext uri="{FF2B5EF4-FFF2-40B4-BE49-F238E27FC236}">
                <a16:creationId xmlns:a16="http://schemas.microsoft.com/office/drawing/2014/main" id="{A51A0004-1AB4-2DE1-6211-54AB804CA4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66588" y="2837973"/>
            <a:ext cx="457200" cy="457200"/>
          </a:xfrm>
          <a:prstGeom prst="rect">
            <a:avLst/>
          </a:prstGeom>
        </p:spPr>
      </p:pic>
      <p:pic>
        <p:nvPicPr>
          <p:cNvPr id="73" name="Graphic 72">
            <a:extLst>
              <a:ext uri="{FF2B5EF4-FFF2-40B4-BE49-F238E27FC236}">
                <a16:creationId xmlns:a16="http://schemas.microsoft.com/office/drawing/2014/main" id="{A529EBBF-6489-1600-2652-170196CDC7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43149" y="4182493"/>
            <a:ext cx="464168" cy="464168"/>
          </a:xfrm>
          <a:prstGeom prst="rect">
            <a:avLst/>
          </a:prstGeom>
        </p:spPr>
      </p:pic>
      <p:grpSp>
        <p:nvGrpSpPr>
          <p:cNvPr id="74" name="Graphic 107" descr="calendar, fast-tracked supported project">
            <a:extLst>
              <a:ext uri="{FF2B5EF4-FFF2-40B4-BE49-F238E27FC236}">
                <a16:creationId xmlns:a16="http://schemas.microsoft.com/office/drawing/2014/main" id="{CCB59A16-5413-988E-419B-954109F80FE3}"/>
              </a:ext>
            </a:extLst>
          </p:cNvPr>
          <p:cNvGrpSpPr/>
          <p:nvPr/>
        </p:nvGrpSpPr>
        <p:grpSpPr>
          <a:xfrm>
            <a:off x="3338872" y="4218352"/>
            <a:ext cx="392452" cy="392450"/>
            <a:chOff x="4476035" y="3962720"/>
            <a:chExt cx="393474" cy="393474"/>
          </a:xfrm>
        </p:grpSpPr>
        <p:sp>
          <p:nvSpPr>
            <p:cNvPr id="75" name="Freeform: Shape 74">
              <a:extLst>
                <a:ext uri="{FF2B5EF4-FFF2-40B4-BE49-F238E27FC236}">
                  <a16:creationId xmlns:a16="http://schemas.microsoft.com/office/drawing/2014/main" id="{D116D5A1-C897-62AB-0548-76A333DCC92C}"/>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DDDA2B32-5912-5548-F4CC-EB6C600AFF7A}"/>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FF51C02B-53ED-4ABD-9877-2D9CFB4FAB6D}"/>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BFAE997A-3AEE-F95B-8B31-98828A744CD6}"/>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13234A2B-4570-7027-21D8-235547A87D94}"/>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57CF253-1063-12BC-6493-BCA254E3A233}"/>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FCD5ED03-A3C5-2E71-03E5-F310FB9A2C9F}"/>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F8ADBE4-75CB-A123-B2BC-DC87EFF51607}"/>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3" name="Graphic 107" descr="calendar, fast-tracked supported project">
            <a:extLst>
              <a:ext uri="{FF2B5EF4-FFF2-40B4-BE49-F238E27FC236}">
                <a16:creationId xmlns:a16="http://schemas.microsoft.com/office/drawing/2014/main" id="{13090FF7-4CF3-1943-951A-CBC832F694C1}"/>
              </a:ext>
            </a:extLst>
          </p:cNvPr>
          <p:cNvGrpSpPr/>
          <p:nvPr/>
        </p:nvGrpSpPr>
        <p:grpSpPr>
          <a:xfrm>
            <a:off x="3338872" y="5564666"/>
            <a:ext cx="392452" cy="392450"/>
            <a:chOff x="4476035" y="3962720"/>
            <a:chExt cx="393474" cy="393474"/>
          </a:xfrm>
        </p:grpSpPr>
        <p:sp>
          <p:nvSpPr>
            <p:cNvPr id="84" name="Freeform: Shape 83">
              <a:extLst>
                <a:ext uri="{FF2B5EF4-FFF2-40B4-BE49-F238E27FC236}">
                  <a16:creationId xmlns:a16="http://schemas.microsoft.com/office/drawing/2014/main" id="{C6EE3CE1-4FB9-34B5-D0B3-2DBF3D4C053D}"/>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41FF004-0DF1-84F6-5217-27E0FF666796}"/>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047FBE1E-C209-8A88-E53C-53FE0CAB042E}"/>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800B6645-1FF8-276D-3066-0B0A0800A28F}"/>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A5D41979-011E-0F0C-7019-C67B66AAB8DC}"/>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FB802B30-D2A3-AAF8-1671-CC63B11D4070}"/>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D9B071BA-D2CB-CA5E-556E-832A23D95C2A}"/>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02C31E06-EB00-A6AD-AC6C-6DF8AA401534}"/>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sp>
        <p:nvSpPr>
          <p:cNvPr id="92" name="Freeform: Shape 91">
            <a:extLst>
              <a:ext uri="{FF2B5EF4-FFF2-40B4-BE49-F238E27FC236}">
                <a16:creationId xmlns:a16="http://schemas.microsoft.com/office/drawing/2014/main" id="{DB4CE992-7D5A-6AAA-8E14-48FFE3A20FD1}"/>
              </a:ext>
            </a:extLst>
          </p:cNvPr>
          <p:cNvSpPr/>
          <p:nvPr/>
        </p:nvSpPr>
        <p:spPr>
          <a:xfrm>
            <a:off x="6912308" y="4231697"/>
            <a:ext cx="365760" cy="365760"/>
          </a:xfrm>
          <a:custGeom>
            <a:avLst/>
            <a:gdLst>
              <a:gd name="connsiteX0" fmla="*/ 180975 w 361950"/>
              <a:gd name="connsiteY0" fmla="*/ 0 h 361950"/>
              <a:gd name="connsiteX1" fmla="*/ 0 w 361950"/>
              <a:gd name="connsiteY1" fmla="*/ 180975 h 361950"/>
              <a:gd name="connsiteX2" fmla="*/ 180975 w 361950"/>
              <a:gd name="connsiteY2" fmla="*/ 361950 h 361950"/>
              <a:gd name="connsiteX3" fmla="*/ 361950 w 361950"/>
              <a:gd name="connsiteY3" fmla="*/ 180975 h 361950"/>
              <a:gd name="connsiteX4" fmla="*/ 181127 w 361950"/>
              <a:gd name="connsiteY4" fmla="*/ 0 h 361950"/>
              <a:gd name="connsiteX5" fmla="*/ 180975 w 361950"/>
              <a:gd name="connsiteY5" fmla="*/ 0 h 361950"/>
              <a:gd name="connsiteX6" fmla="*/ 224790 w 361950"/>
              <a:gd name="connsiteY6" fmla="*/ 189614 h 361950"/>
              <a:gd name="connsiteX7" fmla="*/ 145209 w 361950"/>
              <a:gd name="connsiteY7" fmla="*/ 269281 h 361950"/>
              <a:gd name="connsiteX8" fmla="*/ 77019 w 361950"/>
              <a:gd name="connsiteY8" fmla="*/ 201082 h 361950"/>
              <a:gd name="connsiteX9" fmla="*/ 99803 w 361950"/>
              <a:gd name="connsiteY9" fmla="*/ 178298 h 361950"/>
              <a:gd name="connsiteX10" fmla="*/ 145209 w 361950"/>
              <a:gd name="connsiteY10" fmla="*/ 223714 h 361950"/>
              <a:gd name="connsiteX11" fmla="*/ 210931 w 361950"/>
              <a:gd name="connsiteY11" fmla="*/ 157105 h 361950"/>
              <a:gd name="connsiteX12" fmla="*/ 267348 w 361950"/>
              <a:gd name="connsiteY12" fmla="*/ 101394 h 361950"/>
              <a:gd name="connsiteX13" fmla="*/ 269405 w 361950"/>
              <a:gd name="connsiteY13" fmla="*/ 99489 h 361950"/>
              <a:gd name="connsiteX14" fmla="*/ 271310 w 361950"/>
              <a:gd name="connsiteY14" fmla="*/ 97431 h 361950"/>
              <a:gd name="connsiteX15" fmla="*/ 294418 w 361950"/>
              <a:gd name="connsiteY15" fmla="*/ 120215 h 361950"/>
              <a:gd name="connsiteX16" fmla="*/ 224790 w 361950"/>
              <a:gd name="connsiteY16" fmla="*/ 18961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1950" h="361950">
                <a:moveTo>
                  <a:pt x="180975" y="0"/>
                </a:moveTo>
                <a:cubicBezTo>
                  <a:pt x="81025" y="0"/>
                  <a:pt x="0" y="81025"/>
                  <a:pt x="0" y="180975"/>
                </a:cubicBezTo>
                <a:cubicBezTo>
                  <a:pt x="0" y="280925"/>
                  <a:pt x="81025" y="361950"/>
                  <a:pt x="180975" y="361950"/>
                </a:cubicBezTo>
                <a:cubicBezTo>
                  <a:pt x="280925" y="361950"/>
                  <a:pt x="361950" y="280925"/>
                  <a:pt x="361950" y="180975"/>
                </a:cubicBezTo>
                <a:cubicBezTo>
                  <a:pt x="361992" y="81067"/>
                  <a:pt x="281035" y="42"/>
                  <a:pt x="181127" y="0"/>
                </a:cubicBezTo>
                <a:cubicBezTo>
                  <a:pt x="181077" y="0"/>
                  <a:pt x="181025" y="0"/>
                  <a:pt x="180975" y="0"/>
                </a:cubicBezTo>
                <a:close/>
                <a:moveTo>
                  <a:pt x="224790" y="189614"/>
                </a:moveTo>
                <a:cubicBezTo>
                  <a:pt x="198425" y="215935"/>
                  <a:pt x="171898" y="242490"/>
                  <a:pt x="145209" y="269281"/>
                </a:cubicBezTo>
                <a:cubicBezTo>
                  <a:pt x="122527" y="246497"/>
                  <a:pt x="99796" y="223764"/>
                  <a:pt x="77019" y="201082"/>
                </a:cubicBezTo>
                <a:lnTo>
                  <a:pt x="99803" y="178298"/>
                </a:lnTo>
                <a:lnTo>
                  <a:pt x="145209" y="223714"/>
                </a:lnTo>
                <a:cubicBezTo>
                  <a:pt x="167249" y="201349"/>
                  <a:pt x="189157" y="179146"/>
                  <a:pt x="210931" y="157105"/>
                </a:cubicBezTo>
                <a:cubicBezTo>
                  <a:pt x="232705" y="135055"/>
                  <a:pt x="244773" y="123225"/>
                  <a:pt x="267348" y="101394"/>
                </a:cubicBezTo>
                <a:cubicBezTo>
                  <a:pt x="267986" y="100755"/>
                  <a:pt x="268662" y="100127"/>
                  <a:pt x="269405" y="99489"/>
                </a:cubicBezTo>
                <a:cubicBezTo>
                  <a:pt x="270119" y="98880"/>
                  <a:pt x="270758" y="98189"/>
                  <a:pt x="271310" y="97431"/>
                </a:cubicBezTo>
                <a:lnTo>
                  <a:pt x="294418" y="120215"/>
                </a:lnTo>
                <a:cubicBezTo>
                  <a:pt x="267653" y="146904"/>
                  <a:pt x="251193" y="163297"/>
                  <a:pt x="224790" y="189614"/>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3500000" scaled="1"/>
            <a:tileRect/>
          </a:gra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26F4EA1A-147D-D7F5-A1C6-4F8484239788}"/>
              </a:ext>
            </a:extLst>
          </p:cNvPr>
          <p:cNvSpPr txBox="1"/>
          <p:nvPr/>
        </p:nvSpPr>
        <p:spPr>
          <a:xfrm>
            <a:off x="9969479" y="6021300"/>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 “Best onboarding experience ever!”</a:t>
            </a:r>
          </a:p>
        </p:txBody>
      </p:sp>
      <p:pic>
        <p:nvPicPr>
          <p:cNvPr id="94" name="Picture 93">
            <a:extLst>
              <a:ext uri="{FF2B5EF4-FFF2-40B4-BE49-F238E27FC236}">
                <a16:creationId xmlns:a16="http://schemas.microsoft.com/office/drawing/2014/main" id="{161B4E2A-0632-397F-8480-5B5429713CBA}"/>
              </a:ext>
            </a:extLst>
          </p:cNvPr>
          <p:cNvPicPr>
            <a:picLocks noChangeAspect="1"/>
          </p:cNvPicPr>
          <p:nvPr/>
        </p:nvPicPr>
        <p:blipFill>
          <a:blip r:embed="rId11"/>
          <a:stretch>
            <a:fillRect/>
          </a:stretch>
        </p:blipFill>
        <p:spPr>
          <a:xfrm>
            <a:off x="5191113" y="5480702"/>
            <a:ext cx="248059" cy="495300"/>
          </a:xfrm>
          <a:prstGeom prst="rect">
            <a:avLst/>
          </a:prstGeom>
        </p:spPr>
      </p:pic>
      <p:grpSp>
        <p:nvGrpSpPr>
          <p:cNvPr id="95" name="Group 94">
            <a:extLst>
              <a:ext uri="{FF2B5EF4-FFF2-40B4-BE49-F238E27FC236}">
                <a16:creationId xmlns:a16="http://schemas.microsoft.com/office/drawing/2014/main" id="{979C9499-021F-EA64-BA26-EB4AE3C3ED3B}"/>
              </a:ext>
            </a:extLst>
          </p:cNvPr>
          <p:cNvGrpSpPr/>
          <p:nvPr/>
        </p:nvGrpSpPr>
        <p:grpSpPr>
          <a:xfrm>
            <a:off x="8645666" y="2837973"/>
            <a:ext cx="459134" cy="381774"/>
            <a:chOff x="8500172" y="2700577"/>
            <a:chExt cx="551753" cy="458788"/>
          </a:xfrm>
        </p:grpSpPr>
        <p:grpSp>
          <p:nvGrpSpPr>
            <p:cNvPr id="96" name="Group 95">
              <a:extLst>
                <a:ext uri="{FF2B5EF4-FFF2-40B4-BE49-F238E27FC236}">
                  <a16:creationId xmlns:a16="http://schemas.microsoft.com/office/drawing/2014/main" id="{2E4E43C6-7299-FBFC-470D-F5912C0EBA40}"/>
                </a:ext>
              </a:extLst>
            </p:cNvPr>
            <p:cNvGrpSpPr/>
            <p:nvPr/>
          </p:nvGrpSpPr>
          <p:grpSpPr>
            <a:xfrm>
              <a:off x="8500172" y="2700577"/>
              <a:ext cx="551753" cy="458788"/>
              <a:chOff x="8500172" y="2700577"/>
              <a:chExt cx="551753" cy="458788"/>
            </a:xfrm>
          </p:grpSpPr>
          <p:sp>
            <p:nvSpPr>
              <p:cNvPr id="108" name="Arc 107">
                <a:extLst>
                  <a:ext uri="{FF2B5EF4-FFF2-40B4-BE49-F238E27FC236}">
                    <a16:creationId xmlns:a16="http://schemas.microsoft.com/office/drawing/2014/main" id="{B0B5CC12-CA22-5A91-5757-AB267C9C0942}"/>
                  </a:ext>
                </a:extLst>
              </p:cNvPr>
              <p:cNvSpPr/>
              <p:nvPr/>
            </p:nvSpPr>
            <p:spPr bwMode="auto">
              <a:xfrm>
                <a:off x="8500172" y="2700577"/>
                <a:ext cx="457200" cy="457200"/>
              </a:xfrm>
              <a:prstGeom prst="arc">
                <a:avLst>
                  <a:gd name="adj1" fmla="val 5280689"/>
                  <a:gd name="adj2" fmla="val 1352426"/>
                </a:avLst>
              </a:prstGeom>
              <a:noFill/>
              <a:ln w="28575" cap="rnd">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09" name="Straight Arrow Connector 108">
                <a:extLst>
                  <a:ext uri="{FF2B5EF4-FFF2-40B4-BE49-F238E27FC236}">
                    <a16:creationId xmlns:a16="http://schemas.microsoft.com/office/drawing/2014/main" id="{EA837995-2E4A-1582-B5F0-93281E068861}"/>
                  </a:ext>
                </a:extLst>
              </p:cNvPr>
              <p:cNvCxnSpPr>
                <a:cxnSpLocks/>
              </p:cNvCxnSpPr>
              <p:nvPr/>
            </p:nvCxnSpPr>
            <p:spPr>
              <a:xfrm>
                <a:off x="8728771" y="3159365"/>
                <a:ext cx="323154" cy="0"/>
              </a:xfrm>
              <a:prstGeom prst="straightConnector1">
                <a:avLst/>
              </a:prstGeom>
              <a:ln w="28575">
                <a:solidFill>
                  <a:schemeClr val="tx1">
                    <a:lumMod val="50000"/>
                    <a:lumOff val="5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E21403C7-3956-0F70-D17A-DD7E979937AD}"/>
                </a:ext>
              </a:extLst>
            </p:cNvPr>
            <p:cNvGrpSpPr/>
            <p:nvPr/>
          </p:nvGrpSpPr>
          <p:grpSpPr>
            <a:xfrm>
              <a:off x="8623300" y="2792491"/>
              <a:ext cx="219674" cy="296968"/>
              <a:chOff x="6151563" y="6872288"/>
              <a:chExt cx="171450" cy="231776"/>
            </a:xfrm>
          </p:grpSpPr>
          <p:sp>
            <p:nvSpPr>
              <p:cNvPr id="98" name="Oval 8">
                <a:extLst>
                  <a:ext uri="{FF2B5EF4-FFF2-40B4-BE49-F238E27FC236}">
                    <a16:creationId xmlns:a16="http://schemas.microsoft.com/office/drawing/2014/main" id="{A97AEE0C-F3A5-19D8-FDB5-8569D31B6831}"/>
                  </a:ext>
                </a:extLst>
              </p:cNvPr>
              <p:cNvSpPr>
                <a:spLocks noChangeArrowheads="1"/>
              </p:cNvSpPr>
              <p:nvPr/>
            </p:nvSpPr>
            <p:spPr bwMode="auto">
              <a:xfrm>
                <a:off x="6215063" y="6872288"/>
                <a:ext cx="46038"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Oval 9">
                <a:extLst>
                  <a:ext uri="{FF2B5EF4-FFF2-40B4-BE49-F238E27FC236}">
                    <a16:creationId xmlns:a16="http://schemas.microsoft.com/office/drawing/2014/main" id="{BCC612CC-2758-7890-8364-76D6C4D91F95}"/>
                  </a:ext>
                </a:extLst>
              </p:cNvPr>
              <p:cNvSpPr>
                <a:spLocks noChangeArrowheads="1"/>
              </p:cNvSpPr>
              <p:nvPr/>
            </p:nvSpPr>
            <p:spPr bwMode="auto">
              <a:xfrm>
                <a:off x="6275388" y="6872288"/>
                <a:ext cx="47625"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Oval 10">
                <a:extLst>
                  <a:ext uri="{FF2B5EF4-FFF2-40B4-BE49-F238E27FC236}">
                    <a16:creationId xmlns:a16="http://schemas.microsoft.com/office/drawing/2014/main" id="{38987E70-98DF-FE08-2541-61D0C2420B20}"/>
                  </a:ext>
                </a:extLst>
              </p:cNvPr>
              <p:cNvSpPr>
                <a:spLocks noChangeArrowheads="1"/>
              </p:cNvSpPr>
              <p:nvPr/>
            </p:nvSpPr>
            <p:spPr bwMode="auto">
              <a:xfrm>
                <a:off x="6215063" y="6934201"/>
                <a:ext cx="46038" cy="460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1" name="Oval 11">
                <a:extLst>
                  <a:ext uri="{FF2B5EF4-FFF2-40B4-BE49-F238E27FC236}">
                    <a16:creationId xmlns:a16="http://schemas.microsoft.com/office/drawing/2014/main" id="{7A3B268B-3B43-6E84-8818-5D1EB7F814B5}"/>
                  </a:ext>
                </a:extLst>
              </p:cNvPr>
              <p:cNvSpPr>
                <a:spLocks noChangeArrowheads="1"/>
              </p:cNvSpPr>
              <p:nvPr/>
            </p:nvSpPr>
            <p:spPr bwMode="auto">
              <a:xfrm>
                <a:off x="6275388" y="6934201"/>
                <a:ext cx="47625"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2" name="Oval 12">
                <a:extLst>
                  <a:ext uri="{FF2B5EF4-FFF2-40B4-BE49-F238E27FC236}">
                    <a16:creationId xmlns:a16="http://schemas.microsoft.com/office/drawing/2014/main" id="{FABBB0EC-0D79-578A-A387-747DBD737C75}"/>
                  </a:ext>
                </a:extLst>
              </p:cNvPr>
              <p:cNvSpPr>
                <a:spLocks noChangeArrowheads="1"/>
              </p:cNvSpPr>
              <p:nvPr/>
            </p:nvSpPr>
            <p:spPr bwMode="auto">
              <a:xfrm>
                <a:off x="6151563" y="6872288"/>
                <a:ext cx="47625" cy="460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3" name="Oval 13">
                <a:extLst>
                  <a:ext uri="{FF2B5EF4-FFF2-40B4-BE49-F238E27FC236}">
                    <a16:creationId xmlns:a16="http://schemas.microsoft.com/office/drawing/2014/main" id="{DC96A4FE-1B33-CC77-E670-602B8AA3CDD1}"/>
                  </a:ext>
                </a:extLst>
              </p:cNvPr>
              <p:cNvSpPr>
                <a:spLocks noChangeArrowheads="1"/>
              </p:cNvSpPr>
              <p:nvPr/>
            </p:nvSpPr>
            <p:spPr bwMode="auto">
              <a:xfrm>
                <a:off x="6151563" y="6934201"/>
                <a:ext cx="47625" cy="460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4" name="Oval 14">
                <a:extLst>
                  <a:ext uri="{FF2B5EF4-FFF2-40B4-BE49-F238E27FC236}">
                    <a16:creationId xmlns:a16="http://schemas.microsoft.com/office/drawing/2014/main" id="{EA5E5295-08C9-6E77-251A-EDD02DB51B1E}"/>
                  </a:ext>
                </a:extLst>
              </p:cNvPr>
              <p:cNvSpPr>
                <a:spLocks noChangeArrowheads="1"/>
              </p:cNvSpPr>
              <p:nvPr/>
            </p:nvSpPr>
            <p:spPr bwMode="auto">
              <a:xfrm>
                <a:off x="6151563" y="6996113"/>
                <a:ext cx="47625"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5" name="Oval 15">
                <a:extLst>
                  <a:ext uri="{FF2B5EF4-FFF2-40B4-BE49-F238E27FC236}">
                    <a16:creationId xmlns:a16="http://schemas.microsoft.com/office/drawing/2014/main" id="{EACD9136-C7DA-8EBA-4E8F-509F5B803125}"/>
                  </a:ext>
                </a:extLst>
              </p:cNvPr>
              <p:cNvSpPr>
                <a:spLocks noChangeArrowheads="1"/>
              </p:cNvSpPr>
              <p:nvPr/>
            </p:nvSpPr>
            <p:spPr bwMode="auto">
              <a:xfrm>
                <a:off x="6215063" y="6996113"/>
                <a:ext cx="46038" cy="460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6" name="Oval 16">
                <a:extLst>
                  <a:ext uri="{FF2B5EF4-FFF2-40B4-BE49-F238E27FC236}">
                    <a16:creationId xmlns:a16="http://schemas.microsoft.com/office/drawing/2014/main" id="{E801489D-2CA9-D848-A59F-D566F1560403}"/>
                  </a:ext>
                </a:extLst>
              </p:cNvPr>
              <p:cNvSpPr>
                <a:spLocks noChangeArrowheads="1"/>
              </p:cNvSpPr>
              <p:nvPr/>
            </p:nvSpPr>
            <p:spPr bwMode="auto">
              <a:xfrm>
                <a:off x="6275388" y="6996113"/>
                <a:ext cx="47625"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Oval 17">
                <a:extLst>
                  <a:ext uri="{FF2B5EF4-FFF2-40B4-BE49-F238E27FC236}">
                    <a16:creationId xmlns:a16="http://schemas.microsoft.com/office/drawing/2014/main" id="{F68BDF24-CF4B-7A92-825B-1AAC309E2C71}"/>
                  </a:ext>
                </a:extLst>
              </p:cNvPr>
              <p:cNvSpPr>
                <a:spLocks noChangeArrowheads="1"/>
              </p:cNvSpPr>
              <p:nvPr/>
            </p:nvSpPr>
            <p:spPr bwMode="auto">
              <a:xfrm>
                <a:off x="6215063" y="7058026"/>
                <a:ext cx="46038"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0" name="Group 109">
            <a:extLst>
              <a:ext uri="{FF2B5EF4-FFF2-40B4-BE49-F238E27FC236}">
                <a16:creationId xmlns:a16="http://schemas.microsoft.com/office/drawing/2014/main" id="{92ED5454-FFB2-6DD6-ED15-7AF4712823A6}"/>
              </a:ext>
            </a:extLst>
          </p:cNvPr>
          <p:cNvGrpSpPr/>
          <p:nvPr/>
        </p:nvGrpSpPr>
        <p:grpSpPr>
          <a:xfrm>
            <a:off x="6480351" y="5588279"/>
            <a:ext cx="1229669" cy="345224"/>
            <a:chOff x="4760746" y="6579358"/>
            <a:chExt cx="1229669" cy="345224"/>
          </a:xfrm>
        </p:grpSpPr>
        <p:sp>
          <p:nvSpPr>
            <p:cNvPr id="111" name="Freeform 9">
              <a:extLst>
                <a:ext uri="{FF2B5EF4-FFF2-40B4-BE49-F238E27FC236}">
                  <a16:creationId xmlns:a16="http://schemas.microsoft.com/office/drawing/2014/main" id="{6315FA71-CFBA-1D3A-967E-8F1BD39A05F7}"/>
                </a:ext>
              </a:extLst>
            </p:cNvPr>
            <p:cNvSpPr>
              <a:spLocks noEditPoints="1"/>
            </p:cNvSpPr>
            <p:nvPr/>
          </p:nvSpPr>
          <p:spPr bwMode="auto">
            <a:xfrm>
              <a:off x="5778152" y="6579358"/>
              <a:ext cx="212263" cy="345224"/>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chemeClr val="accent1"/>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8E266BC8-584C-977A-4460-EC85F78ECDCD}"/>
                </a:ext>
              </a:extLst>
            </p:cNvPr>
            <p:cNvSpPr/>
            <p:nvPr/>
          </p:nvSpPr>
          <p:spPr>
            <a:xfrm>
              <a:off x="5276791" y="6642783"/>
              <a:ext cx="325554" cy="183125"/>
            </a:xfrm>
            <a:custGeom>
              <a:avLst/>
              <a:gdLst>
                <a:gd name="connsiteX0" fmla="*/ 0 w 319265"/>
                <a:gd name="connsiteY0" fmla="*/ 163624 h 179587"/>
                <a:gd name="connsiteX1" fmla="*/ 0 w 319265"/>
                <a:gd name="connsiteY1" fmla="*/ 13968 h 179587"/>
                <a:gd name="connsiteX2" fmla="*/ 15963 w 319265"/>
                <a:gd name="connsiteY2" fmla="*/ 0 h 179587"/>
                <a:gd name="connsiteX3" fmla="*/ 225481 w 319265"/>
                <a:gd name="connsiteY3" fmla="*/ 0 h 179587"/>
                <a:gd name="connsiteX4" fmla="*/ 239449 w 319265"/>
                <a:gd name="connsiteY4" fmla="*/ 15963 h 179587"/>
                <a:gd name="connsiteX5" fmla="*/ 239449 w 319265"/>
                <a:gd name="connsiteY5" fmla="*/ 165619 h 179587"/>
                <a:gd name="connsiteX6" fmla="*/ 225481 w 319265"/>
                <a:gd name="connsiteY6" fmla="*/ 179587 h 179587"/>
                <a:gd name="connsiteX7" fmla="*/ 15963 w 319265"/>
                <a:gd name="connsiteY7" fmla="*/ 179587 h 179587"/>
                <a:gd name="connsiteX8" fmla="*/ 0 w 319265"/>
                <a:gd name="connsiteY8" fmla="*/ 163624 h 179587"/>
                <a:gd name="connsiteX9" fmla="*/ 0 w 319265"/>
                <a:gd name="connsiteY9" fmla="*/ 163624 h 179587"/>
                <a:gd name="connsiteX10" fmla="*/ 239449 w 319265"/>
                <a:gd name="connsiteY10" fmla="*/ 155642 h 179587"/>
                <a:gd name="connsiteX11" fmla="*/ 325251 w 319265"/>
                <a:gd name="connsiteY11" fmla="*/ 155642 h 179587"/>
                <a:gd name="connsiteX12" fmla="*/ 325251 w 319265"/>
                <a:gd name="connsiteY12" fmla="*/ 21950 h 179587"/>
                <a:gd name="connsiteX13" fmla="*/ 239449 w 319265"/>
                <a:gd name="connsiteY13" fmla="*/ 21950 h 179587"/>
                <a:gd name="connsiteX14" fmla="*/ 285343 w 319265"/>
                <a:gd name="connsiteY14" fmla="*/ 69839 h 179587"/>
                <a:gd name="connsiteX15" fmla="*/ 285343 w 319265"/>
                <a:gd name="connsiteY15" fmla="*/ 63853 h 179587"/>
                <a:gd name="connsiteX16" fmla="*/ 279357 w 319265"/>
                <a:gd name="connsiteY16" fmla="*/ 63853 h 179587"/>
                <a:gd name="connsiteX17" fmla="*/ 279357 w 319265"/>
                <a:gd name="connsiteY17" fmla="*/ 69839 h 179587"/>
                <a:gd name="connsiteX18" fmla="*/ 285343 w 319265"/>
                <a:gd name="connsiteY18" fmla="*/ 69839 h 179587"/>
                <a:gd name="connsiteX19" fmla="*/ 285343 w 319265"/>
                <a:gd name="connsiteY19" fmla="*/ 69839 h 179587"/>
                <a:gd name="connsiteX20" fmla="*/ 285343 w 319265"/>
                <a:gd name="connsiteY20" fmla="*/ 69839 h 179587"/>
                <a:gd name="connsiteX21" fmla="*/ 285343 w 319265"/>
                <a:gd name="connsiteY21" fmla="*/ 113738 h 179587"/>
                <a:gd name="connsiteX22" fmla="*/ 285343 w 319265"/>
                <a:gd name="connsiteY22" fmla="*/ 107752 h 179587"/>
                <a:gd name="connsiteX23" fmla="*/ 279357 w 319265"/>
                <a:gd name="connsiteY23" fmla="*/ 107752 h 179587"/>
                <a:gd name="connsiteX24" fmla="*/ 279357 w 319265"/>
                <a:gd name="connsiteY24" fmla="*/ 113738 h 179587"/>
                <a:gd name="connsiteX25" fmla="*/ 285343 w 319265"/>
                <a:gd name="connsiteY25" fmla="*/ 113738 h 179587"/>
                <a:gd name="connsiteX26" fmla="*/ 285343 w 319265"/>
                <a:gd name="connsiteY26" fmla="*/ 113738 h 179587"/>
                <a:gd name="connsiteX27" fmla="*/ 285343 w 319265"/>
                <a:gd name="connsiteY27" fmla="*/ 113738 h 17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9265" h="179587">
                  <a:moveTo>
                    <a:pt x="0" y="163624"/>
                  </a:moveTo>
                  <a:cubicBezTo>
                    <a:pt x="0" y="13968"/>
                    <a:pt x="0" y="13968"/>
                    <a:pt x="0" y="13968"/>
                  </a:cubicBezTo>
                  <a:cubicBezTo>
                    <a:pt x="0" y="5986"/>
                    <a:pt x="7982" y="0"/>
                    <a:pt x="15963" y="0"/>
                  </a:cubicBezTo>
                  <a:cubicBezTo>
                    <a:pt x="225481" y="0"/>
                    <a:pt x="225481" y="0"/>
                    <a:pt x="225481" y="0"/>
                  </a:cubicBezTo>
                  <a:cubicBezTo>
                    <a:pt x="233463" y="0"/>
                    <a:pt x="239449" y="5986"/>
                    <a:pt x="239449" y="15963"/>
                  </a:cubicBezTo>
                  <a:cubicBezTo>
                    <a:pt x="239449" y="165619"/>
                    <a:pt x="239449" y="165619"/>
                    <a:pt x="239449" y="165619"/>
                  </a:cubicBezTo>
                  <a:cubicBezTo>
                    <a:pt x="239449" y="173601"/>
                    <a:pt x="233463" y="179587"/>
                    <a:pt x="225481" y="179587"/>
                  </a:cubicBezTo>
                  <a:cubicBezTo>
                    <a:pt x="15963" y="179587"/>
                    <a:pt x="15963" y="179587"/>
                    <a:pt x="15963" y="179587"/>
                  </a:cubicBezTo>
                  <a:cubicBezTo>
                    <a:pt x="7982" y="179587"/>
                    <a:pt x="0" y="173601"/>
                    <a:pt x="0" y="163624"/>
                  </a:cubicBezTo>
                  <a:lnTo>
                    <a:pt x="0" y="163624"/>
                  </a:lnTo>
                  <a:close/>
                  <a:moveTo>
                    <a:pt x="239449" y="155642"/>
                  </a:moveTo>
                  <a:cubicBezTo>
                    <a:pt x="325251" y="155642"/>
                    <a:pt x="325251" y="155642"/>
                    <a:pt x="325251" y="155642"/>
                  </a:cubicBezTo>
                  <a:cubicBezTo>
                    <a:pt x="325251" y="21950"/>
                    <a:pt x="325251" y="21950"/>
                    <a:pt x="325251" y="21950"/>
                  </a:cubicBezTo>
                  <a:cubicBezTo>
                    <a:pt x="239449" y="21950"/>
                    <a:pt x="239449" y="21950"/>
                    <a:pt x="239449" y="21950"/>
                  </a:cubicBezTo>
                  <a:moveTo>
                    <a:pt x="285343" y="69839"/>
                  </a:moveTo>
                  <a:cubicBezTo>
                    <a:pt x="285343" y="63853"/>
                    <a:pt x="285343" y="63853"/>
                    <a:pt x="285343" y="63853"/>
                  </a:cubicBezTo>
                  <a:cubicBezTo>
                    <a:pt x="279357" y="63853"/>
                    <a:pt x="279357" y="63853"/>
                    <a:pt x="279357" y="63853"/>
                  </a:cubicBezTo>
                  <a:cubicBezTo>
                    <a:pt x="279357" y="69839"/>
                    <a:pt x="279357" y="69839"/>
                    <a:pt x="279357" y="69839"/>
                  </a:cubicBezTo>
                  <a:lnTo>
                    <a:pt x="285343" y="69839"/>
                  </a:lnTo>
                  <a:lnTo>
                    <a:pt x="285343" y="69839"/>
                  </a:lnTo>
                  <a:lnTo>
                    <a:pt x="285343" y="69839"/>
                  </a:lnTo>
                  <a:close/>
                  <a:moveTo>
                    <a:pt x="285343" y="113738"/>
                  </a:moveTo>
                  <a:cubicBezTo>
                    <a:pt x="285343" y="107752"/>
                    <a:pt x="285343" y="107752"/>
                    <a:pt x="285343" y="107752"/>
                  </a:cubicBezTo>
                  <a:cubicBezTo>
                    <a:pt x="279357" y="107752"/>
                    <a:pt x="279357" y="107752"/>
                    <a:pt x="279357" y="107752"/>
                  </a:cubicBezTo>
                  <a:cubicBezTo>
                    <a:pt x="279357" y="113738"/>
                    <a:pt x="279357" y="113738"/>
                    <a:pt x="279357" y="113738"/>
                  </a:cubicBezTo>
                  <a:lnTo>
                    <a:pt x="285343" y="113738"/>
                  </a:lnTo>
                  <a:lnTo>
                    <a:pt x="285343" y="113738"/>
                  </a:lnTo>
                  <a:lnTo>
                    <a:pt x="285343" y="113738"/>
                  </a:lnTo>
                  <a:close/>
                </a:path>
              </a:pathLst>
            </a:custGeom>
            <a:solidFill>
              <a:schemeClr val="accent1"/>
            </a:solidFill>
            <a:ln w="1964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4A316BFC-98B4-8EBD-E000-F7A97DF83C3D}"/>
                </a:ext>
              </a:extLst>
            </p:cNvPr>
            <p:cNvSpPr/>
            <p:nvPr/>
          </p:nvSpPr>
          <p:spPr>
            <a:xfrm>
              <a:off x="5356145" y="6689581"/>
              <a:ext cx="81388" cy="81388"/>
            </a:xfrm>
            <a:custGeom>
              <a:avLst/>
              <a:gdLst>
                <a:gd name="connsiteX0" fmla="*/ 0 w 79816"/>
                <a:gd name="connsiteY0" fmla="*/ 43899 h 79816"/>
                <a:gd name="connsiteX1" fmla="*/ 45894 w 79816"/>
                <a:gd name="connsiteY1" fmla="*/ 0 h 79816"/>
                <a:gd name="connsiteX2" fmla="*/ 91789 w 79816"/>
                <a:gd name="connsiteY2" fmla="*/ 43899 h 79816"/>
                <a:gd name="connsiteX3" fmla="*/ 45894 w 79816"/>
                <a:gd name="connsiteY3" fmla="*/ 87798 h 79816"/>
                <a:gd name="connsiteX4" fmla="*/ 0 w 79816"/>
                <a:gd name="connsiteY4" fmla="*/ 43899 h 79816"/>
                <a:gd name="connsiteX5" fmla="*/ 0 w 79816"/>
                <a:gd name="connsiteY5" fmla="*/ 43899 h 7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816" h="79816">
                  <a:moveTo>
                    <a:pt x="0" y="43899"/>
                  </a:moveTo>
                  <a:cubicBezTo>
                    <a:pt x="0" y="19954"/>
                    <a:pt x="19954" y="0"/>
                    <a:pt x="45894" y="0"/>
                  </a:cubicBezTo>
                  <a:cubicBezTo>
                    <a:pt x="71835" y="0"/>
                    <a:pt x="91789" y="19954"/>
                    <a:pt x="91789" y="43899"/>
                  </a:cubicBezTo>
                  <a:cubicBezTo>
                    <a:pt x="91789" y="67844"/>
                    <a:pt x="71835" y="87798"/>
                    <a:pt x="45894" y="87798"/>
                  </a:cubicBezTo>
                  <a:cubicBezTo>
                    <a:pt x="19954" y="87798"/>
                    <a:pt x="0" y="67844"/>
                    <a:pt x="0" y="43899"/>
                  </a:cubicBezTo>
                  <a:lnTo>
                    <a:pt x="0" y="43899"/>
                  </a:lnTo>
                  <a:close/>
                </a:path>
              </a:pathLst>
            </a:custGeom>
            <a:solidFill>
              <a:schemeClr val="bg1"/>
            </a:solidFill>
            <a:ln w="1964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14" name="biometrics" title="Icon of the Windows Hello logo">
              <a:extLst>
                <a:ext uri="{FF2B5EF4-FFF2-40B4-BE49-F238E27FC236}">
                  <a16:creationId xmlns:a16="http://schemas.microsoft.com/office/drawing/2014/main" id="{02B20226-113B-B2F0-70D1-65ECF6532076}"/>
                </a:ext>
              </a:extLst>
            </p:cNvPr>
            <p:cNvSpPr>
              <a:spLocks noChangeAspect="1" noEditPoints="1"/>
            </p:cNvSpPr>
            <p:nvPr/>
          </p:nvSpPr>
          <p:spPr bwMode="auto">
            <a:xfrm>
              <a:off x="4760746" y="6588478"/>
              <a:ext cx="381463" cy="276609"/>
            </a:xfrm>
            <a:custGeom>
              <a:avLst/>
              <a:gdLst>
                <a:gd name="T0" fmla="*/ 99 w 334"/>
                <a:gd name="T1" fmla="*/ 175 h 242"/>
                <a:gd name="T2" fmla="*/ 167 w 334"/>
                <a:gd name="T3" fmla="*/ 107 h 242"/>
                <a:gd name="T4" fmla="*/ 235 w 334"/>
                <a:gd name="T5" fmla="*/ 175 h 242"/>
                <a:gd name="T6" fmla="*/ 167 w 334"/>
                <a:gd name="T7" fmla="*/ 242 h 242"/>
                <a:gd name="T8" fmla="*/ 99 w 334"/>
                <a:gd name="T9" fmla="*/ 175 h 242"/>
                <a:gd name="T10" fmla="*/ 334 w 334"/>
                <a:gd name="T11" fmla="*/ 125 h 242"/>
                <a:gd name="T12" fmla="*/ 167 w 334"/>
                <a:gd name="T13" fmla="*/ 0 h 242"/>
                <a:gd name="T14" fmla="*/ 0 w 334"/>
                <a:gd name="T15" fmla="*/ 125 h 242"/>
                <a:gd name="T16" fmla="*/ 35 w 334"/>
                <a:gd name="T17" fmla="*/ 135 h 242"/>
                <a:gd name="T18" fmla="*/ 167 w 334"/>
                <a:gd name="T19" fmla="*/ 37 h 242"/>
                <a:gd name="T20" fmla="*/ 298 w 334"/>
                <a:gd name="T21" fmla="*/ 134 h 242"/>
                <a:gd name="T22" fmla="*/ 334 w 334"/>
                <a:gd name="T23" fmla="*/ 12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242">
                  <a:moveTo>
                    <a:pt x="99" y="175"/>
                  </a:moveTo>
                  <a:cubicBezTo>
                    <a:pt x="99" y="137"/>
                    <a:pt x="130" y="107"/>
                    <a:pt x="167" y="107"/>
                  </a:cubicBezTo>
                  <a:cubicBezTo>
                    <a:pt x="204" y="107"/>
                    <a:pt x="235" y="137"/>
                    <a:pt x="235" y="175"/>
                  </a:cubicBezTo>
                  <a:cubicBezTo>
                    <a:pt x="235" y="212"/>
                    <a:pt x="204" y="242"/>
                    <a:pt x="167" y="242"/>
                  </a:cubicBezTo>
                  <a:cubicBezTo>
                    <a:pt x="130" y="242"/>
                    <a:pt x="99" y="212"/>
                    <a:pt x="99" y="175"/>
                  </a:cubicBezTo>
                  <a:close/>
                  <a:moveTo>
                    <a:pt x="334" y="125"/>
                  </a:moveTo>
                  <a:cubicBezTo>
                    <a:pt x="313" y="53"/>
                    <a:pt x="246" y="0"/>
                    <a:pt x="167" y="0"/>
                  </a:cubicBezTo>
                  <a:cubicBezTo>
                    <a:pt x="88" y="0"/>
                    <a:pt x="21" y="53"/>
                    <a:pt x="0" y="125"/>
                  </a:cubicBezTo>
                  <a:cubicBezTo>
                    <a:pt x="35" y="135"/>
                    <a:pt x="35" y="135"/>
                    <a:pt x="35" y="135"/>
                  </a:cubicBezTo>
                  <a:cubicBezTo>
                    <a:pt x="52" y="78"/>
                    <a:pt x="105" y="37"/>
                    <a:pt x="167" y="37"/>
                  </a:cubicBezTo>
                  <a:cubicBezTo>
                    <a:pt x="229" y="37"/>
                    <a:pt x="281" y="78"/>
                    <a:pt x="298" y="134"/>
                  </a:cubicBezTo>
                  <a:lnTo>
                    <a:pt x="334" y="125"/>
                  </a:lnTo>
                  <a:close/>
                </a:path>
              </a:pathLst>
            </a:custGeom>
            <a:solidFill>
              <a:schemeClr val="accent1"/>
            </a:solidFill>
            <a:ln w="15875" cap="sq">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115" name="Graphic 114">
            <a:extLst>
              <a:ext uri="{FF2B5EF4-FFF2-40B4-BE49-F238E27FC236}">
                <a16:creationId xmlns:a16="http://schemas.microsoft.com/office/drawing/2014/main" id="{3521A360-F70F-9170-F1B0-68A3B7FC1CB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65765" y="4026558"/>
            <a:ext cx="779028" cy="779028"/>
          </a:xfrm>
          <a:prstGeom prst="rect">
            <a:avLst/>
          </a:prstGeom>
        </p:spPr>
      </p:pic>
      <p:pic>
        <p:nvPicPr>
          <p:cNvPr id="116" name="Graphic 115">
            <a:extLst>
              <a:ext uri="{FF2B5EF4-FFF2-40B4-BE49-F238E27FC236}">
                <a16:creationId xmlns:a16="http://schemas.microsoft.com/office/drawing/2014/main" id="{031DDCD5-D1BA-F7CA-CA38-C7DBF3BA3E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85719" y="5371377"/>
            <a:ext cx="779028" cy="779028"/>
          </a:xfrm>
          <a:prstGeom prst="rect">
            <a:avLst/>
          </a:prstGeom>
        </p:spPr>
      </p:pic>
      <p:grpSp>
        <p:nvGrpSpPr>
          <p:cNvPr id="117" name="Group 116">
            <a:extLst>
              <a:ext uri="{FF2B5EF4-FFF2-40B4-BE49-F238E27FC236}">
                <a16:creationId xmlns:a16="http://schemas.microsoft.com/office/drawing/2014/main" id="{2BD9DC1C-A773-632F-B2DE-FABC466B4557}"/>
              </a:ext>
            </a:extLst>
          </p:cNvPr>
          <p:cNvGrpSpPr/>
          <p:nvPr/>
        </p:nvGrpSpPr>
        <p:grpSpPr>
          <a:xfrm>
            <a:off x="10475099" y="5580711"/>
            <a:ext cx="360360" cy="360360"/>
            <a:chOff x="10263567" y="5537200"/>
            <a:chExt cx="360360" cy="360360"/>
          </a:xfrm>
        </p:grpSpPr>
        <p:sp>
          <p:nvSpPr>
            <p:cNvPr id="118" name="Oval 117">
              <a:extLst>
                <a:ext uri="{FF2B5EF4-FFF2-40B4-BE49-F238E27FC236}">
                  <a16:creationId xmlns:a16="http://schemas.microsoft.com/office/drawing/2014/main" id="{379D309B-D6E2-B3D5-9B12-A996D1B66072}"/>
                </a:ext>
              </a:extLst>
            </p:cNvPr>
            <p:cNvSpPr/>
            <p:nvPr/>
          </p:nvSpPr>
          <p:spPr bwMode="auto">
            <a:xfrm>
              <a:off x="10278665" y="5553076"/>
              <a:ext cx="329574" cy="329574"/>
            </a:xfrm>
            <a:prstGeom prst="ellipse">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15CD2492-B882-1672-557C-5DCB634E1D23}"/>
                </a:ext>
              </a:extLst>
            </p:cNvPr>
            <p:cNvSpPr/>
            <p:nvPr/>
          </p:nvSpPr>
          <p:spPr>
            <a:xfrm>
              <a:off x="10263567" y="5537200"/>
              <a:ext cx="360360" cy="360360"/>
            </a:xfrm>
            <a:custGeom>
              <a:avLst/>
              <a:gdLst>
                <a:gd name="connsiteX0" fmla="*/ 361950 w 723900"/>
                <a:gd name="connsiteY0" fmla="*/ 0 h 723900"/>
                <a:gd name="connsiteX1" fmla="*/ 0 w 723900"/>
                <a:gd name="connsiteY1" fmla="*/ 361950 h 723900"/>
                <a:gd name="connsiteX2" fmla="*/ 361950 w 723900"/>
                <a:gd name="connsiteY2" fmla="*/ 723900 h 723900"/>
                <a:gd name="connsiteX3" fmla="*/ 723900 w 723900"/>
                <a:gd name="connsiteY3" fmla="*/ 361950 h 723900"/>
                <a:gd name="connsiteX4" fmla="*/ 361950 w 723900"/>
                <a:gd name="connsiteY4" fmla="*/ 0 h 723900"/>
                <a:gd name="connsiteX5" fmla="*/ 145352 w 723900"/>
                <a:gd name="connsiteY5" fmla="*/ 345662 h 723900"/>
                <a:gd name="connsiteX6" fmla="*/ 130683 w 723900"/>
                <a:gd name="connsiteY6" fmla="*/ 323088 h 723900"/>
                <a:gd name="connsiteX7" fmla="*/ 243707 w 723900"/>
                <a:gd name="connsiteY7" fmla="*/ 249804 h 723900"/>
                <a:gd name="connsiteX8" fmla="*/ 316992 w 723900"/>
                <a:gd name="connsiteY8" fmla="*/ 323088 h 723900"/>
                <a:gd name="connsiteX9" fmla="*/ 301467 w 723900"/>
                <a:gd name="connsiteY9" fmla="*/ 345106 h 723900"/>
                <a:gd name="connsiteX10" fmla="*/ 279749 w 723900"/>
                <a:gd name="connsiteY10" fmla="*/ 330994 h 723900"/>
                <a:gd name="connsiteX11" fmla="*/ 212006 w 723900"/>
                <a:gd name="connsiteY11" fmla="*/ 286914 h 723900"/>
                <a:gd name="connsiteX12" fmla="*/ 167926 w 723900"/>
                <a:gd name="connsiteY12" fmla="*/ 330994 h 723900"/>
                <a:gd name="connsiteX13" fmla="*/ 145352 w 723900"/>
                <a:gd name="connsiteY13" fmla="*/ 345662 h 723900"/>
                <a:gd name="connsiteX14" fmla="*/ 550831 w 723900"/>
                <a:gd name="connsiteY14" fmla="*/ 516446 h 723900"/>
                <a:gd name="connsiteX15" fmla="*/ 216941 w 723900"/>
                <a:gd name="connsiteY15" fmla="*/ 560318 h 723900"/>
                <a:gd name="connsiteX16" fmla="*/ 173069 w 723900"/>
                <a:gd name="connsiteY16" fmla="*/ 516446 h 723900"/>
                <a:gd name="connsiteX17" fmla="*/ 176546 w 723900"/>
                <a:gd name="connsiteY17" fmla="*/ 489728 h 723900"/>
                <a:gd name="connsiteX18" fmla="*/ 203264 w 723900"/>
                <a:gd name="connsiteY18" fmla="*/ 493205 h 723900"/>
                <a:gd name="connsiteX19" fmla="*/ 483722 w 723900"/>
                <a:gd name="connsiteY19" fmla="*/ 530119 h 723900"/>
                <a:gd name="connsiteX20" fmla="*/ 520637 w 723900"/>
                <a:gd name="connsiteY20" fmla="*/ 493205 h 723900"/>
                <a:gd name="connsiteX21" fmla="*/ 547354 w 723900"/>
                <a:gd name="connsiteY21" fmla="*/ 489728 h 723900"/>
                <a:gd name="connsiteX22" fmla="*/ 550831 w 723900"/>
                <a:gd name="connsiteY22" fmla="*/ 516446 h 723900"/>
                <a:gd name="connsiteX23" fmla="*/ 578549 w 723900"/>
                <a:gd name="connsiteY23" fmla="*/ 345662 h 723900"/>
                <a:gd name="connsiteX24" fmla="*/ 555974 w 723900"/>
                <a:gd name="connsiteY24" fmla="*/ 330994 h 723900"/>
                <a:gd name="connsiteX25" fmla="*/ 488231 w 723900"/>
                <a:gd name="connsiteY25" fmla="*/ 286914 h 723900"/>
                <a:gd name="connsiteX26" fmla="*/ 444151 w 723900"/>
                <a:gd name="connsiteY26" fmla="*/ 330994 h 723900"/>
                <a:gd name="connsiteX27" fmla="*/ 421020 w 723900"/>
                <a:gd name="connsiteY27" fmla="*/ 344806 h 723900"/>
                <a:gd name="connsiteX28" fmla="*/ 406908 w 723900"/>
                <a:gd name="connsiteY28" fmla="*/ 323088 h 723900"/>
                <a:gd name="connsiteX29" fmla="*/ 519932 w 723900"/>
                <a:gd name="connsiteY29" fmla="*/ 249803 h 723900"/>
                <a:gd name="connsiteX30" fmla="*/ 593217 w 723900"/>
                <a:gd name="connsiteY30" fmla="*/ 323088 h 723900"/>
                <a:gd name="connsiteX31" fmla="*/ 578549 w 723900"/>
                <a:gd name="connsiteY31" fmla="*/ 345662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23900" h="723900">
                  <a:moveTo>
                    <a:pt x="361950" y="0"/>
                  </a:moveTo>
                  <a:cubicBezTo>
                    <a:pt x="162051" y="0"/>
                    <a:pt x="0" y="162051"/>
                    <a:pt x="0" y="361950"/>
                  </a:cubicBezTo>
                  <a:cubicBezTo>
                    <a:pt x="0" y="561849"/>
                    <a:pt x="162051" y="723900"/>
                    <a:pt x="361950" y="723900"/>
                  </a:cubicBezTo>
                  <a:cubicBezTo>
                    <a:pt x="561849" y="723900"/>
                    <a:pt x="723900" y="561849"/>
                    <a:pt x="723900" y="361950"/>
                  </a:cubicBezTo>
                  <a:cubicBezTo>
                    <a:pt x="723900" y="162051"/>
                    <a:pt x="561849" y="0"/>
                    <a:pt x="361950" y="0"/>
                  </a:cubicBezTo>
                  <a:close/>
                  <a:moveTo>
                    <a:pt x="145352" y="345662"/>
                  </a:moveTo>
                  <a:cubicBezTo>
                    <a:pt x="135072" y="343472"/>
                    <a:pt x="128507" y="333371"/>
                    <a:pt x="130683" y="323088"/>
                  </a:cubicBezTo>
                  <a:cubicBezTo>
                    <a:pt x="141657" y="271641"/>
                    <a:pt x="192259" y="238830"/>
                    <a:pt x="243707" y="249804"/>
                  </a:cubicBezTo>
                  <a:cubicBezTo>
                    <a:pt x="280450" y="257641"/>
                    <a:pt x="309155" y="286344"/>
                    <a:pt x="316992" y="323088"/>
                  </a:cubicBezTo>
                  <a:cubicBezTo>
                    <a:pt x="318785" y="333455"/>
                    <a:pt x="311834" y="343312"/>
                    <a:pt x="301467" y="345106"/>
                  </a:cubicBezTo>
                  <a:cubicBezTo>
                    <a:pt x="291652" y="346803"/>
                    <a:pt x="282186" y="340652"/>
                    <a:pt x="279749" y="330994"/>
                  </a:cubicBezTo>
                  <a:cubicBezTo>
                    <a:pt x="273214" y="300115"/>
                    <a:pt x="242885" y="280380"/>
                    <a:pt x="212006" y="286914"/>
                  </a:cubicBezTo>
                  <a:cubicBezTo>
                    <a:pt x="189887" y="291595"/>
                    <a:pt x="172606" y="308875"/>
                    <a:pt x="167926" y="330994"/>
                  </a:cubicBezTo>
                  <a:cubicBezTo>
                    <a:pt x="165736" y="341273"/>
                    <a:pt x="155635" y="347838"/>
                    <a:pt x="145352" y="345662"/>
                  </a:cubicBezTo>
                  <a:close/>
                  <a:moveTo>
                    <a:pt x="550831" y="516446"/>
                  </a:moveTo>
                  <a:cubicBezTo>
                    <a:pt x="470745" y="620761"/>
                    <a:pt x="321257" y="640404"/>
                    <a:pt x="216941" y="560318"/>
                  </a:cubicBezTo>
                  <a:cubicBezTo>
                    <a:pt x="200466" y="547669"/>
                    <a:pt x="185718" y="532920"/>
                    <a:pt x="173069" y="516446"/>
                  </a:cubicBezTo>
                  <a:cubicBezTo>
                    <a:pt x="166651" y="508107"/>
                    <a:pt x="168208" y="496146"/>
                    <a:pt x="176546" y="489728"/>
                  </a:cubicBezTo>
                  <a:cubicBezTo>
                    <a:pt x="184884" y="483310"/>
                    <a:pt x="196846" y="484866"/>
                    <a:pt x="203264" y="493205"/>
                  </a:cubicBezTo>
                  <a:cubicBezTo>
                    <a:pt x="270517" y="580845"/>
                    <a:pt x="396083" y="597372"/>
                    <a:pt x="483722" y="530119"/>
                  </a:cubicBezTo>
                  <a:cubicBezTo>
                    <a:pt x="497587" y="519479"/>
                    <a:pt x="509997" y="507069"/>
                    <a:pt x="520637" y="493205"/>
                  </a:cubicBezTo>
                  <a:cubicBezTo>
                    <a:pt x="527054" y="484866"/>
                    <a:pt x="539016" y="483310"/>
                    <a:pt x="547354" y="489728"/>
                  </a:cubicBezTo>
                  <a:cubicBezTo>
                    <a:pt x="555692" y="496146"/>
                    <a:pt x="557249" y="508107"/>
                    <a:pt x="550831" y="516446"/>
                  </a:cubicBezTo>
                  <a:close/>
                  <a:moveTo>
                    <a:pt x="578549" y="345662"/>
                  </a:moveTo>
                  <a:cubicBezTo>
                    <a:pt x="568265" y="347838"/>
                    <a:pt x="558164" y="341273"/>
                    <a:pt x="555974" y="330994"/>
                  </a:cubicBezTo>
                  <a:cubicBezTo>
                    <a:pt x="549439" y="300115"/>
                    <a:pt x="519110" y="280380"/>
                    <a:pt x="488231" y="286914"/>
                  </a:cubicBezTo>
                  <a:cubicBezTo>
                    <a:pt x="466112" y="291595"/>
                    <a:pt x="448831" y="308875"/>
                    <a:pt x="444151" y="330994"/>
                  </a:cubicBezTo>
                  <a:cubicBezTo>
                    <a:pt x="441577" y="341195"/>
                    <a:pt x="431222" y="347379"/>
                    <a:pt x="421020" y="344806"/>
                  </a:cubicBezTo>
                  <a:cubicBezTo>
                    <a:pt x="411361" y="342369"/>
                    <a:pt x="405211" y="332904"/>
                    <a:pt x="406908" y="323088"/>
                  </a:cubicBezTo>
                  <a:cubicBezTo>
                    <a:pt x="417882" y="271641"/>
                    <a:pt x="468484" y="238830"/>
                    <a:pt x="519932" y="249803"/>
                  </a:cubicBezTo>
                  <a:cubicBezTo>
                    <a:pt x="556675" y="257641"/>
                    <a:pt x="585380" y="286344"/>
                    <a:pt x="593217" y="323088"/>
                  </a:cubicBezTo>
                  <a:cubicBezTo>
                    <a:pt x="595393" y="333371"/>
                    <a:pt x="588828" y="343472"/>
                    <a:pt x="578549" y="345662"/>
                  </a:cubicBezTo>
                  <a:close/>
                </a:path>
              </a:pathLst>
            </a:custGeom>
            <a:gradFill flip="none" rotWithShape="1">
              <a:gsLst>
                <a:gs pos="0">
                  <a:srgbClr val="FFB900"/>
                </a:gs>
                <a:gs pos="50000">
                  <a:srgbClr val="FFB900">
                    <a:shade val="67500"/>
                    <a:satMod val="115000"/>
                  </a:srgbClr>
                </a:gs>
                <a:gs pos="100000">
                  <a:srgbClr val="FFB900">
                    <a:shade val="100000"/>
                    <a:satMod val="115000"/>
                  </a:srgbClr>
                </a:gs>
              </a:gsLst>
              <a:path path="circle">
                <a:fillToRect l="100000" t="100000"/>
              </a:path>
              <a:tileRect r="-100000" b="-100000"/>
            </a:gra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0" name="Group 119">
            <a:extLst>
              <a:ext uri="{FF2B5EF4-FFF2-40B4-BE49-F238E27FC236}">
                <a16:creationId xmlns:a16="http://schemas.microsoft.com/office/drawing/2014/main" id="{4159AB02-ADFB-14B4-990C-93EB73D54D5F}"/>
              </a:ext>
            </a:extLst>
          </p:cNvPr>
          <p:cNvGrpSpPr/>
          <p:nvPr/>
        </p:nvGrpSpPr>
        <p:grpSpPr>
          <a:xfrm>
            <a:off x="5174913" y="1268987"/>
            <a:ext cx="1800154" cy="914400"/>
            <a:chOff x="5174913" y="1019190"/>
            <a:chExt cx="1800154" cy="914400"/>
          </a:xfrm>
        </p:grpSpPr>
        <p:sp>
          <p:nvSpPr>
            <p:cNvPr id="121" name="Freeform: Shape 120">
              <a:extLst>
                <a:ext uri="{FF2B5EF4-FFF2-40B4-BE49-F238E27FC236}">
                  <a16:creationId xmlns:a16="http://schemas.microsoft.com/office/drawing/2014/main" id="{177E2EAC-9394-DB5F-AAE8-43FD33440C92}"/>
                </a:ext>
              </a:extLst>
            </p:cNvPr>
            <p:cNvSpPr>
              <a:spLocks noChangeAspect="1"/>
            </p:cNvSpPr>
            <p:nvPr/>
          </p:nvSpPr>
          <p:spPr bwMode="auto">
            <a:xfrm>
              <a:off x="5174913" y="1019190"/>
              <a:ext cx="180015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2" name="Graphic 121">
              <a:extLst>
                <a:ext uri="{FF2B5EF4-FFF2-40B4-BE49-F238E27FC236}">
                  <a16:creationId xmlns:a16="http://schemas.microsoft.com/office/drawing/2014/main" id="{372DCECE-DA6E-47DB-B68A-5F458C0A6292}"/>
                </a:ext>
              </a:extLst>
            </p:cNvPr>
            <p:cNvPicPr>
              <a:picLocks noChangeAspect="1"/>
            </p:cNvPicPr>
            <p:nvPr/>
          </p:nvPicPr>
          <p:blipFill>
            <a:blip r:embed="rId14"/>
            <a:srcRect/>
            <a:stretch/>
          </p:blipFill>
          <p:spPr>
            <a:xfrm>
              <a:off x="6245851" y="1043420"/>
              <a:ext cx="639344" cy="639344"/>
            </a:xfrm>
            <a:prstGeom prst="rect">
              <a:avLst/>
            </a:prstGeom>
          </p:spPr>
        </p:pic>
        <p:sp>
          <p:nvSpPr>
            <p:cNvPr id="123" name="TextBox 122">
              <a:extLst>
                <a:ext uri="{FF2B5EF4-FFF2-40B4-BE49-F238E27FC236}">
                  <a16:creationId xmlns:a16="http://schemas.microsoft.com/office/drawing/2014/main" id="{3C958280-1E6D-68F0-31C2-2B6815B38709}"/>
                </a:ext>
              </a:extLst>
            </p:cNvPr>
            <p:cNvSpPr txBox="1"/>
            <p:nvPr/>
          </p:nvSpPr>
          <p:spPr>
            <a:xfrm>
              <a:off x="5504139" y="1430643"/>
              <a:ext cx="1365530" cy="215444"/>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Entra ID</a:t>
              </a:r>
              <a:endParaRPr kumimoji="0" lang="en-US" sz="1100" b="0" i="0" u="none" strike="noStrike" kern="1200" cap="none" spc="-50" normalizeH="0" baseline="0" noProof="0">
                <a:ln>
                  <a:noFill/>
                </a:ln>
                <a:solidFill>
                  <a:srgbClr val="000000"/>
                </a:solidFill>
                <a:effectLst/>
                <a:uLnTx/>
                <a:uFillTx/>
                <a:latin typeface="Segoe UI Semibold"/>
                <a:ea typeface="+mn-ea"/>
                <a:cs typeface="+mn-cs"/>
              </a:endParaRPr>
            </a:p>
          </p:txBody>
        </p:sp>
      </p:grpSp>
      <p:pic>
        <p:nvPicPr>
          <p:cNvPr id="124" name="Graphic 123">
            <a:extLst>
              <a:ext uri="{FF2B5EF4-FFF2-40B4-BE49-F238E27FC236}">
                <a16:creationId xmlns:a16="http://schemas.microsoft.com/office/drawing/2014/main" id="{29C264EB-2FD4-AA73-B229-603ADC0AE4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7230" y="1483222"/>
            <a:ext cx="446291" cy="446291"/>
          </a:xfrm>
          <a:prstGeom prst="rect">
            <a:avLst/>
          </a:prstGeom>
        </p:spPr>
      </p:pic>
      <p:grpSp>
        <p:nvGrpSpPr>
          <p:cNvPr id="125" name="Group 124">
            <a:extLst>
              <a:ext uri="{FF2B5EF4-FFF2-40B4-BE49-F238E27FC236}">
                <a16:creationId xmlns:a16="http://schemas.microsoft.com/office/drawing/2014/main" id="{40567279-D25E-6DBB-B4ED-2353BF9D3699}"/>
              </a:ext>
            </a:extLst>
          </p:cNvPr>
          <p:cNvGrpSpPr/>
          <p:nvPr/>
        </p:nvGrpSpPr>
        <p:grpSpPr>
          <a:xfrm>
            <a:off x="2067636" y="1268987"/>
            <a:ext cx="1758134" cy="914400"/>
            <a:chOff x="2067636" y="1136870"/>
            <a:chExt cx="1758134" cy="914400"/>
          </a:xfrm>
        </p:grpSpPr>
        <p:sp>
          <p:nvSpPr>
            <p:cNvPr id="126" name="Freeform: Shape 125">
              <a:extLst>
                <a:ext uri="{FF2B5EF4-FFF2-40B4-BE49-F238E27FC236}">
                  <a16:creationId xmlns:a16="http://schemas.microsoft.com/office/drawing/2014/main" id="{DF3E01E4-35E7-97DF-F36D-BC3DBBD94C8C}"/>
                </a:ext>
              </a:extLst>
            </p:cNvPr>
            <p:cNvSpPr>
              <a:spLocks noChangeAspect="1"/>
            </p:cNvSpPr>
            <p:nvPr/>
          </p:nvSpPr>
          <p:spPr bwMode="auto">
            <a:xfrm>
              <a:off x="2067636" y="1136870"/>
              <a:ext cx="175813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7"/>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7" name="Picture 2" descr="Icon&#10;&#10;Description automatically generated">
              <a:extLst>
                <a:ext uri="{FF2B5EF4-FFF2-40B4-BE49-F238E27FC236}">
                  <a16:creationId xmlns:a16="http://schemas.microsoft.com/office/drawing/2014/main" id="{EE275F34-F062-D37F-C94E-EF5E4DFDB9A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70041" y="1340403"/>
              <a:ext cx="708336" cy="282228"/>
            </a:xfrm>
            <a:prstGeom prst="rect">
              <a:avLst/>
            </a:prstGeom>
            <a:noFill/>
          </p:spPr>
        </p:pic>
        <p:pic>
          <p:nvPicPr>
            <p:cNvPr id="128" name="Picture 127">
              <a:extLst>
                <a:ext uri="{FF2B5EF4-FFF2-40B4-BE49-F238E27FC236}">
                  <a16:creationId xmlns:a16="http://schemas.microsoft.com/office/drawing/2014/main" id="{E95550F1-AA7E-816D-6842-7AF497A6614A}"/>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2394705" y="1728483"/>
              <a:ext cx="1261016" cy="151322"/>
            </a:xfrm>
            <a:prstGeom prst="rect">
              <a:avLst/>
            </a:prstGeom>
          </p:spPr>
        </p:pic>
      </p:grpSp>
      <p:grpSp>
        <p:nvGrpSpPr>
          <p:cNvPr id="129" name="Group 128">
            <a:extLst>
              <a:ext uri="{FF2B5EF4-FFF2-40B4-BE49-F238E27FC236}">
                <a16:creationId xmlns:a16="http://schemas.microsoft.com/office/drawing/2014/main" id="{109D567C-6356-CAB6-8D9D-BDD3982BC7EF}"/>
              </a:ext>
            </a:extLst>
          </p:cNvPr>
          <p:cNvGrpSpPr/>
          <p:nvPr/>
        </p:nvGrpSpPr>
        <p:grpSpPr>
          <a:xfrm>
            <a:off x="8196552" y="1249751"/>
            <a:ext cx="2078948" cy="914400"/>
            <a:chOff x="8196552" y="1117634"/>
            <a:chExt cx="2078948" cy="914400"/>
          </a:xfrm>
        </p:grpSpPr>
        <p:grpSp>
          <p:nvGrpSpPr>
            <p:cNvPr id="130" name="Group 129">
              <a:extLst>
                <a:ext uri="{FF2B5EF4-FFF2-40B4-BE49-F238E27FC236}">
                  <a16:creationId xmlns:a16="http://schemas.microsoft.com/office/drawing/2014/main" id="{CE11DF28-0DFB-63C3-F100-13E9DE289E19}"/>
                </a:ext>
              </a:extLst>
            </p:cNvPr>
            <p:cNvGrpSpPr/>
            <p:nvPr/>
          </p:nvGrpSpPr>
          <p:grpSpPr>
            <a:xfrm>
              <a:off x="8196552" y="1117634"/>
              <a:ext cx="2078948" cy="914400"/>
              <a:chOff x="8196552" y="1117634"/>
              <a:chExt cx="2078948" cy="914400"/>
            </a:xfrm>
          </p:grpSpPr>
          <p:grpSp>
            <p:nvGrpSpPr>
              <p:cNvPr id="132" name="Group 131">
                <a:extLst>
                  <a:ext uri="{FF2B5EF4-FFF2-40B4-BE49-F238E27FC236}">
                    <a16:creationId xmlns:a16="http://schemas.microsoft.com/office/drawing/2014/main" id="{C4F00B02-0FA1-BF8D-97AE-2D359ACEDAD2}"/>
                  </a:ext>
                </a:extLst>
              </p:cNvPr>
              <p:cNvGrpSpPr>
                <a:grpSpLocks noChangeAspect="1"/>
              </p:cNvGrpSpPr>
              <p:nvPr/>
            </p:nvGrpSpPr>
            <p:grpSpPr>
              <a:xfrm>
                <a:off x="8196552" y="1117634"/>
                <a:ext cx="2078948" cy="914400"/>
                <a:chOff x="8324210" y="962340"/>
                <a:chExt cx="2208200" cy="971250"/>
              </a:xfrm>
            </p:grpSpPr>
            <p:sp>
              <p:nvSpPr>
                <p:cNvPr id="146" name="Freeform: Shape 145">
                  <a:extLst>
                    <a:ext uri="{FF2B5EF4-FFF2-40B4-BE49-F238E27FC236}">
                      <a16:creationId xmlns:a16="http://schemas.microsoft.com/office/drawing/2014/main" id="{A0BA6D8D-5DF9-712C-6DB2-EFB7443F7CD4}"/>
                    </a:ext>
                  </a:extLst>
                </p:cNvPr>
                <p:cNvSpPr>
                  <a:spLocks noChangeAspect="1"/>
                </p:cNvSpPr>
                <p:nvPr/>
              </p:nvSpPr>
              <p:spPr bwMode="auto">
                <a:xfrm>
                  <a:off x="8732256" y="962340"/>
                  <a:ext cx="180015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2EA8F90B-44F3-501E-957E-36ECC0D2E2BB}"/>
                    </a:ext>
                  </a:extLst>
                </p:cNvPr>
                <p:cNvSpPr>
                  <a:spLocks noChangeAspect="1"/>
                </p:cNvSpPr>
                <p:nvPr/>
              </p:nvSpPr>
              <p:spPr bwMode="auto">
                <a:xfrm>
                  <a:off x="8324210" y="1019190"/>
                  <a:ext cx="180015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TextBox 147">
                  <a:extLst>
                    <a:ext uri="{FF2B5EF4-FFF2-40B4-BE49-F238E27FC236}">
                      <a16:creationId xmlns:a16="http://schemas.microsoft.com/office/drawing/2014/main" id="{984289F2-08AA-03BB-E723-59F91F9F43C8}"/>
                    </a:ext>
                  </a:extLst>
                </p:cNvPr>
                <p:cNvSpPr txBox="1"/>
                <p:nvPr/>
              </p:nvSpPr>
              <p:spPr>
                <a:xfrm>
                  <a:off x="8661576" y="1450284"/>
                  <a:ext cx="911222" cy="392294"/>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000000"/>
                      </a:solidFill>
                      <a:effectLst/>
                      <a:uLnTx/>
                      <a:uFillTx/>
                      <a:latin typeface="Segoe UI Semibold"/>
                      <a:ea typeface="+mn-ea"/>
                      <a:cs typeface="+mn-cs"/>
                    </a:rPr>
                    <a:t>Enterprise</a:t>
                  </a:r>
                  <a:br>
                    <a:rPr kumimoji="0" lang="en-US" sz="1200" b="0" i="0" u="none" strike="noStrike" kern="1200" cap="none" spc="-50" normalizeH="0" baseline="0" noProof="0">
                      <a:ln>
                        <a:noFill/>
                      </a:ln>
                      <a:solidFill>
                        <a:srgbClr val="000000"/>
                      </a:solidFill>
                      <a:effectLst/>
                      <a:uLnTx/>
                      <a:uFillTx/>
                      <a:latin typeface="Segoe UI Semibold"/>
                      <a:ea typeface="+mn-ea"/>
                      <a:cs typeface="+mn-cs"/>
                    </a:rPr>
                  </a:br>
                  <a:r>
                    <a:rPr kumimoji="0" lang="en-US" sz="1200" b="0" i="0" u="none" strike="noStrike" kern="1200" cap="none" spc="-50" normalizeH="0" baseline="0" noProof="0">
                      <a:ln>
                        <a:noFill/>
                      </a:ln>
                      <a:solidFill>
                        <a:srgbClr val="000000"/>
                      </a:solidFill>
                      <a:effectLst/>
                      <a:uLnTx/>
                      <a:uFillTx/>
                      <a:latin typeface="Segoe UI Semibold"/>
                      <a:ea typeface="+mn-ea"/>
                      <a:cs typeface="+mn-cs"/>
                    </a:rPr>
                    <a:t>SaaS apps</a:t>
                  </a:r>
                  <a:endParaRPr kumimoji="0" lang="en-US" sz="1050" b="0" i="0" u="none" strike="noStrike" kern="1200" cap="none" spc="-50" normalizeH="0" baseline="0" noProof="0">
                    <a:ln>
                      <a:noFill/>
                    </a:ln>
                    <a:solidFill>
                      <a:srgbClr val="000000"/>
                    </a:solidFill>
                    <a:effectLst/>
                    <a:uLnTx/>
                    <a:uFillTx/>
                    <a:latin typeface="Segoe UI Semibold"/>
                    <a:ea typeface="+mn-ea"/>
                    <a:cs typeface="+mn-cs"/>
                  </a:endParaRPr>
                </a:p>
              </p:txBody>
            </p:sp>
          </p:grpSp>
          <p:grpSp>
            <p:nvGrpSpPr>
              <p:cNvPr id="133" name="Group 4">
                <a:extLst>
                  <a:ext uri="{FF2B5EF4-FFF2-40B4-BE49-F238E27FC236}">
                    <a16:creationId xmlns:a16="http://schemas.microsoft.com/office/drawing/2014/main" id="{4FD64B73-3683-E24E-AAF5-D4B420319495}"/>
                  </a:ext>
                </a:extLst>
              </p:cNvPr>
              <p:cNvGrpSpPr>
                <a:grpSpLocks noChangeAspect="1"/>
              </p:cNvGrpSpPr>
              <p:nvPr/>
            </p:nvGrpSpPr>
            <p:grpSpPr bwMode="auto">
              <a:xfrm>
                <a:off x="9260882" y="1491911"/>
                <a:ext cx="495300" cy="371475"/>
                <a:chOff x="5879" y="963"/>
                <a:chExt cx="312" cy="234"/>
              </a:xfrm>
            </p:grpSpPr>
            <p:sp>
              <p:nvSpPr>
                <p:cNvPr id="134" name="AutoShape 3">
                  <a:extLst>
                    <a:ext uri="{FF2B5EF4-FFF2-40B4-BE49-F238E27FC236}">
                      <a16:creationId xmlns:a16="http://schemas.microsoft.com/office/drawing/2014/main" id="{D9DA622B-565D-9938-C694-2962A0BC6AD6}"/>
                    </a:ext>
                  </a:extLst>
                </p:cNvPr>
                <p:cNvSpPr>
                  <a:spLocks noChangeAspect="1" noChangeArrowheads="1" noTextEdit="1"/>
                </p:cNvSpPr>
                <p:nvPr/>
              </p:nvSpPr>
              <p:spPr bwMode="auto">
                <a:xfrm>
                  <a:off x="5879" y="963"/>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5">
                  <a:extLst>
                    <a:ext uri="{FF2B5EF4-FFF2-40B4-BE49-F238E27FC236}">
                      <a16:creationId xmlns:a16="http://schemas.microsoft.com/office/drawing/2014/main" id="{8EF36106-C299-7609-43D7-3DDB1820C61B}"/>
                    </a:ext>
                  </a:extLst>
                </p:cNvPr>
                <p:cNvSpPr>
                  <a:spLocks noChangeArrowheads="1"/>
                </p:cNvSpPr>
                <p:nvPr/>
              </p:nvSpPr>
              <p:spPr bwMode="auto">
                <a:xfrm>
                  <a:off x="5879" y="963"/>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6" name="Rectangle 6">
                  <a:extLst>
                    <a:ext uri="{FF2B5EF4-FFF2-40B4-BE49-F238E27FC236}">
                      <a16:creationId xmlns:a16="http://schemas.microsoft.com/office/drawing/2014/main" id="{1F228528-35B0-0035-203D-AF2FFEF4AFE8}"/>
                    </a:ext>
                  </a:extLst>
                </p:cNvPr>
                <p:cNvSpPr>
                  <a:spLocks noChangeArrowheads="1"/>
                </p:cNvSpPr>
                <p:nvPr/>
              </p:nvSpPr>
              <p:spPr bwMode="auto">
                <a:xfrm>
                  <a:off x="5879" y="963"/>
                  <a:ext cx="312" cy="29"/>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Oval 7">
                  <a:extLst>
                    <a:ext uri="{FF2B5EF4-FFF2-40B4-BE49-F238E27FC236}">
                      <a16:creationId xmlns:a16="http://schemas.microsoft.com/office/drawing/2014/main" id="{2728FE58-B553-7511-1953-930F8F8A18F1}"/>
                    </a:ext>
                  </a:extLst>
                </p:cNvPr>
                <p:cNvSpPr>
                  <a:spLocks noChangeArrowheads="1"/>
                </p:cNvSpPr>
                <p:nvPr/>
              </p:nvSpPr>
              <p:spPr bwMode="auto">
                <a:xfrm>
                  <a:off x="5890" y="973"/>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Oval 8">
                  <a:extLst>
                    <a:ext uri="{FF2B5EF4-FFF2-40B4-BE49-F238E27FC236}">
                      <a16:creationId xmlns:a16="http://schemas.microsoft.com/office/drawing/2014/main" id="{7C73A4BD-066D-B863-D3BD-AAFF072C94BA}"/>
                    </a:ext>
                  </a:extLst>
                </p:cNvPr>
                <p:cNvSpPr>
                  <a:spLocks noChangeArrowheads="1"/>
                </p:cNvSpPr>
                <p:nvPr/>
              </p:nvSpPr>
              <p:spPr bwMode="auto">
                <a:xfrm>
                  <a:off x="5904"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Oval 9">
                  <a:extLst>
                    <a:ext uri="{FF2B5EF4-FFF2-40B4-BE49-F238E27FC236}">
                      <a16:creationId xmlns:a16="http://schemas.microsoft.com/office/drawing/2014/main" id="{B0E2043A-A8EF-4BBE-3023-6BEC01CEC3D6}"/>
                    </a:ext>
                  </a:extLst>
                </p:cNvPr>
                <p:cNvSpPr>
                  <a:spLocks noChangeArrowheads="1"/>
                </p:cNvSpPr>
                <p:nvPr/>
              </p:nvSpPr>
              <p:spPr bwMode="auto">
                <a:xfrm>
                  <a:off x="5919"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Rectangle 10">
                  <a:extLst>
                    <a:ext uri="{FF2B5EF4-FFF2-40B4-BE49-F238E27FC236}">
                      <a16:creationId xmlns:a16="http://schemas.microsoft.com/office/drawing/2014/main" id="{D1C26781-34D6-14E2-EFFB-2C71E0209CC6}"/>
                    </a:ext>
                  </a:extLst>
                </p:cNvPr>
                <p:cNvSpPr>
                  <a:spLocks noChangeArrowheads="1"/>
                </p:cNvSpPr>
                <p:nvPr/>
              </p:nvSpPr>
              <p:spPr bwMode="auto">
                <a:xfrm>
                  <a:off x="5938" y="1031"/>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1" name="Rectangle 11">
                  <a:extLst>
                    <a:ext uri="{FF2B5EF4-FFF2-40B4-BE49-F238E27FC236}">
                      <a16:creationId xmlns:a16="http://schemas.microsoft.com/office/drawing/2014/main" id="{C9483D51-62D9-EEBB-BBDB-5EC446EFB6F8}"/>
                    </a:ext>
                  </a:extLst>
                </p:cNvPr>
                <p:cNvSpPr>
                  <a:spLocks noChangeArrowheads="1"/>
                </p:cNvSpPr>
                <p:nvPr/>
              </p:nvSpPr>
              <p:spPr bwMode="auto">
                <a:xfrm>
                  <a:off x="6011" y="1031"/>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Rectangle 12">
                  <a:extLst>
                    <a:ext uri="{FF2B5EF4-FFF2-40B4-BE49-F238E27FC236}">
                      <a16:creationId xmlns:a16="http://schemas.microsoft.com/office/drawing/2014/main" id="{46CD5DC1-77FF-5A6F-4486-27B9C6360F4D}"/>
                    </a:ext>
                  </a:extLst>
                </p:cNvPr>
                <p:cNvSpPr>
                  <a:spLocks noChangeArrowheads="1"/>
                </p:cNvSpPr>
                <p:nvPr/>
              </p:nvSpPr>
              <p:spPr bwMode="auto">
                <a:xfrm>
                  <a:off x="6084" y="1031"/>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3" name="Rectangle 13">
                  <a:extLst>
                    <a:ext uri="{FF2B5EF4-FFF2-40B4-BE49-F238E27FC236}">
                      <a16:creationId xmlns:a16="http://schemas.microsoft.com/office/drawing/2014/main" id="{32FC2B27-54BC-C773-AD2E-BB941A24CF17}"/>
                    </a:ext>
                  </a:extLst>
                </p:cNvPr>
                <p:cNvSpPr>
                  <a:spLocks noChangeArrowheads="1"/>
                </p:cNvSpPr>
                <p:nvPr/>
              </p:nvSpPr>
              <p:spPr bwMode="auto">
                <a:xfrm>
                  <a:off x="5938" y="1109"/>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4" name="Rectangle 14">
                  <a:extLst>
                    <a:ext uri="{FF2B5EF4-FFF2-40B4-BE49-F238E27FC236}">
                      <a16:creationId xmlns:a16="http://schemas.microsoft.com/office/drawing/2014/main" id="{413EEEA8-0D21-6570-FA5B-8D50FFBB7C2C}"/>
                    </a:ext>
                  </a:extLst>
                </p:cNvPr>
                <p:cNvSpPr>
                  <a:spLocks noChangeArrowheads="1"/>
                </p:cNvSpPr>
                <p:nvPr/>
              </p:nvSpPr>
              <p:spPr bwMode="auto">
                <a:xfrm>
                  <a:off x="6011" y="1109"/>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Rectangle 15">
                  <a:extLst>
                    <a:ext uri="{FF2B5EF4-FFF2-40B4-BE49-F238E27FC236}">
                      <a16:creationId xmlns:a16="http://schemas.microsoft.com/office/drawing/2014/main" id="{C8DCA321-C1F7-2C2C-9D2D-394D8477CB8E}"/>
                    </a:ext>
                  </a:extLst>
                </p:cNvPr>
                <p:cNvSpPr>
                  <a:spLocks noChangeArrowheads="1"/>
                </p:cNvSpPr>
                <p:nvPr/>
              </p:nvSpPr>
              <p:spPr bwMode="auto">
                <a:xfrm>
                  <a:off x="6084" y="1109"/>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31" name="Freeform 131">
              <a:extLst>
                <a:ext uri="{FF2B5EF4-FFF2-40B4-BE49-F238E27FC236}">
                  <a16:creationId xmlns:a16="http://schemas.microsoft.com/office/drawing/2014/main" id="{4505F2E1-A25D-B718-B3BC-0765D59238CD}"/>
                </a:ext>
              </a:extLst>
            </p:cNvPr>
            <p:cNvSpPr>
              <a:spLocks noChangeAspect="1"/>
            </p:cNvSpPr>
            <p:nvPr/>
          </p:nvSpPr>
          <p:spPr bwMode="black">
            <a:xfrm>
              <a:off x="9939145" y="1493127"/>
              <a:ext cx="237337" cy="273891"/>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9" name="TextBox 148">
            <a:extLst>
              <a:ext uri="{FF2B5EF4-FFF2-40B4-BE49-F238E27FC236}">
                <a16:creationId xmlns:a16="http://schemas.microsoft.com/office/drawing/2014/main" id="{9247BFC9-E884-65FF-F995-E50FDEE3572F}"/>
              </a:ext>
            </a:extLst>
          </p:cNvPr>
          <p:cNvSpPr txBox="1"/>
          <p:nvPr/>
        </p:nvSpPr>
        <p:spPr>
          <a:xfrm rot="5400000">
            <a:off x="3838882" y="3198346"/>
            <a:ext cx="1188719" cy="1384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a:ln>
                  <a:noFill/>
                </a:ln>
                <a:solidFill>
                  <a:srgbClr val="0078D4"/>
                </a:solidFill>
                <a:effectLst/>
                <a:uLnTx/>
                <a:uFillTx/>
                <a:latin typeface="Segoe UI Semibold"/>
                <a:ea typeface="+mn-ea"/>
                <a:cs typeface="+mn-cs"/>
              </a:rPr>
              <a:t>‘X’ days before start</a:t>
            </a:r>
          </a:p>
        </p:txBody>
      </p:sp>
      <p:sp>
        <p:nvSpPr>
          <p:cNvPr id="150" name="TextBox 149">
            <a:extLst>
              <a:ext uri="{FF2B5EF4-FFF2-40B4-BE49-F238E27FC236}">
                <a16:creationId xmlns:a16="http://schemas.microsoft.com/office/drawing/2014/main" id="{A42C3779-39A9-DF30-7C31-43E3548003DE}"/>
              </a:ext>
            </a:extLst>
          </p:cNvPr>
          <p:cNvSpPr txBox="1"/>
          <p:nvPr/>
        </p:nvSpPr>
        <p:spPr>
          <a:xfrm rot="5400000">
            <a:off x="3849768" y="4526403"/>
            <a:ext cx="1188719" cy="1384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a:ln>
                  <a:noFill/>
                </a:ln>
                <a:solidFill>
                  <a:srgbClr val="0078D4"/>
                </a:solidFill>
                <a:effectLst/>
                <a:uLnTx/>
                <a:uFillTx/>
                <a:latin typeface="Segoe UI Semibold"/>
                <a:ea typeface="+mn-ea"/>
                <a:cs typeface="+mn-cs"/>
              </a:rPr>
              <a:t>On start date</a:t>
            </a:r>
          </a:p>
        </p:txBody>
      </p:sp>
      <p:sp>
        <p:nvSpPr>
          <p:cNvPr id="151" name="TextBox 150">
            <a:extLst>
              <a:ext uri="{FF2B5EF4-FFF2-40B4-BE49-F238E27FC236}">
                <a16:creationId xmlns:a16="http://schemas.microsoft.com/office/drawing/2014/main" id="{826D1251-8CE6-865A-5384-04E60865BFB2}"/>
              </a:ext>
            </a:extLst>
          </p:cNvPr>
          <p:cNvSpPr txBox="1"/>
          <p:nvPr/>
        </p:nvSpPr>
        <p:spPr>
          <a:xfrm rot="5400000">
            <a:off x="3849768" y="5832689"/>
            <a:ext cx="1188719" cy="1384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a:ln>
                  <a:noFill/>
                </a:ln>
                <a:solidFill>
                  <a:srgbClr val="0078D4"/>
                </a:solidFill>
                <a:effectLst/>
                <a:uLnTx/>
                <a:uFillTx/>
                <a:latin typeface="Segoe UI Semibold"/>
                <a:ea typeface="+mn-ea"/>
                <a:cs typeface="+mn-cs"/>
              </a:rPr>
              <a:t>On Day 1</a:t>
            </a:r>
          </a:p>
        </p:txBody>
      </p:sp>
    </p:spTree>
    <p:extLst>
      <p:ext uri="{BB962C8B-B14F-4D97-AF65-F5344CB8AC3E}">
        <p14:creationId xmlns:p14="http://schemas.microsoft.com/office/powerpoint/2010/main" val="97872077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A981A-BCDB-A186-EC82-87A88B4A5E39}"/>
              </a:ext>
            </a:extLst>
          </p:cNvPr>
          <p:cNvSpPr>
            <a:spLocks noGrp="1"/>
          </p:cNvSpPr>
          <p:nvPr>
            <p:ph type="title"/>
          </p:nvPr>
        </p:nvSpPr>
        <p:spPr>
          <a:xfrm>
            <a:off x="638881" y="417576"/>
            <a:ext cx="10909640" cy="1249394"/>
          </a:xfrm>
        </p:spPr>
        <p:txBody>
          <a:bodyPr vert="horz" lIns="91440" tIns="45720" rIns="91440" bIns="45720" rtlCol="0" anchor="ctr">
            <a:normAutofit fontScale="90000"/>
          </a:bodyPr>
          <a:lstStyle/>
          <a:p>
            <a:pPr algn="ctr"/>
            <a:r>
              <a:rPr lang="en-US" sz="5100" kern="1200">
                <a:solidFill>
                  <a:schemeClr val="tx1"/>
                </a:solidFill>
                <a:latin typeface="+mj-lt"/>
                <a:ea typeface="+mj-ea"/>
                <a:cs typeface="+mj-cs"/>
              </a:rPr>
              <a:t>Lifecycle workflows built-in templates</a:t>
            </a:r>
          </a:p>
        </p:txBody>
      </p:sp>
      <p:pic>
        <p:nvPicPr>
          <p:cNvPr id="2050" name="Picture 2" descr="Screenshot of a list of lifecycle workflow templates.">
            <a:extLst>
              <a:ext uri="{FF2B5EF4-FFF2-40B4-BE49-F238E27FC236}">
                <a16:creationId xmlns:a16="http://schemas.microsoft.com/office/drawing/2014/main" id="{75939466-98D9-AF12-C449-778FCDDB4A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7447" y="2633472"/>
            <a:ext cx="10174057" cy="358635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898493BF-41FB-4429-28AC-B4A3002F5FA1}"/>
              </a:ext>
            </a:extLst>
          </p:cNvPr>
          <p:cNvSpPr/>
          <p:nvPr/>
        </p:nvSpPr>
        <p:spPr>
          <a:xfrm>
            <a:off x="966158" y="2967487"/>
            <a:ext cx="6107502" cy="1650521"/>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769766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PoC | Timeline</a:t>
            </a:r>
          </a:p>
        </p:txBody>
      </p:sp>
      <p:sp>
        <p:nvSpPr>
          <p:cNvPr id="22" name="TextBox 23">
            <a:extLst>
              <a:ext uri="{FF2B5EF4-FFF2-40B4-BE49-F238E27FC236}">
                <a16:creationId xmlns:a16="http://schemas.microsoft.com/office/drawing/2014/main" id="{CBB065ED-1DFD-4CCD-BC87-21A56C4AE8C5}"/>
              </a:ext>
            </a:extLst>
          </p:cNvPr>
          <p:cNvSpPr txBox="1"/>
          <p:nvPr/>
        </p:nvSpPr>
        <p:spPr>
          <a:xfrm>
            <a:off x="2508847" y="2981985"/>
            <a:ext cx="862439" cy="338554"/>
          </a:xfrm>
          <a:prstGeom prst="rect">
            <a:avLst/>
          </a:prstGeom>
          <a:noFill/>
        </p:spPr>
        <p:txBody>
          <a:bodyPr wrap="square" rtlCol="0">
            <a:spAutoFit/>
          </a:bodyPr>
          <a:lstStyle/>
          <a:p>
            <a:r>
              <a:rPr lang="en-US" sz="1600"/>
              <a:t>3 hours</a:t>
            </a:r>
          </a:p>
        </p:txBody>
      </p:sp>
      <p:sp>
        <p:nvSpPr>
          <p:cNvPr id="28" name="TextBox 12">
            <a:extLst>
              <a:ext uri="{FF2B5EF4-FFF2-40B4-BE49-F238E27FC236}">
                <a16:creationId xmlns:a16="http://schemas.microsoft.com/office/drawing/2014/main" id="{AE287A6F-D1CA-45F7-95D6-D5D0F26B44D7}"/>
              </a:ext>
            </a:extLst>
          </p:cNvPr>
          <p:cNvSpPr txBox="1"/>
          <p:nvPr/>
        </p:nvSpPr>
        <p:spPr>
          <a:xfrm>
            <a:off x="2175444" y="2597470"/>
            <a:ext cx="1917778" cy="307777"/>
          </a:xfrm>
          <a:prstGeom prst="rect">
            <a:avLst/>
          </a:prstGeom>
          <a:noFill/>
        </p:spPr>
        <p:txBody>
          <a:bodyPr wrap="square" rtlCol="0">
            <a:spAutoFit/>
          </a:bodyPr>
          <a:lstStyle/>
          <a:p>
            <a:r>
              <a:rPr lang="en-US" sz="1400" b="1"/>
              <a:t>HR provisioning</a:t>
            </a:r>
          </a:p>
        </p:txBody>
      </p:sp>
      <p:cxnSp>
        <p:nvCxnSpPr>
          <p:cNvPr id="3" name="Gerade Verbindung mit Pfeil 2">
            <a:extLst>
              <a:ext uri="{FF2B5EF4-FFF2-40B4-BE49-F238E27FC236}">
                <a16:creationId xmlns:a16="http://schemas.microsoft.com/office/drawing/2014/main" id="{4B30A037-F077-4308-8410-62ECF711C75B}"/>
              </a:ext>
            </a:extLst>
          </p:cNvPr>
          <p:cNvCxnSpPr>
            <a:cxnSpLocks/>
            <a:stCxn id="5" idx="6"/>
            <a:endCxn id="12" idx="2"/>
          </p:cNvCxnSpPr>
          <p:nvPr/>
        </p:nvCxnSpPr>
        <p:spPr>
          <a:xfrm>
            <a:off x="1769177" y="2943790"/>
            <a:ext cx="8600223" cy="726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Ellipse 4">
            <a:extLst>
              <a:ext uri="{FF2B5EF4-FFF2-40B4-BE49-F238E27FC236}">
                <a16:creationId xmlns:a16="http://schemas.microsoft.com/office/drawing/2014/main" id="{1B20ED66-36AC-45D9-9F72-FFD9D48752C1}"/>
              </a:ext>
            </a:extLst>
          </p:cNvPr>
          <p:cNvSpPr/>
          <p:nvPr/>
        </p:nvSpPr>
        <p:spPr bwMode="auto">
          <a:xfrm>
            <a:off x="1457267" y="2787835"/>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Ellipse 40">
            <a:extLst>
              <a:ext uri="{FF2B5EF4-FFF2-40B4-BE49-F238E27FC236}">
                <a16:creationId xmlns:a16="http://schemas.microsoft.com/office/drawing/2014/main" id="{3CDDF166-D332-4498-A621-FE2D7B1794EE}"/>
              </a:ext>
            </a:extLst>
          </p:cNvPr>
          <p:cNvSpPr/>
          <p:nvPr/>
        </p:nvSpPr>
        <p:spPr bwMode="auto">
          <a:xfrm>
            <a:off x="9055098" y="2854513"/>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23">
            <a:extLst>
              <a:ext uri="{FF2B5EF4-FFF2-40B4-BE49-F238E27FC236}">
                <a16:creationId xmlns:a16="http://schemas.microsoft.com/office/drawing/2014/main" id="{49FCA430-6DC7-6128-0036-90795D7ECBD5}"/>
              </a:ext>
            </a:extLst>
          </p:cNvPr>
          <p:cNvSpPr txBox="1"/>
          <p:nvPr/>
        </p:nvSpPr>
        <p:spPr>
          <a:xfrm>
            <a:off x="5273952" y="2981985"/>
            <a:ext cx="862439" cy="338554"/>
          </a:xfrm>
          <a:prstGeom prst="rect">
            <a:avLst/>
          </a:prstGeom>
          <a:noFill/>
        </p:spPr>
        <p:txBody>
          <a:bodyPr wrap="square" rtlCol="0">
            <a:spAutoFit/>
          </a:bodyPr>
          <a:lstStyle/>
          <a:p>
            <a:r>
              <a:rPr lang="en-US" sz="1600"/>
              <a:t>1 hour</a:t>
            </a:r>
          </a:p>
        </p:txBody>
      </p:sp>
      <p:sp>
        <p:nvSpPr>
          <p:cNvPr id="8" name="TextBox 23">
            <a:extLst>
              <a:ext uri="{FF2B5EF4-FFF2-40B4-BE49-F238E27FC236}">
                <a16:creationId xmlns:a16="http://schemas.microsoft.com/office/drawing/2014/main" id="{D69F2A33-C1D5-9570-69FB-B081E1F0DBE2}"/>
              </a:ext>
            </a:extLst>
          </p:cNvPr>
          <p:cNvSpPr txBox="1"/>
          <p:nvPr/>
        </p:nvSpPr>
        <p:spPr>
          <a:xfrm>
            <a:off x="7391977" y="2981985"/>
            <a:ext cx="862439" cy="338554"/>
          </a:xfrm>
          <a:prstGeom prst="rect">
            <a:avLst/>
          </a:prstGeom>
          <a:noFill/>
        </p:spPr>
        <p:txBody>
          <a:bodyPr wrap="square" rtlCol="0">
            <a:spAutoFit/>
          </a:bodyPr>
          <a:lstStyle/>
          <a:p>
            <a:r>
              <a:rPr lang="en-US" sz="1600"/>
              <a:t>3 hours</a:t>
            </a:r>
          </a:p>
        </p:txBody>
      </p:sp>
      <p:sp>
        <p:nvSpPr>
          <p:cNvPr id="9" name="TextBox 12">
            <a:extLst>
              <a:ext uri="{FF2B5EF4-FFF2-40B4-BE49-F238E27FC236}">
                <a16:creationId xmlns:a16="http://schemas.microsoft.com/office/drawing/2014/main" id="{D3E65AC3-116B-4AB7-715D-68E815936089}"/>
              </a:ext>
            </a:extLst>
          </p:cNvPr>
          <p:cNvSpPr txBox="1"/>
          <p:nvPr/>
        </p:nvSpPr>
        <p:spPr>
          <a:xfrm>
            <a:off x="7280404" y="2304419"/>
            <a:ext cx="1593040" cy="584775"/>
          </a:xfrm>
          <a:prstGeom prst="rect">
            <a:avLst/>
          </a:prstGeom>
          <a:noFill/>
        </p:spPr>
        <p:txBody>
          <a:bodyPr wrap="square" rtlCol="0">
            <a:spAutoFit/>
          </a:bodyPr>
          <a:lstStyle/>
          <a:p>
            <a:r>
              <a:rPr lang="en-US" sz="1600" b="1"/>
              <a:t>Lifecycle workflows</a:t>
            </a:r>
          </a:p>
        </p:txBody>
      </p:sp>
      <p:sp>
        <p:nvSpPr>
          <p:cNvPr id="12" name="Ellipse 4">
            <a:extLst>
              <a:ext uri="{FF2B5EF4-FFF2-40B4-BE49-F238E27FC236}">
                <a16:creationId xmlns:a16="http://schemas.microsoft.com/office/drawing/2014/main" id="{20FCFACD-063E-7E9D-AFFF-32B1FCEDBF0A}"/>
              </a:ext>
            </a:extLst>
          </p:cNvPr>
          <p:cNvSpPr/>
          <p:nvPr/>
        </p:nvSpPr>
        <p:spPr bwMode="auto">
          <a:xfrm>
            <a:off x="10369400" y="2795096"/>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23">
            <a:extLst>
              <a:ext uri="{FF2B5EF4-FFF2-40B4-BE49-F238E27FC236}">
                <a16:creationId xmlns:a16="http://schemas.microsoft.com/office/drawing/2014/main" id="{BDAC01A0-98FE-5170-1060-1966ED53EFC0}"/>
              </a:ext>
            </a:extLst>
          </p:cNvPr>
          <p:cNvSpPr txBox="1"/>
          <p:nvPr/>
        </p:nvSpPr>
        <p:spPr>
          <a:xfrm>
            <a:off x="9470004" y="2981985"/>
            <a:ext cx="862439" cy="338554"/>
          </a:xfrm>
          <a:prstGeom prst="rect">
            <a:avLst/>
          </a:prstGeom>
          <a:noFill/>
        </p:spPr>
        <p:txBody>
          <a:bodyPr wrap="square" rtlCol="0">
            <a:spAutoFit/>
          </a:bodyPr>
          <a:lstStyle/>
          <a:p>
            <a:r>
              <a:rPr lang="en-US" sz="1600"/>
              <a:t>1 hour</a:t>
            </a:r>
          </a:p>
        </p:txBody>
      </p:sp>
      <p:sp>
        <p:nvSpPr>
          <p:cNvPr id="15" name="TextBox 12">
            <a:extLst>
              <a:ext uri="{FF2B5EF4-FFF2-40B4-BE49-F238E27FC236}">
                <a16:creationId xmlns:a16="http://schemas.microsoft.com/office/drawing/2014/main" id="{CD503A2E-C0AC-317E-6DCC-8F5F6967C218}"/>
              </a:ext>
            </a:extLst>
          </p:cNvPr>
          <p:cNvSpPr txBox="1"/>
          <p:nvPr/>
        </p:nvSpPr>
        <p:spPr>
          <a:xfrm>
            <a:off x="9225504" y="2593651"/>
            <a:ext cx="1193949" cy="338554"/>
          </a:xfrm>
          <a:prstGeom prst="rect">
            <a:avLst/>
          </a:prstGeom>
          <a:noFill/>
        </p:spPr>
        <p:txBody>
          <a:bodyPr wrap="square" rtlCol="0">
            <a:spAutoFit/>
          </a:bodyPr>
          <a:lstStyle/>
          <a:p>
            <a:r>
              <a:rPr lang="en-US" sz="1600" b="1"/>
              <a:t>Close-out</a:t>
            </a:r>
          </a:p>
        </p:txBody>
      </p:sp>
      <p:sp>
        <p:nvSpPr>
          <p:cNvPr id="20" name="TextBox 19">
            <a:extLst>
              <a:ext uri="{FF2B5EF4-FFF2-40B4-BE49-F238E27FC236}">
                <a16:creationId xmlns:a16="http://schemas.microsoft.com/office/drawing/2014/main" id="{CE31FE0A-B926-F1E3-4DDF-BBD9935588E5}"/>
              </a:ext>
            </a:extLst>
          </p:cNvPr>
          <p:cNvSpPr txBox="1"/>
          <p:nvPr/>
        </p:nvSpPr>
        <p:spPr>
          <a:xfrm>
            <a:off x="588263" y="1498907"/>
            <a:ext cx="6770450" cy="523220"/>
          </a:xfrm>
          <a:prstGeom prst="rect">
            <a:avLst/>
          </a:prstGeom>
          <a:noFill/>
        </p:spPr>
        <p:txBody>
          <a:bodyPr wrap="square">
            <a:spAutoFit/>
          </a:bodyPr>
          <a:lstStyle/>
          <a:p>
            <a:pPr marL="0" indent="0">
              <a:buNone/>
            </a:pPr>
            <a:r>
              <a:rPr lang="en-US" sz="2800" b="1"/>
              <a:t>Delivery stages</a:t>
            </a:r>
            <a:endParaRPr lang="en-US" sz="2800"/>
          </a:p>
        </p:txBody>
      </p:sp>
      <p:sp>
        <p:nvSpPr>
          <p:cNvPr id="21" name="Left Brace 20">
            <a:extLst>
              <a:ext uri="{FF2B5EF4-FFF2-40B4-BE49-F238E27FC236}">
                <a16:creationId xmlns:a16="http://schemas.microsoft.com/office/drawing/2014/main" id="{2D170D06-CCC8-8842-E7F8-5E583411766D}"/>
              </a:ext>
            </a:extLst>
          </p:cNvPr>
          <p:cNvSpPr/>
          <p:nvPr/>
        </p:nvSpPr>
        <p:spPr>
          <a:xfrm rot="5400000" flipH="1">
            <a:off x="5617607" y="-885609"/>
            <a:ext cx="771527" cy="8803099"/>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3" name="TextBox 23">
            <a:extLst>
              <a:ext uri="{FF2B5EF4-FFF2-40B4-BE49-F238E27FC236}">
                <a16:creationId xmlns:a16="http://schemas.microsoft.com/office/drawing/2014/main" id="{B179D78A-7905-1B77-4B26-73CD435D1312}"/>
              </a:ext>
            </a:extLst>
          </p:cNvPr>
          <p:cNvSpPr txBox="1"/>
          <p:nvPr/>
        </p:nvSpPr>
        <p:spPr>
          <a:xfrm>
            <a:off x="5572150" y="3932137"/>
            <a:ext cx="862439" cy="338554"/>
          </a:xfrm>
          <a:prstGeom prst="rect">
            <a:avLst/>
          </a:prstGeom>
          <a:noFill/>
        </p:spPr>
        <p:txBody>
          <a:bodyPr wrap="square" rtlCol="0">
            <a:spAutoFit/>
          </a:bodyPr>
          <a:lstStyle/>
          <a:p>
            <a:r>
              <a:rPr lang="en-US" sz="1600"/>
              <a:t>8 hours</a:t>
            </a:r>
          </a:p>
        </p:txBody>
      </p:sp>
      <p:sp>
        <p:nvSpPr>
          <p:cNvPr id="25" name="TextBox 24">
            <a:extLst>
              <a:ext uri="{FF2B5EF4-FFF2-40B4-BE49-F238E27FC236}">
                <a16:creationId xmlns:a16="http://schemas.microsoft.com/office/drawing/2014/main" id="{D7E38E57-BDB5-DA35-34F1-866F75B79AA9}"/>
              </a:ext>
            </a:extLst>
          </p:cNvPr>
          <p:cNvSpPr txBox="1"/>
          <p:nvPr/>
        </p:nvSpPr>
        <p:spPr>
          <a:xfrm>
            <a:off x="541040" y="4270691"/>
            <a:ext cx="11247056" cy="2000548"/>
          </a:xfrm>
          <a:prstGeom prst="rect">
            <a:avLst/>
          </a:prstGeom>
          <a:noFill/>
        </p:spPr>
        <p:txBody>
          <a:bodyPr wrap="square">
            <a:spAutoFit/>
          </a:bodyPr>
          <a:lstStyle/>
          <a:p>
            <a:pPr marL="0" indent="0">
              <a:buNone/>
            </a:pPr>
            <a:r>
              <a:rPr lang="en-US" sz="2800" b="1"/>
              <a:t>Logistics</a:t>
            </a:r>
          </a:p>
          <a:p>
            <a:pPr marL="285750" indent="-285750">
              <a:buFont typeface="Arial" panose="020B0604020202020204" pitchFamily="34" charset="0"/>
              <a:buChar char="•"/>
            </a:pPr>
            <a:r>
              <a:rPr lang="en-US" sz="2400"/>
              <a:t>Each stage will only require participation of a subset of stakeholders from customer</a:t>
            </a:r>
          </a:p>
          <a:p>
            <a:pPr marL="285750" indent="-285750">
              <a:buFont typeface="Arial" panose="020B0604020202020204" pitchFamily="34" charset="0"/>
              <a:buChar char="•"/>
            </a:pPr>
            <a:r>
              <a:rPr lang="en-US" sz="2400"/>
              <a:t>Times are estimated based on scenario complexity</a:t>
            </a:r>
          </a:p>
          <a:p>
            <a:pPr marL="285750" indent="-285750">
              <a:buFont typeface="Arial" panose="020B0604020202020204" pitchFamily="34" charset="0"/>
              <a:buChar char="•"/>
            </a:pPr>
            <a:endParaRPr lang="en-US" sz="2400"/>
          </a:p>
        </p:txBody>
      </p:sp>
      <p:sp>
        <p:nvSpPr>
          <p:cNvPr id="6" name="Ellipse 33">
            <a:extLst>
              <a:ext uri="{FF2B5EF4-FFF2-40B4-BE49-F238E27FC236}">
                <a16:creationId xmlns:a16="http://schemas.microsoft.com/office/drawing/2014/main" id="{8C1A0D94-2B83-F411-113B-277407F650E4}"/>
              </a:ext>
            </a:extLst>
          </p:cNvPr>
          <p:cNvSpPr/>
          <p:nvPr/>
        </p:nvSpPr>
        <p:spPr bwMode="auto">
          <a:xfrm>
            <a:off x="4242689" y="2858822"/>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Ellipse 33">
            <a:extLst>
              <a:ext uri="{FF2B5EF4-FFF2-40B4-BE49-F238E27FC236}">
                <a16:creationId xmlns:a16="http://schemas.microsoft.com/office/drawing/2014/main" id="{E5678829-B710-23C2-F712-A8B950EB6613}"/>
              </a:ext>
            </a:extLst>
          </p:cNvPr>
          <p:cNvSpPr/>
          <p:nvPr/>
        </p:nvSpPr>
        <p:spPr bwMode="auto">
          <a:xfrm>
            <a:off x="6264183" y="2858822"/>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2">
            <a:extLst>
              <a:ext uri="{FF2B5EF4-FFF2-40B4-BE49-F238E27FC236}">
                <a16:creationId xmlns:a16="http://schemas.microsoft.com/office/drawing/2014/main" id="{7D39F03D-124A-A460-DE68-29E7CE379587}"/>
              </a:ext>
            </a:extLst>
          </p:cNvPr>
          <p:cNvSpPr txBox="1"/>
          <p:nvPr/>
        </p:nvSpPr>
        <p:spPr>
          <a:xfrm>
            <a:off x="4725005" y="2352815"/>
            <a:ext cx="1593040" cy="584775"/>
          </a:xfrm>
          <a:prstGeom prst="rect">
            <a:avLst/>
          </a:prstGeom>
          <a:noFill/>
        </p:spPr>
        <p:txBody>
          <a:bodyPr wrap="square" rtlCol="0">
            <a:spAutoFit/>
          </a:bodyPr>
          <a:lstStyle/>
          <a:p>
            <a:r>
              <a:rPr lang="en-US" sz="1600" b="1"/>
              <a:t>SaaS Apps provisioning</a:t>
            </a:r>
          </a:p>
        </p:txBody>
      </p:sp>
    </p:spTree>
    <p:extLst>
      <p:ext uri="{BB962C8B-B14F-4D97-AF65-F5344CB8AC3E}">
        <p14:creationId xmlns:p14="http://schemas.microsoft.com/office/powerpoint/2010/main" val="244619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8E3B-FE37-71F2-7B39-3AB59E0DA427}"/>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Planning – Define Parameters</a:t>
            </a:r>
          </a:p>
        </p:txBody>
      </p:sp>
      <p:sp>
        <p:nvSpPr>
          <p:cNvPr id="3" name="TextBox 2">
            <a:extLst>
              <a:ext uri="{FF2B5EF4-FFF2-40B4-BE49-F238E27FC236}">
                <a16:creationId xmlns:a16="http://schemas.microsoft.com/office/drawing/2014/main" id="{C066F1A1-FD04-CFA0-56F4-BFF2657D4345}"/>
              </a:ext>
            </a:extLst>
          </p:cNvPr>
          <p:cNvSpPr txBox="1"/>
          <p:nvPr/>
        </p:nvSpPr>
        <p:spPr>
          <a:xfrm>
            <a:off x="1009335" y="1926266"/>
            <a:ext cx="10173330" cy="1703672"/>
          </a:xfrm>
          <a:prstGeom prst="rect">
            <a:avLst/>
          </a:prstGeom>
          <a:noFill/>
        </p:spPr>
        <p:txBody>
          <a:bodyPr wrap="square" rtlCol="0">
            <a:spAutoFit/>
          </a:bodyPr>
          <a:lstStyle/>
          <a:p>
            <a:pPr defTabSz="877792">
              <a:spcAft>
                <a:spcPts val="600"/>
              </a:spcAft>
            </a:pPr>
            <a:r>
              <a:rPr lang="en-US" sz="1694" b="1" kern="1200">
                <a:solidFill>
                  <a:schemeClr val="tx1"/>
                </a:solidFill>
                <a:latin typeface="+mn-lt"/>
                <a:ea typeface="+mn-ea"/>
                <a:cs typeface="+mn-cs"/>
              </a:rPr>
              <a:t>Onboarding Pre-hire employee customization</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Tasks to be completed by the workflow (Generate TAP and send email)</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Trigger date - How many days before the event (</a:t>
            </a:r>
            <a:r>
              <a:rPr lang="en-US" sz="1694" kern="1200" err="1">
                <a:solidFill>
                  <a:schemeClr val="tx1"/>
                </a:solidFill>
                <a:latin typeface="+mn-lt"/>
                <a:ea typeface="+mn-ea"/>
                <a:cs typeface="+mn-cs"/>
              </a:rPr>
              <a:t>EmployeeHireDate</a:t>
            </a:r>
            <a:r>
              <a:rPr lang="en-US" sz="1694" kern="1200">
                <a:solidFill>
                  <a:schemeClr val="tx1"/>
                </a:solidFill>
                <a:latin typeface="+mn-lt"/>
                <a:ea typeface="+mn-ea"/>
                <a:cs typeface="+mn-cs"/>
              </a:rPr>
              <a:t>)</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Execution conditions (Rule based on attributes)</a:t>
            </a:r>
          </a:p>
          <a:p>
            <a:pPr defTabSz="877792">
              <a:spcAft>
                <a:spcPts val="600"/>
              </a:spcAft>
            </a:pPr>
            <a:r>
              <a:rPr lang="en-US" sz="1694" kern="1200">
                <a:solidFill>
                  <a:schemeClr val="tx1"/>
                </a:solidFill>
                <a:latin typeface="+mn-lt"/>
                <a:ea typeface="+mn-ea"/>
                <a:cs typeface="+mn-cs"/>
              </a:rPr>
              <a:t>	</a:t>
            </a:r>
            <a:endParaRPr lang="en-US"/>
          </a:p>
        </p:txBody>
      </p:sp>
      <p:sp>
        <p:nvSpPr>
          <p:cNvPr id="5" name="TextBox 4">
            <a:extLst>
              <a:ext uri="{FF2B5EF4-FFF2-40B4-BE49-F238E27FC236}">
                <a16:creationId xmlns:a16="http://schemas.microsoft.com/office/drawing/2014/main" id="{B18B7EC1-0C14-6E13-0C97-23A850837944}"/>
              </a:ext>
            </a:extLst>
          </p:cNvPr>
          <p:cNvSpPr txBox="1"/>
          <p:nvPr/>
        </p:nvSpPr>
        <p:spPr>
          <a:xfrm>
            <a:off x="1009335" y="3210439"/>
            <a:ext cx="10173330" cy="1703672"/>
          </a:xfrm>
          <a:prstGeom prst="rect">
            <a:avLst/>
          </a:prstGeom>
          <a:noFill/>
        </p:spPr>
        <p:txBody>
          <a:bodyPr wrap="square" rtlCol="0">
            <a:spAutoFit/>
          </a:bodyPr>
          <a:lstStyle/>
          <a:p>
            <a:pPr defTabSz="877792">
              <a:spcAft>
                <a:spcPts val="600"/>
              </a:spcAft>
            </a:pPr>
            <a:r>
              <a:rPr lang="en-US" sz="1694" b="1" kern="1200">
                <a:solidFill>
                  <a:schemeClr val="tx1"/>
                </a:solidFill>
                <a:latin typeface="+mn-lt"/>
                <a:ea typeface="+mn-ea"/>
                <a:cs typeface="+mn-cs"/>
              </a:rPr>
              <a:t>Onboarding New-hire employee customization</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Tasks to be completed by the workflow (Add User To Group, Enable User Account, Send Welcome Email)</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Event User attribute (</a:t>
            </a:r>
            <a:r>
              <a:rPr lang="en-US" sz="1694" kern="1200" err="1">
                <a:solidFill>
                  <a:schemeClr val="tx1"/>
                </a:solidFill>
                <a:latin typeface="+mn-lt"/>
                <a:ea typeface="+mn-ea"/>
                <a:cs typeface="+mn-cs"/>
              </a:rPr>
              <a:t>EmployeeHireDate</a:t>
            </a:r>
            <a:r>
              <a:rPr lang="en-US" sz="1694" kern="1200">
                <a:solidFill>
                  <a:schemeClr val="tx1"/>
                </a:solidFill>
                <a:latin typeface="+mn-lt"/>
                <a:ea typeface="+mn-ea"/>
                <a:cs typeface="+mn-cs"/>
              </a:rPr>
              <a:t>, </a:t>
            </a:r>
            <a:r>
              <a:rPr lang="en-US" sz="1694" kern="1200" err="1">
                <a:solidFill>
                  <a:schemeClr val="tx1"/>
                </a:solidFill>
                <a:latin typeface="+mn-lt"/>
                <a:ea typeface="+mn-ea"/>
                <a:cs typeface="+mn-cs"/>
              </a:rPr>
              <a:t>createdDateTime</a:t>
            </a:r>
            <a:r>
              <a:rPr lang="en-US" sz="1694" kern="1200">
                <a:solidFill>
                  <a:schemeClr val="tx1"/>
                </a:solidFill>
                <a:latin typeface="+mn-lt"/>
                <a:ea typeface="+mn-ea"/>
                <a:cs typeface="+mn-cs"/>
              </a:rPr>
              <a:t> )</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Execution conditions (Rule based on attributes)</a:t>
            </a:r>
          </a:p>
          <a:p>
            <a:pPr defTabSz="877792">
              <a:spcAft>
                <a:spcPts val="600"/>
              </a:spcAft>
            </a:pPr>
            <a:r>
              <a:rPr lang="en-US" sz="1694" kern="1200">
                <a:solidFill>
                  <a:schemeClr val="tx1"/>
                </a:solidFill>
                <a:latin typeface="+mn-lt"/>
                <a:ea typeface="+mn-ea"/>
                <a:cs typeface="+mn-cs"/>
              </a:rPr>
              <a:t>	</a:t>
            </a:r>
            <a:endParaRPr lang="en-US"/>
          </a:p>
        </p:txBody>
      </p:sp>
      <p:sp>
        <p:nvSpPr>
          <p:cNvPr id="6" name="TextBox 5">
            <a:extLst>
              <a:ext uri="{FF2B5EF4-FFF2-40B4-BE49-F238E27FC236}">
                <a16:creationId xmlns:a16="http://schemas.microsoft.com/office/drawing/2014/main" id="{E52B7170-6D28-B6DA-AAE6-F46B402A0172}"/>
              </a:ext>
            </a:extLst>
          </p:cNvPr>
          <p:cNvSpPr txBox="1"/>
          <p:nvPr/>
        </p:nvSpPr>
        <p:spPr>
          <a:xfrm>
            <a:off x="1009335" y="4615549"/>
            <a:ext cx="10173330" cy="2041328"/>
          </a:xfrm>
          <a:prstGeom prst="rect">
            <a:avLst/>
          </a:prstGeom>
          <a:noFill/>
        </p:spPr>
        <p:txBody>
          <a:bodyPr wrap="square" rtlCol="0">
            <a:spAutoFit/>
          </a:bodyPr>
          <a:lstStyle/>
          <a:p>
            <a:pPr defTabSz="877792">
              <a:spcAft>
                <a:spcPts val="600"/>
              </a:spcAft>
            </a:pPr>
            <a:r>
              <a:rPr lang="en-US" sz="1694" b="1" kern="1200">
                <a:solidFill>
                  <a:schemeClr val="tx1"/>
                </a:solidFill>
                <a:latin typeface="+mn-lt"/>
                <a:ea typeface="+mn-ea"/>
                <a:cs typeface="+mn-cs"/>
              </a:rPr>
              <a:t>Post-onboarding employee customization</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Tasks to be completed by the workflow (Add User To Group, Add user to selected teams)</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Event User attribute (</a:t>
            </a:r>
            <a:r>
              <a:rPr lang="en-US" sz="1694" kern="1200" err="1">
                <a:solidFill>
                  <a:schemeClr val="tx1"/>
                </a:solidFill>
                <a:latin typeface="+mn-lt"/>
                <a:ea typeface="+mn-ea"/>
                <a:cs typeface="+mn-cs"/>
              </a:rPr>
              <a:t>EmployeeHireDate</a:t>
            </a:r>
            <a:r>
              <a:rPr lang="en-US" sz="1694" kern="1200">
                <a:solidFill>
                  <a:schemeClr val="tx1"/>
                </a:solidFill>
                <a:latin typeface="+mn-lt"/>
                <a:ea typeface="+mn-ea"/>
                <a:cs typeface="+mn-cs"/>
              </a:rPr>
              <a:t>, </a:t>
            </a:r>
            <a:r>
              <a:rPr lang="en-US" sz="1694" kern="1200" err="1">
                <a:solidFill>
                  <a:schemeClr val="tx1"/>
                </a:solidFill>
                <a:latin typeface="+mn-lt"/>
                <a:ea typeface="+mn-ea"/>
                <a:cs typeface="+mn-cs"/>
              </a:rPr>
              <a:t>createdDateTime</a:t>
            </a:r>
            <a:r>
              <a:rPr lang="en-US" sz="1694" kern="1200">
                <a:solidFill>
                  <a:schemeClr val="tx1"/>
                </a:solidFill>
                <a:latin typeface="+mn-lt"/>
                <a:ea typeface="+mn-ea"/>
                <a:cs typeface="+mn-cs"/>
              </a:rPr>
              <a:t>)</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Trigger date - How many days after the event (start date)</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Execution conditions (Rule based on attributes)</a:t>
            </a:r>
          </a:p>
          <a:p>
            <a:pPr defTabSz="877792">
              <a:spcAft>
                <a:spcPts val="600"/>
              </a:spcAft>
            </a:pPr>
            <a:r>
              <a:rPr lang="en-US" sz="1694" kern="1200">
                <a:solidFill>
                  <a:schemeClr val="tx1"/>
                </a:solidFill>
                <a:latin typeface="+mn-lt"/>
                <a:ea typeface="+mn-ea"/>
                <a:cs typeface="+mn-cs"/>
              </a:rPr>
              <a:t>	</a:t>
            </a:r>
            <a:endParaRPr lang="en-US"/>
          </a:p>
        </p:txBody>
      </p:sp>
    </p:spTree>
    <p:extLst>
      <p:ext uri="{BB962C8B-B14F-4D97-AF65-F5344CB8AC3E}">
        <p14:creationId xmlns:p14="http://schemas.microsoft.com/office/powerpoint/2010/main" val="427336978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JIT" descr="Person with keys, a warning sign, a gear, and a hourglass">
            <a:extLst>
              <a:ext uri="{FF2B5EF4-FFF2-40B4-BE49-F238E27FC236}">
                <a16:creationId xmlns:a16="http://schemas.microsoft.com/office/drawing/2014/main" id="{58D78442-820D-4218-F8C5-63A83D1605B3}"/>
              </a:ext>
            </a:extLst>
          </p:cNvPr>
          <p:cNvGrpSpPr>
            <a:grpSpLocks noChangeAspect="1"/>
          </p:cNvGrpSpPr>
          <p:nvPr/>
        </p:nvGrpSpPr>
        <p:grpSpPr>
          <a:xfrm>
            <a:off x="5090859" y="3508785"/>
            <a:ext cx="1276879" cy="1019450"/>
            <a:chOff x="6641807" y="2639231"/>
            <a:chExt cx="2060380" cy="1644991"/>
          </a:xfrm>
        </p:grpSpPr>
        <p:grpSp>
          <p:nvGrpSpPr>
            <p:cNvPr id="7" name="Group 6">
              <a:extLst>
                <a:ext uri="{FF2B5EF4-FFF2-40B4-BE49-F238E27FC236}">
                  <a16:creationId xmlns:a16="http://schemas.microsoft.com/office/drawing/2014/main" id="{18F7A5DA-2215-C50D-41F5-B27BB2363F09}"/>
                </a:ext>
              </a:extLst>
            </p:cNvPr>
            <p:cNvGrpSpPr/>
            <p:nvPr/>
          </p:nvGrpSpPr>
          <p:grpSpPr>
            <a:xfrm>
              <a:off x="6641807" y="2753120"/>
              <a:ext cx="1121956" cy="1187829"/>
              <a:chOff x="6824505" y="3098032"/>
              <a:chExt cx="888278" cy="940432"/>
            </a:xfrm>
          </p:grpSpPr>
          <p:pic>
            <p:nvPicPr>
              <p:cNvPr id="16" name="Picture 15">
                <a:extLst>
                  <a:ext uri="{FF2B5EF4-FFF2-40B4-BE49-F238E27FC236}">
                    <a16:creationId xmlns:a16="http://schemas.microsoft.com/office/drawing/2014/main" id="{0A699278-161B-96B6-ACC9-510716E62358}"/>
                  </a:ext>
                </a:extLst>
              </p:cNvPr>
              <p:cNvPicPr>
                <a:picLocks noChangeAspect="1"/>
              </p:cNvPicPr>
              <p:nvPr/>
            </p:nvPicPr>
            <p:blipFill>
              <a:blip r:embed="rId2"/>
              <a:stretch>
                <a:fillRect/>
              </a:stretch>
            </p:blipFill>
            <p:spPr>
              <a:xfrm>
                <a:off x="6824505" y="3098032"/>
                <a:ext cx="752090" cy="752090"/>
              </a:xfrm>
              <a:prstGeom prst="rect">
                <a:avLst/>
              </a:prstGeom>
            </p:spPr>
          </p:pic>
          <p:grpSp>
            <p:nvGrpSpPr>
              <p:cNvPr id="17" name="Group 16">
                <a:extLst>
                  <a:ext uri="{FF2B5EF4-FFF2-40B4-BE49-F238E27FC236}">
                    <a16:creationId xmlns:a16="http://schemas.microsoft.com/office/drawing/2014/main" id="{D0EDDBBE-E3B7-72C4-AE60-508D8EDFD543}"/>
                  </a:ext>
                </a:extLst>
              </p:cNvPr>
              <p:cNvGrpSpPr/>
              <p:nvPr/>
            </p:nvGrpSpPr>
            <p:grpSpPr>
              <a:xfrm>
                <a:off x="7246698" y="3563761"/>
                <a:ext cx="466085" cy="474703"/>
                <a:chOff x="7246698" y="3563761"/>
                <a:chExt cx="466085" cy="474703"/>
              </a:xfrm>
            </p:grpSpPr>
            <p:sp>
              <p:nvSpPr>
                <p:cNvPr id="18" name="Oval 17">
                  <a:extLst>
                    <a:ext uri="{FF2B5EF4-FFF2-40B4-BE49-F238E27FC236}">
                      <a16:creationId xmlns:a16="http://schemas.microsoft.com/office/drawing/2014/main" id="{46B36627-684A-94DB-DC44-AEC7E6B69596}"/>
                    </a:ext>
                  </a:extLst>
                </p:cNvPr>
                <p:cNvSpPr/>
                <p:nvPr/>
              </p:nvSpPr>
              <p:spPr bwMode="auto">
                <a:xfrm>
                  <a:off x="7246698" y="3563761"/>
                  <a:ext cx="454568" cy="454568"/>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9" name="Picture 18">
                  <a:extLst>
                    <a:ext uri="{FF2B5EF4-FFF2-40B4-BE49-F238E27FC236}">
                      <a16:creationId xmlns:a16="http://schemas.microsoft.com/office/drawing/2014/main" id="{E1C0331E-2E47-B1B2-4E5A-724191DAFF8A}"/>
                    </a:ext>
                  </a:extLst>
                </p:cNvPr>
                <p:cNvPicPr>
                  <a:picLocks noChangeAspect="1"/>
                </p:cNvPicPr>
                <p:nvPr/>
              </p:nvPicPr>
              <p:blipFill>
                <a:blip r:embed="rId3"/>
                <a:stretch>
                  <a:fillRect/>
                </a:stretch>
              </p:blipFill>
              <p:spPr>
                <a:xfrm>
                  <a:off x="7306383" y="3632064"/>
                  <a:ext cx="406400" cy="406400"/>
                </a:xfrm>
                <a:prstGeom prst="rect">
                  <a:avLst/>
                </a:prstGeom>
              </p:spPr>
            </p:pic>
          </p:grpSp>
        </p:grpSp>
        <p:pic>
          <p:nvPicPr>
            <p:cNvPr id="8" name="Picture 7">
              <a:extLst>
                <a:ext uri="{FF2B5EF4-FFF2-40B4-BE49-F238E27FC236}">
                  <a16:creationId xmlns:a16="http://schemas.microsoft.com/office/drawing/2014/main" id="{FE73235F-CC58-8C28-5EDB-40A56E3367F5}"/>
                </a:ext>
              </a:extLst>
            </p:cNvPr>
            <p:cNvPicPr>
              <a:picLocks noChangeAspect="1"/>
            </p:cNvPicPr>
            <p:nvPr/>
          </p:nvPicPr>
          <p:blipFill>
            <a:blip r:embed="rId4"/>
            <a:stretch>
              <a:fillRect/>
            </a:stretch>
          </p:blipFill>
          <p:spPr>
            <a:xfrm>
              <a:off x="7816227" y="2639231"/>
              <a:ext cx="529280" cy="529280"/>
            </a:xfrm>
            <a:prstGeom prst="rect">
              <a:avLst/>
            </a:prstGeom>
          </p:spPr>
        </p:pic>
        <p:grpSp>
          <p:nvGrpSpPr>
            <p:cNvPr id="9" name="Group 8">
              <a:extLst>
                <a:ext uri="{FF2B5EF4-FFF2-40B4-BE49-F238E27FC236}">
                  <a16:creationId xmlns:a16="http://schemas.microsoft.com/office/drawing/2014/main" id="{75B82F10-D08A-7E49-6D0B-33E737E13A4B}"/>
                </a:ext>
              </a:extLst>
            </p:cNvPr>
            <p:cNvGrpSpPr/>
            <p:nvPr/>
          </p:nvGrpSpPr>
          <p:grpSpPr>
            <a:xfrm>
              <a:off x="8150002" y="3215537"/>
              <a:ext cx="552185" cy="560707"/>
              <a:chOff x="7773069" y="3708057"/>
              <a:chExt cx="600840" cy="610113"/>
            </a:xfrm>
          </p:grpSpPr>
          <p:pic>
            <p:nvPicPr>
              <p:cNvPr id="13" name="Picture 12">
                <a:extLst>
                  <a:ext uri="{FF2B5EF4-FFF2-40B4-BE49-F238E27FC236}">
                    <a16:creationId xmlns:a16="http://schemas.microsoft.com/office/drawing/2014/main" id="{08D8A228-BA75-BEAC-AF80-F84316D59F62}"/>
                  </a:ext>
                </a:extLst>
              </p:cNvPr>
              <p:cNvPicPr>
                <a:picLocks noChangeAspect="1"/>
              </p:cNvPicPr>
              <p:nvPr/>
            </p:nvPicPr>
            <p:blipFill>
              <a:blip r:embed="rId5"/>
              <a:stretch>
                <a:fillRect/>
              </a:stretch>
            </p:blipFill>
            <p:spPr>
              <a:xfrm>
                <a:off x="7870611" y="3808665"/>
                <a:ext cx="406400" cy="406400"/>
              </a:xfrm>
              <a:prstGeom prst="rect">
                <a:avLst/>
              </a:prstGeom>
            </p:spPr>
          </p:pic>
          <p:sp>
            <p:nvSpPr>
              <p:cNvPr id="14" name="Arc 13">
                <a:extLst>
                  <a:ext uri="{FF2B5EF4-FFF2-40B4-BE49-F238E27FC236}">
                    <a16:creationId xmlns:a16="http://schemas.microsoft.com/office/drawing/2014/main" id="{BC8BC4E8-7DC9-4BDC-3EFB-9F888F80937A}"/>
                  </a:ext>
                </a:extLst>
              </p:cNvPr>
              <p:cNvSpPr/>
              <p:nvPr/>
            </p:nvSpPr>
            <p:spPr>
              <a:xfrm>
                <a:off x="7773069" y="3708057"/>
                <a:ext cx="591761" cy="591761"/>
              </a:xfrm>
              <a:prstGeom prst="arc">
                <a:avLst>
                  <a:gd name="adj1" fmla="val 11233956"/>
                  <a:gd name="adj2" fmla="val 0"/>
                </a:avLst>
              </a:prstGeom>
              <a:noFill/>
              <a:ln w="19050" cap="flat" cmpd="sng" algn="ctr">
                <a:solidFill>
                  <a:srgbClr val="0078D4"/>
                </a:solidFill>
                <a:prstDash val="solid"/>
                <a:headEnd type="none" w="med" len="med"/>
                <a:tailEnd type="triangle" w="med" len="med"/>
              </a:ln>
              <a:effectLst/>
            </p:spPr>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sp>
            <p:nvSpPr>
              <p:cNvPr id="15" name="Arc 14">
                <a:extLst>
                  <a:ext uri="{FF2B5EF4-FFF2-40B4-BE49-F238E27FC236}">
                    <a16:creationId xmlns:a16="http://schemas.microsoft.com/office/drawing/2014/main" id="{FA7A4698-4A04-242E-C5C8-55D7217783F0}"/>
                  </a:ext>
                </a:extLst>
              </p:cNvPr>
              <p:cNvSpPr/>
              <p:nvPr/>
            </p:nvSpPr>
            <p:spPr>
              <a:xfrm flipH="1" flipV="1">
                <a:off x="7782148" y="3726409"/>
                <a:ext cx="591761" cy="591761"/>
              </a:xfrm>
              <a:prstGeom prst="arc">
                <a:avLst>
                  <a:gd name="adj1" fmla="val 11233956"/>
                  <a:gd name="adj2" fmla="val 0"/>
                </a:avLst>
              </a:prstGeom>
              <a:noFill/>
              <a:ln w="19050" cap="flat" cmpd="sng" algn="ctr">
                <a:solidFill>
                  <a:srgbClr val="0078D4"/>
                </a:solidFill>
                <a:prstDash val="solid"/>
                <a:headEnd type="none" w="med" len="med"/>
                <a:tailEnd type="triangle" w="med" len="me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grpSp>
        <p:grpSp>
          <p:nvGrpSpPr>
            <p:cNvPr id="10" name="Group 9">
              <a:extLst>
                <a:ext uri="{FF2B5EF4-FFF2-40B4-BE49-F238E27FC236}">
                  <a16:creationId xmlns:a16="http://schemas.microsoft.com/office/drawing/2014/main" id="{8F7F5F2A-9050-79F5-444B-2AB4760B064B}"/>
                </a:ext>
              </a:extLst>
            </p:cNvPr>
            <p:cNvGrpSpPr/>
            <p:nvPr/>
          </p:nvGrpSpPr>
          <p:grpSpPr>
            <a:xfrm>
              <a:off x="7795072" y="3808717"/>
              <a:ext cx="475505" cy="475505"/>
              <a:chOff x="9742856" y="4986491"/>
              <a:chExt cx="265538" cy="265538"/>
            </a:xfrm>
          </p:grpSpPr>
          <p:sp>
            <p:nvSpPr>
              <p:cNvPr id="11" name="Oval 10">
                <a:extLst>
                  <a:ext uri="{FF2B5EF4-FFF2-40B4-BE49-F238E27FC236}">
                    <a16:creationId xmlns:a16="http://schemas.microsoft.com/office/drawing/2014/main" id="{2E2A27F4-A349-E08C-11A6-49C740AD01EE}"/>
                  </a:ext>
                </a:extLst>
              </p:cNvPr>
              <p:cNvSpPr/>
              <p:nvPr/>
            </p:nvSpPr>
            <p:spPr bwMode="auto">
              <a:xfrm>
                <a:off x="9742856" y="4986491"/>
                <a:ext cx="265538" cy="265538"/>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Warning_E7BA" title="Icon of a triangle with an exclaimation point inside">
                <a:extLst>
                  <a:ext uri="{FF2B5EF4-FFF2-40B4-BE49-F238E27FC236}">
                    <a16:creationId xmlns:a16="http://schemas.microsoft.com/office/drawing/2014/main" id="{A27702CF-97C0-71B6-D99B-E32E3EE4EE0F}"/>
                  </a:ext>
                </a:extLst>
              </p:cNvPr>
              <p:cNvSpPr>
                <a:spLocks noChangeAspect="1" noEditPoints="1"/>
              </p:cNvSpPr>
              <p:nvPr/>
            </p:nvSpPr>
            <p:spPr bwMode="auto">
              <a:xfrm>
                <a:off x="9803176" y="5046774"/>
                <a:ext cx="144898" cy="14497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sp>
        <p:nvSpPr>
          <p:cNvPr id="20" name="Oval 19">
            <a:extLst>
              <a:ext uri="{FF2B5EF4-FFF2-40B4-BE49-F238E27FC236}">
                <a16:creationId xmlns:a16="http://schemas.microsoft.com/office/drawing/2014/main" id="{04F8EB9C-5CC0-DEBB-D914-5E1017441373}"/>
              </a:ext>
            </a:extLst>
          </p:cNvPr>
          <p:cNvSpPr/>
          <p:nvPr/>
        </p:nvSpPr>
        <p:spPr bwMode="auto">
          <a:xfrm>
            <a:off x="6731211" y="2796101"/>
            <a:ext cx="2021326" cy="520130"/>
          </a:xfrm>
          <a:prstGeom prst="ellipse">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mj-lt"/>
              </a:rPr>
              <a:t>Life Cycle Automation</a:t>
            </a:r>
          </a:p>
        </p:txBody>
      </p:sp>
      <p:pic>
        <p:nvPicPr>
          <p:cNvPr id="21" name="Picture 20">
            <a:extLst>
              <a:ext uri="{FF2B5EF4-FFF2-40B4-BE49-F238E27FC236}">
                <a16:creationId xmlns:a16="http://schemas.microsoft.com/office/drawing/2014/main" id="{732853C2-0970-2F35-CBFB-D6199E865553}"/>
              </a:ext>
            </a:extLst>
          </p:cNvPr>
          <p:cNvPicPr>
            <a:picLocks noChangeAspect="1"/>
          </p:cNvPicPr>
          <p:nvPr/>
        </p:nvPicPr>
        <p:blipFill>
          <a:blip r:embed="rId6">
            <a:duotone>
              <a:prstClr val="black"/>
              <a:srgbClr val="737373">
                <a:lumMod val="50000"/>
                <a:tint val="45000"/>
                <a:satMod val="400000"/>
              </a:srgbClr>
            </a:duotone>
            <a:extLst>
              <a:ext uri="{28A0092B-C50C-407E-A947-70E740481C1C}">
                <a14:useLocalDpi xmlns:a14="http://schemas.microsoft.com/office/drawing/2010/main" val="0"/>
              </a:ext>
            </a:extLst>
          </a:blip>
          <a:stretch>
            <a:fillRect/>
          </a:stretch>
        </p:blipFill>
        <p:spPr>
          <a:xfrm>
            <a:off x="7481529" y="3238785"/>
            <a:ext cx="500933" cy="540000"/>
          </a:xfrm>
          <a:prstGeom prst="rect">
            <a:avLst/>
          </a:prstGeom>
        </p:spPr>
      </p:pic>
      <p:sp>
        <p:nvSpPr>
          <p:cNvPr id="22" name="Right Bracket 21">
            <a:extLst>
              <a:ext uri="{FF2B5EF4-FFF2-40B4-BE49-F238E27FC236}">
                <a16:creationId xmlns:a16="http://schemas.microsoft.com/office/drawing/2014/main" id="{900447DB-36E2-FE18-4996-DDC23D5E4846}"/>
              </a:ext>
            </a:extLst>
          </p:cNvPr>
          <p:cNvSpPr/>
          <p:nvPr/>
        </p:nvSpPr>
        <p:spPr>
          <a:xfrm>
            <a:off x="6405038" y="1942938"/>
            <a:ext cx="438206" cy="2802088"/>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6A0B4C5E-7313-6AFB-B990-A16FC345A14A}"/>
              </a:ext>
            </a:extLst>
          </p:cNvPr>
          <p:cNvSpPr txBox="1"/>
          <p:nvPr/>
        </p:nvSpPr>
        <p:spPr>
          <a:xfrm>
            <a:off x="4858991" y="2349398"/>
            <a:ext cx="1709133" cy="938719"/>
          </a:xfrm>
          <a:prstGeom prst="rect">
            <a:avLst/>
          </a:prstGeom>
          <a:noFill/>
        </p:spPr>
        <p:txBody>
          <a:bodyPr wrap="square">
            <a:spAutoFit/>
          </a:bodyPr>
          <a:lstStyle/>
          <a:p>
            <a:pPr>
              <a:defRPr/>
            </a:pPr>
            <a:r>
              <a:rPr lang="en-US" sz="1100" kern="0">
                <a:solidFill>
                  <a:srgbClr val="000000"/>
                </a:solidFill>
                <a:latin typeface="Segoe UI Semibold"/>
                <a:cs typeface="Segoe UI"/>
              </a:rPr>
              <a:t>Make sure that tasks are completed immediately when an employee changes roles in Contoso</a:t>
            </a:r>
            <a:endParaRPr lang="en-US" sz="1100" b="1" kern="0">
              <a:solidFill>
                <a:srgbClr val="000000"/>
              </a:solidFill>
              <a:latin typeface="Segoe UI Semibold"/>
            </a:endParaRPr>
          </a:p>
        </p:txBody>
      </p:sp>
      <p:grpSp>
        <p:nvGrpSpPr>
          <p:cNvPr id="24" name="Group 23">
            <a:extLst>
              <a:ext uri="{FF2B5EF4-FFF2-40B4-BE49-F238E27FC236}">
                <a16:creationId xmlns:a16="http://schemas.microsoft.com/office/drawing/2014/main" id="{3CE2430D-EF72-438B-0F89-6AD3EBB68C39}"/>
              </a:ext>
            </a:extLst>
          </p:cNvPr>
          <p:cNvGrpSpPr/>
          <p:nvPr/>
        </p:nvGrpSpPr>
        <p:grpSpPr>
          <a:xfrm>
            <a:off x="1254990" y="2609146"/>
            <a:ext cx="1950130" cy="1365028"/>
            <a:chOff x="4171757" y="3092439"/>
            <a:chExt cx="1950130" cy="1365028"/>
          </a:xfrm>
        </p:grpSpPr>
        <p:sp>
          <p:nvSpPr>
            <p:cNvPr id="25" name="Rectangle: Rounded Corners 24">
              <a:extLst>
                <a:ext uri="{FF2B5EF4-FFF2-40B4-BE49-F238E27FC236}">
                  <a16:creationId xmlns:a16="http://schemas.microsoft.com/office/drawing/2014/main" id="{56FF29CE-E43D-27A4-91BE-8D0B520FCAB0}"/>
                </a:ext>
              </a:extLst>
            </p:cNvPr>
            <p:cNvSpPr/>
            <p:nvPr/>
          </p:nvSpPr>
          <p:spPr>
            <a:xfrm>
              <a:off x="4171757" y="3092439"/>
              <a:ext cx="1950130" cy="1365028"/>
            </a:xfrm>
            <a:prstGeom prst="roundRect">
              <a:avLst>
                <a:gd name="adj" fmla="val 1667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26" name="Rectangle: Rounded Corners 4">
              <a:extLst>
                <a:ext uri="{FF2B5EF4-FFF2-40B4-BE49-F238E27FC236}">
                  <a16:creationId xmlns:a16="http://schemas.microsoft.com/office/drawing/2014/main" id="{30ECAA91-FDCB-DA64-4012-FED3FAC5D4B1}"/>
                </a:ext>
              </a:extLst>
            </p:cNvPr>
            <p:cNvSpPr txBox="1"/>
            <p:nvPr/>
          </p:nvSpPr>
          <p:spPr>
            <a:xfrm>
              <a:off x="4238404" y="3159086"/>
              <a:ext cx="1816836" cy="1231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Employee Change (Mover)</a:t>
              </a:r>
            </a:p>
          </p:txBody>
        </p:sp>
      </p:grpSp>
    </p:spTree>
    <p:extLst>
      <p:ext uri="{BB962C8B-B14F-4D97-AF65-F5344CB8AC3E}">
        <p14:creationId xmlns:p14="http://schemas.microsoft.com/office/powerpoint/2010/main" val="4180158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anim calcmode="lin" valueType="num">
                                      <p:cBhvr>
                                        <p:cTn id="17" dur="1000" fill="hold"/>
                                        <p:tgtEl>
                                          <p:spTgt spid="21"/>
                                        </p:tgtEl>
                                        <p:attrNameLst>
                                          <p:attrName>ppt_x</p:attrName>
                                        </p:attrNameLst>
                                      </p:cBhvr>
                                      <p:tavLst>
                                        <p:tav tm="0">
                                          <p:val>
                                            <p:strVal val="#ppt_x"/>
                                          </p:val>
                                        </p:tav>
                                        <p:tav tm="100000">
                                          <p:val>
                                            <p:strVal val="#ppt_x"/>
                                          </p:val>
                                        </p:tav>
                                      </p:tavLst>
                                    </p:anim>
                                    <p:anim calcmode="lin" valueType="num">
                                      <p:cBhvr>
                                        <p:cTn id="18" dur="1000" fill="hold"/>
                                        <p:tgtEl>
                                          <p:spTgt spid="21"/>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71945-CED5-A320-B7D1-7407A2E57CBE}"/>
              </a:ext>
            </a:extLst>
          </p:cNvPr>
          <p:cNvSpPr>
            <a:spLocks noGrp="1"/>
          </p:cNvSpPr>
          <p:nvPr>
            <p:ph type="title"/>
          </p:nvPr>
        </p:nvSpPr>
        <p:spPr>
          <a:xfrm>
            <a:off x="588263" y="588963"/>
            <a:ext cx="4158362" cy="2535236"/>
          </a:xfrm>
        </p:spPr>
        <p:txBody>
          <a:bodyPr wrap="square" anchor="b">
            <a:normAutofit/>
          </a:bodyPr>
          <a:lstStyle/>
          <a:p>
            <a:r>
              <a:rPr lang="en-US"/>
              <a:t>Lifecycle Workflows custom task extension</a:t>
            </a:r>
          </a:p>
        </p:txBody>
      </p:sp>
      <p:sp>
        <p:nvSpPr>
          <p:cNvPr id="10" name="Text Placeholder 2">
            <a:extLst>
              <a:ext uri="{FF2B5EF4-FFF2-40B4-BE49-F238E27FC236}">
                <a16:creationId xmlns:a16="http://schemas.microsoft.com/office/drawing/2014/main" id="{4AFA6BA5-25C5-508F-DB5D-ADBB10C02C95}"/>
              </a:ext>
            </a:extLst>
          </p:cNvPr>
          <p:cNvSpPr>
            <a:spLocks noGrp="1"/>
          </p:cNvSpPr>
          <p:nvPr>
            <p:ph type="body" sz="quarter" idx="10"/>
          </p:nvPr>
        </p:nvSpPr>
        <p:spPr>
          <a:xfrm>
            <a:off x="584200" y="3535540"/>
            <a:ext cx="4162425" cy="1015663"/>
          </a:xfrm>
        </p:spPr>
        <p:txBody>
          <a:bodyPr/>
          <a:lstStyle/>
          <a:p>
            <a:r>
              <a:rPr lang="en-US"/>
              <a:t>Utilize these extensions to call-out external systems with Logic apps as part of the workflow </a:t>
            </a:r>
          </a:p>
        </p:txBody>
      </p:sp>
      <p:pic>
        <p:nvPicPr>
          <p:cNvPr id="5" name="Picture Placeholder 4" descr="A screenshot of a computer&#10;&#10;Description automatically generated">
            <a:extLst>
              <a:ext uri="{FF2B5EF4-FFF2-40B4-BE49-F238E27FC236}">
                <a16:creationId xmlns:a16="http://schemas.microsoft.com/office/drawing/2014/main" id="{B1001445-5456-C3F2-57AC-28049FCF12A0}"/>
              </a:ext>
            </a:extLst>
          </p:cNvPr>
          <p:cNvPicPr>
            <a:picLocks noGrp="1" noChangeAspect="1"/>
          </p:cNvPicPr>
          <p:nvPr>
            <p:ph type="pic" sz="quarter" idx="11"/>
          </p:nvPr>
        </p:nvPicPr>
        <p:blipFill rotWithShape="1">
          <a:blip r:embed="rId2"/>
          <a:srcRect r="2" b="26502"/>
          <a:stretch/>
        </p:blipFill>
        <p:spPr>
          <a:xfrm>
            <a:off x="5334000" y="10"/>
            <a:ext cx="6858000" cy="6857990"/>
          </a:xfrm>
          <a:noFill/>
        </p:spPr>
      </p:pic>
    </p:spTree>
    <p:extLst>
      <p:ext uri="{BB962C8B-B14F-4D97-AF65-F5344CB8AC3E}">
        <p14:creationId xmlns:p14="http://schemas.microsoft.com/office/powerpoint/2010/main" val="268386663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User leaving" descr="Person with no access">
            <a:extLst>
              <a:ext uri="{FF2B5EF4-FFF2-40B4-BE49-F238E27FC236}">
                <a16:creationId xmlns:a16="http://schemas.microsoft.com/office/drawing/2014/main" id="{C81AFCB3-B8BB-56F3-AEB1-0B8FD0860B87}"/>
              </a:ext>
            </a:extLst>
          </p:cNvPr>
          <p:cNvGrpSpPr/>
          <p:nvPr/>
        </p:nvGrpSpPr>
        <p:grpSpPr>
          <a:xfrm>
            <a:off x="4844598" y="3098251"/>
            <a:ext cx="1454234" cy="1346203"/>
            <a:chOff x="9820058" y="2773356"/>
            <a:chExt cx="1483394" cy="1373197"/>
          </a:xfrm>
        </p:grpSpPr>
        <p:pic>
          <p:nvPicPr>
            <p:cNvPr id="20" name="Picture 19">
              <a:extLst>
                <a:ext uri="{FF2B5EF4-FFF2-40B4-BE49-F238E27FC236}">
                  <a16:creationId xmlns:a16="http://schemas.microsoft.com/office/drawing/2014/main" id="{38E03EA9-A6B7-22C3-4E7A-259647D322B3}"/>
                </a:ext>
              </a:extLst>
            </p:cNvPr>
            <p:cNvPicPr>
              <a:picLocks noChangeAspect="1"/>
            </p:cNvPicPr>
            <p:nvPr/>
          </p:nvPicPr>
          <p:blipFill>
            <a:blip r:embed="rId3"/>
            <a:stretch>
              <a:fillRect/>
            </a:stretch>
          </p:blipFill>
          <p:spPr>
            <a:xfrm>
              <a:off x="9820058" y="2773356"/>
              <a:ext cx="950406" cy="950406"/>
            </a:xfrm>
            <a:prstGeom prst="rect">
              <a:avLst/>
            </a:prstGeom>
          </p:spPr>
        </p:pic>
        <p:grpSp>
          <p:nvGrpSpPr>
            <p:cNvPr id="21" name="Group 20">
              <a:extLst>
                <a:ext uri="{FF2B5EF4-FFF2-40B4-BE49-F238E27FC236}">
                  <a16:creationId xmlns:a16="http://schemas.microsoft.com/office/drawing/2014/main" id="{B0976FC5-FA1A-8B96-D1EC-4B1A82CC77E4}"/>
                </a:ext>
              </a:extLst>
            </p:cNvPr>
            <p:cNvGrpSpPr/>
            <p:nvPr/>
          </p:nvGrpSpPr>
          <p:grpSpPr>
            <a:xfrm>
              <a:off x="10622404" y="3592568"/>
              <a:ext cx="681048" cy="553985"/>
              <a:chOff x="10594215" y="3750982"/>
              <a:chExt cx="538937" cy="438388"/>
            </a:xfrm>
          </p:grpSpPr>
          <p:pic>
            <p:nvPicPr>
              <p:cNvPr id="25" name="Picture 24">
                <a:extLst>
                  <a:ext uri="{FF2B5EF4-FFF2-40B4-BE49-F238E27FC236}">
                    <a16:creationId xmlns:a16="http://schemas.microsoft.com/office/drawing/2014/main" id="{0EB755E6-1CBD-CBB2-F80D-E75E2877202D}"/>
                  </a:ext>
                </a:extLst>
              </p:cNvPr>
              <p:cNvPicPr>
                <a:picLocks noChangeAspect="1"/>
              </p:cNvPicPr>
              <p:nvPr/>
            </p:nvPicPr>
            <p:blipFill>
              <a:blip r:embed="rId4"/>
              <a:stretch>
                <a:fillRect/>
              </a:stretch>
            </p:blipFill>
            <p:spPr>
              <a:xfrm>
                <a:off x="10694764" y="3750982"/>
                <a:ext cx="438388" cy="438388"/>
              </a:xfrm>
              <a:prstGeom prst="rect">
                <a:avLst/>
              </a:prstGeom>
            </p:spPr>
          </p:pic>
          <p:grpSp>
            <p:nvGrpSpPr>
              <p:cNvPr id="26" name="Group 25">
                <a:extLst>
                  <a:ext uri="{FF2B5EF4-FFF2-40B4-BE49-F238E27FC236}">
                    <a16:creationId xmlns:a16="http://schemas.microsoft.com/office/drawing/2014/main" id="{8D664993-4564-8126-A954-51523C080B8F}"/>
                  </a:ext>
                </a:extLst>
              </p:cNvPr>
              <p:cNvGrpSpPr/>
              <p:nvPr/>
            </p:nvGrpSpPr>
            <p:grpSpPr>
              <a:xfrm>
                <a:off x="10594215" y="3825978"/>
                <a:ext cx="298111" cy="275582"/>
                <a:chOff x="10621397" y="3825978"/>
                <a:chExt cx="298111" cy="275582"/>
              </a:xfrm>
            </p:grpSpPr>
            <p:sp>
              <p:nvSpPr>
                <p:cNvPr id="27" name="Isosceles Triangle 26">
                  <a:extLst>
                    <a:ext uri="{FF2B5EF4-FFF2-40B4-BE49-F238E27FC236}">
                      <a16:creationId xmlns:a16="http://schemas.microsoft.com/office/drawing/2014/main" id="{B1D79A37-79AC-26F9-AEDB-C67AD740D395}"/>
                    </a:ext>
                  </a:extLst>
                </p:cNvPr>
                <p:cNvSpPr/>
                <p:nvPr/>
              </p:nvSpPr>
              <p:spPr bwMode="auto">
                <a:xfrm rot="5400000" flipH="1">
                  <a:off x="10725359" y="3907411"/>
                  <a:ext cx="275582" cy="112716"/>
                </a:xfrm>
                <a:prstGeom prst="triangl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 name="Freeform 6">
                  <a:extLst>
                    <a:ext uri="{FF2B5EF4-FFF2-40B4-BE49-F238E27FC236}">
                      <a16:creationId xmlns:a16="http://schemas.microsoft.com/office/drawing/2014/main" id="{C72B14D8-0C7C-E1E4-2254-52837425B1F3}"/>
                    </a:ext>
                  </a:extLst>
                </p:cNvPr>
                <p:cNvSpPr>
                  <a:spLocks/>
                </p:cNvSpPr>
                <p:nvPr/>
              </p:nvSpPr>
              <p:spPr bwMode="auto">
                <a:xfrm>
                  <a:off x="10621397" y="3848675"/>
                  <a:ext cx="258763" cy="230188"/>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rgbClr val="243A5E"/>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grpSp>
        </p:grpSp>
        <p:grpSp>
          <p:nvGrpSpPr>
            <p:cNvPr id="22" name="Group 21">
              <a:extLst>
                <a:ext uri="{FF2B5EF4-FFF2-40B4-BE49-F238E27FC236}">
                  <a16:creationId xmlns:a16="http://schemas.microsoft.com/office/drawing/2014/main" id="{68E12A02-CFA3-AE5E-14A6-EFD71EFECDC5}"/>
                </a:ext>
              </a:extLst>
            </p:cNvPr>
            <p:cNvGrpSpPr/>
            <p:nvPr/>
          </p:nvGrpSpPr>
          <p:grpSpPr>
            <a:xfrm>
              <a:off x="9837216" y="3431250"/>
              <a:ext cx="370674" cy="370674"/>
              <a:chOff x="10401065" y="1376930"/>
              <a:chExt cx="370674" cy="370674"/>
            </a:xfrm>
          </p:grpSpPr>
          <p:sp>
            <p:nvSpPr>
              <p:cNvPr id="23" name="Oval 22">
                <a:extLst>
                  <a:ext uri="{FF2B5EF4-FFF2-40B4-BE49-F238E27FC236}">
                    <a16:creationId xmlns:a16="http://schemas.microsoft.com/office/drawing/2014/main" id="{6D3F9751-4E2E-2566-9743-7621A95FEA80}"/>
                  </a:ext>
                </a:extLst>
              </p:cNvPr>
              <p:cNvSpPr/>
              <p:nvPr/>
            </p:nvSpPr>
            <p:spPr bwMode="auto">
              <a:xfrm>
                <a:off x="10401065" y="1376930"/>
                <a:ext cx="370674" cy="37067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illegal" title="Icon of a circle with a diagonal line through it">
                <a:extLst>
                  <a:ext uri="{FF2B5EF4-FFF2-40B4-BE49-F238E27FC236}">
                    <a16:creationId xmlns:a16="http://schemas.microsoft.com/office/drawing/2014/main" id="{8687FEDC-73E5-4BA5-F512-25FEF1D8AC8D}"/>
                  </a:ext>
                </a:extLst>
              </p:cNvPr>
              <p:cNvSpPr>
                <a:spLocks noChangeAspect="1" noEditPoints="1"/>
              </p:cNvSpPr>
              <p:nvPr/>
            </p:nvSpPr>
            <p:spPr bwMode="auto">
              <a:xfrm>
                <a:off x="10473775" y="1449948"/>
                <a:ext cx="225252" cy="224636"/>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sp>
        <p:nvSpPr>
          <p:cNvPr id="31" name="TextBox 30">
            <a:extLst>
              <a:ext uri="{FF2B5EF4-FFF2-40B4-BE49-F238E27FC236}">
                <a16:creationId xmlns:a16="http://schemas.microsoft.com/office/drawing/2014/main" id="{3A97ADE4-84AA-3B1E-C599-0B8CD0F3DFDD}"/>
              </a:ext>
            </a:extLst>
          </p:cNvPr>
          <p:cNvSpPr txBox="1"/>
          <p:nvPr/>
        </p:nvSpPr>
        <p:spPr>
          <a:xfrm>
            <a:off x="5435826" y="2122399"/>
            <a:ext cx="1508251" cy="923330"/>
          </a:xfrm>
          <a:prstGeom prst="rect">
            <a:avLst/>
          </a:prstGeom>
          <a:noFill/>
        </p:spPr>
        <p:txBody>
          <a:bodyPr wrap="square" lIns="0" tIns="0" rIns="0" bIns="0" rtlCol="0">
            <a:spAutoFit/>
          </a:bodyPr>
          <a:lstStyle/>
          <a:p>
            <a:pPr>
              <a:defRPr/>
            </a:pPr>
            <a:r>
              <a:rPr lang="en-US" sz="1200" kern="0">
                <a:solidFill>
                  <a:srgbClr val="000000"/>
                </a:solidFill>
                <a:latin typeface="Segoe UI Semibold"/>
                <a:cs typeface="Segoe UI"/>
              </a:rPr>
              <a:t>Make sure access rights are removed when user leaves or stops working with Contoso</a:t>
            </a:r>
            <a:endParaRPr lang="en-US" sz="1200" b="1" kern="0">
              <a:solidFill>
                <a:srgbClr val="000000"/>
              </a:solidFill>
              <a:latin typeface="Segoe UI Semibold"/>
            </a:endParaRPr>
          </a:p>
        </p:txBody>
      </p:sp>
      <p:sp>
        <p:nvSpPr>
          <p:cNvPr id="38" name="Oval 37">
            <a:extLst>
              <a:ext uri="{FF2B5EF4-FFF2-40B4-BE49-F238E27FC236}">
                <a16:creationId xmlns:a16="http://schemas.microsoft.com/office/drawing/2014/main" id="{3981AB3B-D29E-FB6F-9B1F-860B070125BD}"/>
              </a:ext>
            </a:extLst>
          </p:cNvPr>
          <p:cNvSpPr/>
          <p:nvPr/>
        </p:nvSpPr>
        <p:spPr bwMode="auto">
          <a:xfrm>
            <a:off x="7559973" y="2921661"/>
            <a:ext cx="2021326" cy="520130"/>
          </a:xfrm>
          <a:prstGeom prst="ellipse">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mj-lt"/>
              </a:rPr>
              <a:t>Life Cycle Automation</a:t>
            </a:r>
          </a:p>
        </p:txBody>
      </p:sp>
      <p:pic>
        <p:nvPicPr>
          <p:cNvPr id="39" name="Picture 38">
            <a:extLst>
              <a:ext uri="{FF2B5EF4-FFF2-40B4-BE49-F238E27FC236}">
                <a16:creationId xmlns:a16="http://schemas.microsoft.com/office/drawing/2014/main" id="{3E8F5EE3-A4E5-1BDE-7212-CCBBB6088D06}"/>
              </a:ext>
            </a:extLst>
          </p:cNvPr>
          <p:cNvPicPr>
            <a:picLocks noChangeAspect="1"/>
          </p:cNvPicPr>
          <p:nvPr/>
        </p:nvPicPr>
        <p:blipFill>
          <a:blip r:embed="rId5">
            <a:duotone>
              <a:prstClr val="black"/>
              <a:srgbClr val="737373">
                <a:lumMod val="50000"/>
                <a:tint val="45000"/>
                <a:satMod val="400000"/>
              </a:srgbClr>
            </a:duotone>
            <a:extLst>
              <a:ext uri="{28A0092B-C50C-407E-A947-70E740481C1C}">
                <a14:useLocalDpi xmlns:a14="http://schemas.microsoft.com/office/drawing/2010/main" val="0"/>
              </a:ext>
            </a:extLst>
          </a:blip>
          <a:stretch>
            <a:fillRect/>
          </a:stretch>
        </p:blipFill>
        <p:spPr>
          <a:xfrm>
            <a:off x="8310291" y="3364345"/>
            <a:ext cx="500933" cy="540000"/>
          </a:xfrm>
          <a:prstGeom prst="rect">
            <a:avLst/>
          </a:prstGeom>
        </p:spPr>
      </p:pic>
      <p:sp>
        <p:nvSpPr>
          <p:cNvPr id="40" name="Right Bracket 39">
            <a:extLst>
              <a:ext uri="{FF2B5EF4-FFF2-40B4-BE49-F238E27FC236}">
                <a16:creationId xmlns:a16="http://schemas.microsoft.com/office/drawing/2014/main" id="{ADAFB50B-9C0F-7906-84D2-1DA154F3C46A}"/>
              </a:ext>
            </a:extLst>
          </p:cNvPr>
          <p:cNvSpPr/>
          <p:nvPr/>
        </p:nvSpPr>
        <p:spPr>
          <a:xfrm>
            <a:off x="7131340" y="1926287"/>
            <a:ext cx="438206" cy="2802088"/>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 name="Group 1">
            <a:extLst>
              <a:ext uri="{FF2B5EF4-FFF2-40B4-BE49-F238E27FC236}">
                <a16:creationId xmlns:a16="http://schemas.microsoft.com/office/drawing/2014/main" id="{736776AC-3C6E-EC44-F236-47AD633721F1}"/>
              </a:ext>
            </a:extLst>
          </p:cNvPr>
          <p:cNvGrpSpPr/>
          <p:nvPr/>
        </p:nvGrpSpPr>
        <p:grpSpPr>
          <a:xfrm>
            <a:off x="1254990" y="2609146"/>
            <a:ext cx="1950130" cy="1365028"/>
            <a:chOff x="4171757" y="3092439"/>
            <a:chExt cx="1950130" cy="1365028"/>
          </a:xfrm>
        </p:grpSpPr>
        <p:sp>
          <p:nvSpPr>
            <p:cNvPr id="3" name="Rectangle: Rounded Corners 2">
              <a:extLst>
                <a:ext uri="{FF2B5EF4-FFF2-40B4-BE49-F238E27FC236}">
                  <a16:creationId xmlns:a16="http://schemas.microsoft.com/office/drawing/2014/main" id="{3A2EBC55-DDEB-17FB-884E-DFCC99CCC4BD}"/>
                </a:ext>
              </a:extLst>
            </p:cNvPr>
            <p:cNvSpPr/>
            <p:nvPr/>
          </p:nvSpPr>
          <p:spPr>
            <a:xfrm>
              <a:off x="4171757" y="3092439"/>
              <a:ext cx="1950130" cy="1365028"/>
            </a:xfrm>
            <a:prstGeom prst="roundRect">
              <a:avLst>
                <a:gd name="adj" fmla="val 1667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4" name="Rectangle: Rounded Corners 4">
              <a:extLst>
                <a:ext uri="{FF2B5EF4-FFF2-40B4-BE49-F238E27FC236}">
                  <a16:creationId xmlns:a16="http://schemas.microsoft.com/office/drawing/2014/main" id="{8D12CA84-38BF-8F10-DE0A-DDA90C9A2F11}"/>
                </a:ext>
              </a:extLst>
            </p:cNvPr>
            <p:cNvSpPr txBox="1"/>
            <p:nvPr/>
          </p:nvSpPr>
          <p:spPr>
            <a:xfrm>
              <a:off x="4238404" y="3159086"/>
              <a:ext cx="1816836" cy="1231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Employee Termination</a:t>
              </a:r>
            </a:p>
          </p:txBody>
        </p:sp>
      </p:grpSp>
    </p:spTree>
    <p:extLst>
      <p:ext uri="{BB962C8B-B14F-4D97-AF65-F5344CB8AC3E}">
        <p14:creationId xmlns:p14="http://schemas.microsoft.com/office/powerpoint/2010/main" val="4058102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1000"/>
                                        <p:tgtEl>
                                          <p:spTgt spid="39"/>
                                        </p:tgtEl>
                                      </p:cBhvr>
                                    </p:animEffect>
                                    <p:anim calcmode="lin" valueType="num">
                                      <p:cBhvr>
                                        <p:cTn id="17" dur="1000" fill="hold"/>
                                        <p:tgtEl>
                                          <p:spTgt spid="39"/>
                                        </p:tgtEl>
                                        <p:attrNameLst>
                                          <p:attrName>ppt_x</p:attrName>
                                        </p:attrNameLst>
                                      </p:cBhvr>
                                      <p:tavLst>
                                        <p:tav tm="0">
                                          <p:val>
                                            <p:strVal val="#ppt_x"/>
                                          </p:val>
                                        </p:tav>
                                        <p:tav tm="100000">
                                          <p:val>
                                            <p:strVal val="#ppt_x"/>
                                          </p:val>
                                        </p:tav>
                                      </p:tavLst>
                                    </p:anim>
                                    <p:anim calcmode="lin" valueType="num">
                                      <p:cBhvr>
                                        <p:cTn id="18" dur="1000" fill="hold"/>
                                        <p:tgtEl>
                                          <p:spTgt spid="39"/>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1000"/>
                                        <p:tgtEl>
                                          <p:spTgt spid="40"/>
                                        </p:tgtEl>
                                      </p:cBhvr>
                                    </p:animEffect>
                                    <p:anim calcmode="lin" valueType="num">
                                      <p:cBhvr>
                                        <p:cTn id="22" dur="1000" fill="hold"/>
                                        <p:tgtEl>
                                          <p:spTgt spid="40"/>
                                        </p:tgtEl>
                                        <p:attrNameLst>
                                          <p:attrName>ppt_x</p:attrName>
                                        </p:attrNameLst>
                                      </p:cBhvr>
                                      <p:tavLst>
                                        <p:tav tm="0">
                                          <p:val>
                                            <p:strVal val="#ppt_x"/>
                                          </p:val>
                                        </p:tav>
                                        <p:tav tm="100000">
                                          <p:val>
                                            <p:strVal val="#ppt_x"/>
                                          </p:val>
                                        </p:tav>
                                      </p:tavLst>
                                    </p:anim>
                                    <p:anim calcmode="lin" valueType="num">
                                      <p:cBhvr>
                                        <p:cTn id="23" dur="1000" fill="hold"/>
                                        <p:tgtEl>
                                          <p:spTgt spid="40"/>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48E4-CF6D-4057-391B-81EB5E6DB2E8}"/>
              </a:ext>
            </a:extLst>
          </p:cNvPr>
          <p:cNvSpPr>
            <a:spLocks noGrp="1"/>
          </p:cNvSpPr>
          <p:nvPr>
            <p:ph type="title"/>
          </p:nvPr>
        </p:nvSpPr>
        <p:spPr>
          <a:xfrm>
            <a:off x="588263" y="457200"/>
            <a:ext cx="11018520" cy="923330"/>
          </a:xfrm>
        </p:spPr>
        <p:txBody>
          <a:bodyPr/>
          <a:lstStyle/>
          <a:p>
            <a:r>
              <a:rPr lang="en-US"/>
              <a:t>Leaver scenario</a:t>
            </a:r>
            <a:br>
              <a:rPr lang="en-US"/>
            </a:br>
            <a:r>
              <a:rPr lang="en-US" sz="2400">
                <a:solidFill>
                  <a:schemeClr val="accent1"/>
                </a:solidFill>
              </a:rPr>
              <a:t>Offboarding users</a:t>
            </a:r>
            <a:endParaRPr lang="en-US"/>
          </a:p>
        </p:txBody>
      </p:sp>
      <p:sp>
        <p:nvSpPr>
          <p:cNvPr id="3" name="Text Placeholder 2">
            <a:extLst>
              <a:ext uri="{FF2B5EF4-FFF2-40B4-BE49-F238E27FC236}">
                <a16:creationId xmlns:a16="http://schemas.microsoft.com/office/drawing/2014/main" id="{4F308640-FB8E-C86D-133A-913565FD055A}"/>
              </a:ext>
            </a:extLst>
          </p:cNvPr>
          <p:cNvSpPr>
            <a:spLocks noGrp="1"/>
          </p:cNvSpPr>
          <p:nvPr>
            <p:ph type="body" sz="quarter" idx="16"/>
          </p:nvPr>
        </p:nvSpPr>
        <p:spPr>
          <a:xfrm>
            <a:off x="584200" y="1608487"/>
            <a:ext cx="5219700" cy="369332"/>
          </a:xfrm>
        </p:spPr>
        <p:txBody>
          <a:bodyPr>
            <a:normAutofit/>
          </a:bodyPr>
          <a:lstStyle/>
          <a:p>
            <a:r>
              <a:rPr lang="en-US" sz="2400"/>
              <a:t>Before Lifecycle Workflows</a:t>
            </a:r>
          </a:p>
        </p:txBody>
      </p:sp>
      <p:sp>
        <p:nvSpPr>
          <p:cNvPr id="4" name="Text Placeholder 3">
            <a:extLst>
              <a:ext uri="{FF2B5EF4-FFF2-40B4-BE49-F238E27FC236}">
                <a16:creationId xmlns:a16="http://schemas.microsoft.com/office/drawing/2014/main" id="{350B460D-A623-657A-22F3-05ACC0C6445E}"/>
              </a:ext>
            </a:extLst>
          </p:cNvPr>
          <p:cNvSpPr>
            <a:spLocks noGrp="1"/>
          </p:cNvSpPr>
          <p:nvPr>
            <p:ph type="body" sz="quarter" idx="14"/>
          </p:nvPr>
        </p:nvSpPr>
        <p:spPr>
          <a:xfrm>
            <a:off x="584200" y="2039374"/>
            <a:ext cx="5219700" cy="2020490"/>
          </a:xfrm>
        </p:spPr>
        <p:txBody>
          <a:bodyPr/>
          <a:lstStyle/>
          <a:p>
            <a:pPr marL="0" indent="0">
              <a:spcBef>
                <a:spcPts val="0"/>
              </a:spcBef>
              <a:spcAft>
                <a:spcPts val="1200"/>
              </a:spcAft>
              <a:buFont typeface="Wingdings" panose="05000000000000000000" pitchFamily="2" charset="2"/>
              <a:buNone/>
            </a:pPr>
            <a:r>
              <a:rPr lang="en-US" sz="1600">
                <a:solidFill>
                  <a:srgbClr val="2F2F2F"/>
                </a:solidFill>
              </a:rPr>
              <a:t>When team members leave the organization, their personal information must be handled in compliance with regulations and policies, it is also important to reduce the risk for organizations for potential data unauthorized access after termination</a:t>
            </a:r>
          </a:p>
          <a:p>
            <a:pPr marL="0" indent="0">
              <a:spcBef>
                <a:spcPts val="0"/>
              </a:spcBef>
              <a:spcAft>
                <a:spcPts val="700"/>
              </a:spcAft>
              <a:buFont typeface="Wingdings" panose="05000000000000000000" pitchFamily="2" charset="2"/>
              <a:buNone/>
            </a:pPr>
            <a:r>
              <a:rPr lang="en-US" sz="1600">
                <a:solidFill>
                  <a:srgbClr val="2F2F2F"/>
                </a:solidFill>
              </a:rPr>
              <a:t>This puts pressure on IT and compliance teams to ensure that all resource access is removed from the former employee without impacting the organization.</a:t>
            </a:r>
          </a:p>
        </p:txBody>
      </p:sp>
      <p:sp>
        <p:nvSpPr>
          <p:cNvPr id="5" name="Text Placeholder 4">
            <a:extLst>
              <a:ext uri="{FF2B5EF4-FFF2-40B4-BE49-F238E27FC236}">
                <a16:creationId xmlns:a16="http://schemas.microsoft.com/office/drawing/2014/main" id="{44432E21-0F2A-4FCF-0992-656D79BF0944}"/>
              </a:ext>
            </a:extLst>
          </p:cNvPr>
          <p:cNvSpPr>
            <a:spLocks noGrp="1"/>
          </p:cNvSpPr>
          <p:nvPr>
            <p:ph type="body" sz="quarter" idx="17"/>
          </p:nvPr>
        </p:nvSpPr>
        <p:spPr>
          <a:xfrm>
            <a:off x="6397625" y="4916950"/>
            <a:ext cx="5219700" cy="369332"/>
          </a:xfrm>
        </p:spPr>
        <p:txBody>
          <a:bodyPr>
            <a:normAutofit/>
          </a:bodyPr>
          <a:lstStyle/>
          <a:p>
            <a:r>
              <a:rPr lang="en-US" sz="2400"/>
              <a:t>With Lifecycle Workflows</a:t>
            </a:r>
          </a:p>
        </p:txBody>
      </p:sp>
      <p:sp>
        <p:nvSpPr>
          <p:cNvPr id="6" name="Text Placeholder 5">
            <a:extLst>
              <a:ext uri="{FF2B5EF4-FFF2-40B4-BE49-F238E27FC236}">
                <a16:creationId xmlns:a16="http://schemas.microsoft.com/office/drawing/2014/main" id="{ABEA4CBA-637F-7F70-2D9F-C308DF50BCBA}"/>
              </a:ext>
            </a:extLst>
          </p:cNvPr>
          <p:cNvSpPr>
            <a:spLocks noGrp="1"/>
          </p:cNvSpPr>
          <p:nvPr>
            <p:ph type="body" sz="quarter" idx="15"/>
          </p:nvPr>
        </p:nvSpPr>
        <p:spPr>
          <a:xfrm>
            <a:off x="6397625" y="5347837"/>
            <a:ext cx="5219700" cy="1107996"/>
          </a:xfrm>
        </p:spPr>
        <p:txBody>
          <a:bodyPr/>
          <a:lstStyle/>
          <a:p>
            <a:pPr marL="0" indent="0">
              <a:buNone/>
            </a:pPr>
            <a:r>
              <a:rPr lang="en-US" sz="1800">
                <a:solidFill>
                  <a:srgbClr val="2F2F2F"/>
                </a:solidFill>
              </a:rPr>
              <a:t>Using customizable workflow templates for common offboarding tasks ensures timely, reliable, graceful resource access removal for IT, and peace of mind for former team members.</a:t>
            </a:r>
          </a:p>
        </p:txBody>
      </p:sp>
      <p:sp>
        <p:nvSpPr>
          <p:cNvPr id="11" name="Rectangle 10">
            <a:extLst>
              <a:ext uri="{FF2B5EF4-FFF2-40B4-BE49-F238E27FC236}">
                <a16:creationId xmlns:a16="http://schemas.microsoft.com/office/drawing/2014/main" id="{243E8F03-A118-0B95-9392-4507EC8E9668}"/>
              </a:ext>
            </a:extLst>
          </p:cNvPr>
          <p:cNvSpPr/>
          <p:nvPr/>
        </p:nvSpPr>
        <p:spPr bwMode="auto">
          <a:xfrm>
            <a:off x="6191871" y="4910854"/>
            <a:ext cx="103632" cy="154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Arrow: Bent 11">
            <a:extLst>
              <a:ext uri="{FF2B5EF4-FFF2-40B4-BE49-F238E27FC236}">
                <a16:creationId xmlns:a16="http://schemas.microsoft.com/office/drawing/2014/main" id="{F647A4F0-B483-1A8C-046A-213660C18593}"/>
              </a:ext>
            </a:extLst>
          </p:cNvPr>
          <p:cNvSpPr/>
          <p:nvPr/>
        </p:nvSpPr>
        <p:spPr bwMode="auto">
          <a:xfrm flipV="1">
            <a:off x="2599113" y="4544289"/>
            <a:ext cx="3490636" cy="1370183"/>
          </a:xfrm>
          <a:prstGeom prst="ben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66F2202E-6339-A356-B0B1-7DA3E206CFD1}"/>
              </a:ext>
            </a:extLst>
          </p:cNvPr>
          <p:cNvSpPr/>
          <p:nvPr/>
        </p:nvSpPr>
        <p:spPr bwMode="auto">
          <a:xfrm rot="5400000">
            <a:off x="3142084" y="1796705"/>
            <a:ext cx="103632" cy="52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6" name="Oval 45">
            <a:extLst>
              <a:ext uri="{FF2B5EF4-FFF2-40B4-BE49-F238E27FC236}">
                <a16:creationId xmlns:a16="http://schemas.microsoft.com/office/drawing/2014/main" id="{18071148-0790-FB66-87F6-6E823FF535A9}"/>
              </a:ext>
            </a:extLst>
          </p:cNvPr>
          <p:cNvSpPr/>
          <p:nvPr/>
        </p:nvSpPr>
        <p:spPr bwMode="auto">
          <a:xfrm flipV="1">
            <a:off x="7567629" y="816182"/>
            <a:ext cx="3199375" cy="3200400"/>
          </a:xfrm>
          <a:prstGeom prst="ellipse">
            <a:avLst/>
          </a:prstGeom>
          <a:noFill/>
          <a:ln w="30162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7" name="Group 46">
            <a:extLst>
              <a:ext uri="{FF2B5EF4-FFF2-40B4-BE49-F238E27FC236}">
                <a16:creationId xmlns:a16="http://schemas.microsoft.com/office/drawing/2014/main" id="{A917989F-F23B-A732-6549-4CD4A2BAB394}"/>
              </a:ext>
            </a:extLst>
          </p:cNvPr>
          <p:cNvGrpSpPr/>
          <p:nvPr/>
        </p:nvGrpSpPr>
        <p:grpSpPr>
          <a:xfrm rot="3144931">
            <a:off x="10201808" y="1183663"/>
            <a:ext cx="319938" cy="320040"/>
            <a:chOff x="5951900" y="4858778"/>
            <a:chExt cx="320040" cy="320040"/>
          </a:xfrm>
        </p:grpSpPr>
        <p:sp>
          <p:nvSpPr>
            <p:cNvPr id="74" name="Oval 73">
              <a:extLst>
                <a:ext uri="{FF2B5EF4-FFF2-40B4-BE49-F238E27FC236}">
                  <a16:creationId xmlns:a16="http://schemas.microsoft.com/office/drawing/2014/main" id="{2EAE3754-EFE0-64F1-716D-0FBF025518A8}"/>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5" name="Freeform: Shape 74">
              <a:extLst>
                <a:ext uri="{FF2B5EF4-FFF2-40B4-BE49-F238E27FC236}">
                  <a16:creationId xmlns:a16="http://schemas.microsoft.com/office/drawing/2014/main" id="{3CBD8288-5712-D1D3-8D46-6893529FC1BB}"/>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2" name="Oval 71">
            <a:extLst>
              <a:ext uri="{FF2B5EF4-FFF2-40B4-BE49-F238E27FC236}">
                <a16:creationId xmlns:a16="http://schemas.microsoft.com/office/drawing/2014/main" id="{50D07429-73F2-244E-A66A-1B2A42321ED8}"/>
              </a:ext>
            </a:extLst>
          </p:cNvPr>
          <p:cNvSpPr/>
          <p:nvPr/>
        </p:nvSpPr>
        <p:spPr bwMode="auto">
          <a:xfrm>
            <a:off x="7187508" y="2016461"/>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49" name="Group 48">
            <a:extLst>
              <a:ext uri="{FF2B5EF4-FFF2-40B4-BE49-F238E27FC236}">
                <a16:creationId xmlns:a16="http://schemas.microsoft.com/office/drawing/2014/main" id="{5E7FF442-3B2F-B408-FA58-2164508A30CA}"/>
              </a:ext>
            </a:extLst>
          </p:cNvPr>
          <p:cNvGrpSpPr/>
          <p:nvPr/>
        </p:nvGrpSpPr>
        <p:grpSpPr>
          <a:xfrm rot="18036586" flipH="1">
            <a:off x="10219196" y="3301982"/>
            <a:ext cx="320040" cy="319938"/>
            <a:chOff x="5951900" y="4858778"/>
            <a:chExt cx="320040" cy="320040"/>
          </a:xfrm>
        </p:grpSpPr>
        <p:sp>
          <p:nvSpPr>
            <p:cNvPr id="70" name="Oval 69">
              <a:extLst>
                <a:ext uri="{FF2B5EF4-FFF2-40B4-BE49-F238E27FC236}">
                  <a16:creationId xmlns:a16="http://schemas.microsoft.com/office/drawing/2014/main" id="{494E407B-5F21-6129-3E8B-B45A8E1AC35D}"/>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1" name="Freeform: Shape 70">
              <a:extLst>
                <a:ext uri="{FF2B5EF4-FFF2-40B4-BE49-F238E27FC236}">
                  <a16:creationId xmlns:a16="http://schemas.microsoft.com/office/drawing/2014/main" id="{925C7A93-0C16-0BFB-79CC-2A481305A8B1}"/>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1106DCA6-0167-FB2A-77AD-C79EDB109791}"/>
              </a:ext>
            </a:extLst>
          </p:cNvPr>
          <p:cNvGrpSpPr/>
          <p:nvPr/>
        </p:nvGrpSpPr>
        <p:grpSpPr>
          <a:xfrm>
            <a:off x="8755422" y="3543205"/>
            <a:ext cx="822696" cy="822960"/>
            <a:chOff x="6028171" y="4594230"/>
            <a:chExt cx="822696" cy="822960"/>
          </a:xfrm>
        </p:grpSpPr>
        <p:sp>
          <p:nvSpPr>
            <p:cNvPr id="65" name="Oval 64">
              <a:extLst>
                <a:ext uri="{FF2B5EF4-FFF2-40B4-BE49-F238E27FC236}">
                  <a16:creationId xmlns:a16="http://schemas.microsoft.com/office/drawing/2014/main" id="{3B7F890C-E1C6-D110-A246-43F4D840D67F}"/>
                </a:ext>
              </a:extLst>
            </p:cNvPr>
            <p:cNvSpPr/>
            <p:nvPr/>
          </p:nvSpPr>
          <p:spPr bwMode="auto">
            <a:xfrm>
              <a:off x="6028171" y="4594230"/>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66" name="Group 65">
              <a:extLst>
                <a:ext uri="{FF2B5EF4-FFF2-40B4-BE49-F238E27FC236}">
                  <a16:creationId xmlns:a16="http://schemas.microsoft.com/office/drawing/2014/main" id="{BBBE6DA0-F1F0-0B7E-E220-E248E71604F0}"/>
                </a:ext>
              </a:extLst>
            </p:cNvPr>
            <p:cNvGrpSpPr/>
            <p:nvPr/>
          </p:nvGrpSpPr>
          <p:grpSpPr>
            <a:xfrm>
              <a:off x="6231010" y="4778315"/>
              <a:ext cx="415477" cy="413071"/>
              <a:chOff x="2277961" y="2662186"/>
              <a:chExt cx="415609" cy="413071"/>
            </a:xfrm>
          </p:grpSpPr>
          <p:sp>
            <p:nvSpPr>
              <p:cNvPr id="67" name="Graphic 22">
                <a:extLst>
                  <a:ext uri="{FF2B5EF4-FFF2-40B4-BE49-F238E27FC236}">
                    <a16:creationId xmlns:a16="http://schemas.microsoft.com/office/drawing/2014/main" id="{A9324D28-7D78-B41F-5131-473C34C3B5DE}"/>
                  </a:ext>
                </a:extLst>
              </p:cNvPr>
              <p:cNvSpPr/>
              <p:nvPr/>
            </p:nvSpPr>
            <p:spPr>
              <a:xfrm>
                <a:off x="2277961" y="2662186"/>
                <a:ext cx="412268" cy="412268"/>
              </a:xfrm>
              <a:custGeom>
                <a:avLst/>
                <a:gdLst>
                  <a:gd name="connsiteX0" fmla="*/ 77300 w 412268"/>
                  <a:gd name="connsiteY0" fmla="*/ 101054 h 412268"/>
                  <a:gd name="connsiteX1" fmla="*/ 85554 w 412268"/>
                  <a:gd name="connsiteY1" fmla="*/ 61800 h 412268"/>
                  <a:gd name="connsiteX2" fmla="*/ 108100 w 412268"/>
                  <a:gd name="connsiteY2" fmla="*/ 29592 h 412268"/>
                  <a:gd name="connsiteX3" fmla="*/ 140912 w 412268"/>
                  <a:gd name="connsiteY3" fmla="*/ 8052 h 412268"/>
                  <a:gd name="connsiteX4" fmla="*/ 180367 w 412268"/>
                  <a:gd name="connsiteY4" fmla="*/ 0 h 412268"/>
                  <a:gd name="connsiteX5" fmla="*/ 219621 w 412268"/>
                  <a:gd name="connsiteY5" fmla="*/ 7851 h 412268"/>
                  <a:gd name="connsiteX6" fmla="*/ 252434 w 412268"/>
                  <a:gd name="connsiteY6" fmla="*/ 29592 h 412268"/>
                  <a:gd name="connsiteX7" fmla="*/ 274980 w 412268"/>
                  <a:gd name="connsiteY7" fmla="*/ 61599 h 412268"/>
                  <a:gd name="connsiteX8" fmla="*/ 283434 w 412268"/>
                  <a:gd name="connsiteY8" fmla="*/ 101054 h 412268"/>
                  <a:gd name="connsiteX9" fmla="*/ 280817 w 412268"/>
                  <a:gd name="connsiteY9" fmla="*/ 126217 h 412268"/>
                  <a:gd name="connsiteX10" fmla="*/ 272161 w 412268"/>
                  <a:gd name="connsiteY10" fmla="*/ 150172 h 412268"/>
                  <a:gd name="connsiteX11" fmla="*/ 246998 w 412268"/>
                  <a:gd name="connsiteY11" fmla="*/ 156614 h 412268"/>
                  <a:gd name="connsiteX12" fmla="*/ 223245 w 412268"/>
                  <a:gd name="connsiteY12" fmla="*/ 167484 h 412268"/>
                  <a:gd name="connsiteX13" fmla="*/ 249011 w 412268"/>
                  <a:gd name="connsiteY13" fmla="*/ 138899 h 412268"/>
                  <a:gd name="connsiteX14" fmla="*/ 257668 w 412268"/>
                  <a:gd name="connsiteY14" fmla="*/ 101457 h 412268"/>
                  <a:gd name="connsiteX15" fmla="*/ 251427 w 412268"/>
                  <a:gd name="connsiteY15" fmla="*/ 72066 h 412268"/>
                  <a:gd name="connsiteX16" fmla="*/ 234518 w 412268"/>
                  <a:gd name="connsiteY16" fmla="*/ 47910 h 412268"/>
                  <a:gd name="connsiteX17" fmla="*/ 209959 w 412268"/>
                  <a:gd name="connsiteY17" fmla="*/ 31806 h 412268"/>
                  <a:gd name="connsiteX18" fmla="*/ 180367 w 412268"/>
                  <a:gd name="connsiteY18" fmla="*/ 25767 h 412268"/>
                  <a:gd name="connsiteX19" fmla="*/ 150172 w 412268"/>
                  <a:gd name="connsiteY19" fmla="*/ 31806 h 412268"/>
                  <a:gd name="connsiteX20" fmla="*/ 125613 w 412268"/>
                  <a:gd name="connsiteY20" fmla="*/ 48313 h 412268"/>
                  <a:gd name="connsiteX21" fmla="*/ 109106 w 412268"/>
                  <a:gd name="connsiteY21" fmla="*/ 72872 h 412268"/>
                  <a:gd name="connsiteX22" fmla="*/ 103067 w 412268"/>
                  <a:gd name="connsiteY22" fmla="*/ 103067 h 412268"/>
                  <a:gd name="connsiteX23" fmla="*/ 108905 w 412268"/>
                  <a:gd name="connsiteY23" fmla="*/ 132457 h 412268"/>
                  <a:gd name="connsiteX24" fmla="*/ 125210 w 412268"/>
                  <a:gd name="connsiteY24" fmla="*/ 157217 h 412268"/>
                  <a:gd name="connsiteX25" fmla="*/ 149165 w 412268"/>
                  <a:gd name="connsiteY25" fmla="*/ 174127 h 412268"/>
                  <a:gd name="connsiteX26" fmla="*/ 178757 w 412268"/>
                  <a:gd name="connsiteY26" fmla="*/ 180367 h 412268"/>
                  <a:gd name="connsiteX27" fmla="*/ 198485 w 412268"/>
                  <a:gd name="connsiteY27" fmla="*/ 178354 h 412268"/>
                  <a:gd name="connsiteX28" fmla="*/ 217004 w 412268"/>
                  <a:gd name="connsiteY28" fmla="*/ 171107 h 412268"/>
                  <a:gd name="connsiteX29" fmla="*/ 196471 w 412268"/>
                  <a:gd name="connsiteY29" fmla="*/ 187010 h 412268"/>
                  <a:gd name="connsiteX30" fmla="*/ 178757 w 412268"/>
                  <a:gd name="connsiteY30" fmla="*/ 206134 h 412268"/>
                  <a:gd name="connsiteX31" fmla="*/ 178354 w 412268"/>
                  <a:gd name="connsiteY31" fmla="*/ 206134 h 412268"/>
                  <a:gd name="connsiteX32" fmla="*/ 152185 w 412268"/>
                  <a:gd name="connsiteY32" fmla="*/ 202511 h 412268"/>
                  <a:gd name="connsiteX33" fmla="*/ 128230 w 412268"/>
                  <a:gd name="connsiteY33" fmla="*/ 192043 h 412268"/>
                  <a:gd name="connsiteX34" fmla="*/ 107697 w 412268"/>
                  <a:gd name="connsiteY34" fmla="*/ 175939 h 412268"/>
                  <a:gd name="connsiteX35" fmla="*/ 91593 w 412268"/>
                  <a:gd name="connsiteY35" fmla="*/ 155406 h 412268"/>
                  <a:gd name="connsiteX36" fmla="*/ 81125 w 412268"/>
                  <a:gd name="connsiteY36" fmla="*/ 131451 h 412268"/>
                  <a:gd name="connsiteX37" fmla="*/ 77300 w 412268"/>
                  <a:gd name="connsiteY37" fmla="*/ 105080 h 412268"/>
                  <a:gd name="connsiteX38" fmla="*/ 77300 w 412268"/>
                  <a:gd name="connsiteY38" fmla="*/ 101054 h 412268"/>
                  <a:gd name="connsiteX39" fmla="*/ 180367 w 412268"/>
                  <a:gd name="connsiteY39" fmla="*/ 296318 h 412268"/>
                  <a:gd name="connsiteX40" fmla="*/ 189426 w 412268"/>
                  <a:gd name="connsiteY40" fmla="*/ 251226 h 412268"/>
                  <a:gd name="connsiteX41" fmla="*/ 214387 w 412268"/>
                  <a:gd name="connsiteY41" fmla="*/ 214387 h 412268"/>
                  <a:gd name="connsiteX42" fmla="*/ 251226 w 412268"/>
                  <a:gd name="connsiteY42" fmla="*/ 189627 h 412268"/>
                  <a:gd name="connsiteX43" fmla="*/ 296318 w 412268"/>
                  <a:gd name="connsiteY43" fmla="*/ 180367 h 412268"/>
                  <a:gd name="connsiteX44" fmla="*/ 326916 w 412268"/>
                  <a:gd name="connsiteY44" fmla="*/ 184393 h 412268"/>
                  <a:gd name="connsiteX45" fmla="*/ 354695 w 412268"/>
                  <a:gd name="connsiteY45" fmla="*/ 196069 h 412268"/>
                  <a:gd name="connsiteX46" fmla="*/ 378248 w 412268"/>
                  <a:gd name="connsiteY46" fmla="*/ 214387 h 412268"/>
                  <a:gd name="connsiteX47" fmla="*/ 396365 w 412268"/>
                  <a:gd name="connsiteY47" fmla="*/ 237940 h 412268"/>
                  <a:gd name="connsiteX48" fmla="*/ 408041 w 412268"/>
                  <a:gd name="connsiteY48" fmla="*/ 265518 h 412268"/>
                  <a:gd name="connsiteX49" fmla="*/ 412268 w 412268"/>
                  <a:gd name="connsiteY49" fmla="*/ 296318 h 412268"/>
                  <a:gd name="connsiteX50" fmla="*/ 403209 w 412268"/>
                  <a:gd name="connsiteY50" fmla="*/ 341409 h 412268"/>
                  <a:gd name="connsiteX51" fmla="*/ 378248 w 412268"/>
                  <a:gd name="connsiteY51" fmla="*/ 378248 h 412268"/>
                  <a:gd name="connsiteX52" fmla="*/ 341409 w 412268"/>
                  <a:gd name="connsiteY52" fmla="*/ 403008 h 412268"/>
                  <a:gd name="connsiteX53" fmla="*/ 296318 w 412268"/>
                  <a:gd name="connsiteY53" fmla="*/ 412268 h 412268"/>
                  <a:gd name="connsiteX54" fmla="*/ 251025 w 412268"/>
                  <a:gd name="connsiteY54" fmla="*/ 403209 h 412268"/>
                  <a:gd name="connsiteX55" fmla="*/ 214186 w 412268"/>
                  <a:gd name="connsiteY55" fmla="*/ 378449 h 412268"/>
                  <a:gd name="connsiteX56" fmla="*/ 189426 w 412268"/>
                  <a:gd name="connsiteY56" fmla="*/ 341611 h 412268"/>
                  <a:gd name="connsiteX57" fmla="*/ 180367 w 412268"/>
                  <a:gd name="connsiteY57" fmla="*/ 296318 h 412268"/>
                  <a:gd name="connsiteX58" fmla="*/ 296318 w 412268"/>
                  <a:gd name="connsiteY58" fmla="*/ 362345 h 412268"/>
                  <a:gd name="connsiteX59" fmla="*/ 306584 w 412268"/>
                  <a:gd name="connsiteY59" fmla="*/ 358118 h 412268"/>
                  <a:gd name="connsiteX60" fmla="*/ 358118 w 412268"/>
                  <a:gd name="connsiteY60" fmla="*/ 306584 h 412268"/>
                  <a:gd name="connsiteX61" fmla="*/ 362345 w 412268"/>
                  <a:gd name="connsiteY61" fmla="*/ 296318 h 412268"/>
                  <a:gd name="connsiteX62" fmla="*/ 358118 w 412268"/>
                  <a:gd name="connsiteY62" fmla="*/ 286051 h 412268"/>
                  <a:gd name="connsiteX63" fmla="*/ 306584 w 412268"/>
                  <a:gd name="connsiteY63" fmla="*/ 234518 h 412268"/>
                  <a:gd name="connsiteX64" fmla="*/ 296318 w 412268"/>
                  <a:gd name="connsiteY64" fmla="*/ 230290 h 412268"/>
                  <a:gd name="connsiteX65" fmla="*/ 286051 w 412268"/>
                  <a:gd name="connsiteY65" fmla="*/ 234518 h 412268"/>
                  <a:gd name="connsiteX66" fmla="*/ 281824 w 412268"/>
                  <a:gd name="connsiteY66" fmla="*/ 244784 h 412268"/>
                  <a:gd name="connsiteX67" fmla="*/ 286051 w 412268"/>
                  <a:gd name="connsiteY67" fmla="*/ 255051 h 412268"/>
                  <a:gd name="connsiteX68" fmla="*/ 314435 w 412268"/>
                  <a:gd name="connsiteY68" fmla="*/ 283434 h 412268"/>
                  <a:gd name="connsiteX69" fmla="*/ 244784 w 412268"/>
                  <a:gd name="connsiteY69" fmla="*/ 283434 h 412268"/>
                  <a:gd name="connsiteX70" fmla="*/ 235726 w 412268"/>
                  <a:gd name="connsiteY70" fmla="*/ 287259 h 412268"/>
                  <a:gd name="connsiteX71" fmla="*/ 231901 w 412268"/>
                  <a:gd name="connsiteY71" fmla="*/ 296318 h 412268"/>
                  <a:gd name="connsiteX72" fmla="*/ 235726 w 412268"/>
                  <a:gd name="connsiteY72" fmla="*/ 305376 h 412268"/>
                  <a:gd name="connsiteX73" fmla="*/ 244784 w 412268"/>
                  <a:gd name="connsiteY73" fmla="*/ 309201 h 412268"/>
                  <a:gd name="connsiteX74" fmla="*/ 314435 w 412268"/>
                  <a:gd name="connsiteY74" fmla="*/ 309201 h 412268"/>
                  <a:gd name="connsiteX75" fmla="*/ 286051 w 412268"/>
                  <a:gd name="connsiteY75" fmla="*/ 337585 h 412268"/>
                  <a:gd name="connsiteX76" fmla="*/ 281824 w 412268"/>
                  <a:gd name="connsiteY76" fmla="*/ 347851 h 412268"/>
                  <a:gd name="connsiteX77" fmla="*/ 286051 w 412268"/>
                  <a:gd name="connsiteY77" fmla="*/ 358118 h 412268"/>
                  <a:gd name="connsiteX78" fmla="*/ 296318 w 412268"/>
                  <a:gd name="connsiteY78" fmla="*/ 362345 h 412268"/>
                  <a:gd name="connsiteX79" fmla="*/ 0 w 412268"/>
                  <a:gd name="connsiteY79" fmla="*/ 283434 h 412268"/>
                  <a:gd name="connsiteX80" fmla="*/ 4026 w 412268"/>
                  <a:gd name="connsiteY80" fmla="*/ 263505 h 412268"/>
                  <a:gd name="connsiteX81" fmla="*/ 15098 w 412268"/>
                  <a:gd name="connsiteY81" fmla="*/ 246998 h 412268"/>
                  <a:gd name="connsiteX82" fmla="*/ 31403 w 412268"/>
                  <a:gd name="connsiteY82" fmla="*/ 235927 h 412268"/>
                  <a:gd name="connsiteX83" fmla="*/ 51534 w 412268"/>
                  <a:gd name="connsiteY83" fmla="*/ 231901 h 412268"/>
                  <a:gd name="connsiteX84" fmla="*/ 162854 w 412268"/>
                  <a:gd name="connsiteY84" fmla="*/ 231901 h 412268"/>
                  <a:gd name="connsiteX85" fmla="*/ 153191 w 412268"/>
                  <a:gd name="connsiteY85" fmla="*/ 257668 h 412268"/>
                  <a:gd name="connsiteX86" fmla="*/ 51534 w 412268"/>
                  <a:gd name="connsiteY86" fmla="*/ 257668 h 412268"/>
                  <a:gd name="connsiteX87" fmla="*/ 41468 w 412268"/>
                  <a:gd name="connsiteY87" fmla="*/ 259681 h 412268"/>
                  <a:gd name="connsiteX88" fmla="*/ 33215 w 412268"/>
                  <a:gd name="connsiteY88" fmla="*/ 265116 h 412268"/>
                  <a:gd name="connsiteX89" fmla="*/ 27780 w 412268"/>
                  <a:gd name="connsiteY89" fmla="*/ 273168 h 412268"/>
                  <a:gd name="connsiteX90" fmla="*/ 25767 w 412268"/>
                  <a:gd name="connsiteY90" fmla="*/ 283434 h 412268"/>
                  <a:gd name="connsiteX91" fmla="*/ 32410 w 412268"/>
                  <a:gd name="connsiteY91" fmla="*/ 319467 h 412268"/>
                  <a:gd name="connsiteX92" fmla="*/ 50728 w 412268"/>
                  <a:gd name="connsiteY92" fmla="*/ 346442 h 412268"/>
                  <a:gd name="connsiteX93" fmla="*/ 77502 w 412268"/>
                  <a:gd name="connsiteY93" fmla="*/ 365566 h 412268"/>
                  <a:gd name="connsiteX94" fmla="*/ 109710 w 412268"/>
                  <a:gd name="connsiteY94" fmla="*/ 377845 h 412268"/>
                  <a:gd name="connsiteX95" fmla="*/ 144535 w 412268"/>
                  <a:gd name="connsiteY95" fmla="*/ 384488 h 412268"/>
                  <a:gd name="connsiteX96" fmla="*/ 178757 w 412268"/>
                  <a:gd name="connsiteY96" fmla="*/ 386501 h 412268"/>
                  <a:gd name="connsiteX97" fmla="*/ 190231 w 412268"/>
                  <a:gd name="connsiteY97" fmla="*/ 399787 h 412268"/>
                  <a:gd name="connsiteX98" fmla="*/ 203316 w 412268"/>
                  <a:gd name="connsiteY98" fmla="*/ 411664 h 412268"/>
                  <a:gd name="connsiteX99" fmla="*/ 180367 w 412268"/>
                  <a:gd name="connsiteY99" fmla="*/ 412268 h 412268"/>
                  <a:gd name="connsiteX100" fmla="*/ 145139 w 412268"/>
                  <a:gd name="connsiteY100" fmla="*/ 410658 h 412268"/>
                  <a:gd name="connsiteX101" fmla="*/ 109509 w 412268"/>
                  <a:gd name="connsiteY101" fmla="*/ 404820 h 412268"/>
                  <a:gd name="connsiteX102" fmla="*/ 75690 w 412268"/>
                  <a:gd name="connsiteY102" fmla="*/ 393547 h 412268"/>
                  <a:gd name="connsiteX103" fmla="*/ 45293 w 412268"/>
                  <a:gd name="connsiteY103" fmla="*/ 375631 h 412268"/>
                  <a:gd name="connsiteX104" fmla="*/ 11474 w 412268"/>
                  <a:gd name="connsiteY104" fmla="*/ 334968 h 412268"/>
                  <a:gd name="connsiteX105" fmla="*/ 0 w 412268"/>
                  <a:gd name="connsiteY105" fmla="*/ 283434 h 41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12268" h="412268">
                    <a:moveTo>
                      <a:pt x="77300" y="101054"/>
                    </a:moveTo>
                    <a:cubicBezTo>
                      <a:pt x="77300" y="87097"/>
                      <a:pt x="80051" y="74012"/>
                      <a:pt x="85554" y="61800"/>
                    </a:cubicBezTo>
                    <a:cubicBezTo>
                      <a:pt x="91056" y="49588"/>
                      <a:pt x="98571" y="38851"/>
                      <a:pt x="108100" y="29592"/>
                    </a:cubicBezTo>
                    <a:cubicBezTo>
                      <a:pt x="117628" y="20332"/>
                      <a:pt x="128565" y="13152"/>
                      <a:pt x="140912" y="8052"/>
                    </a:cubicBezTo>
                    <a:cubicBezTo>
                      <a:pt x="153258" y="2952"/>
                      <a:pt x="166410" y="268"/>
                      <a:pt x="180367" y="0"/>
                    </a:cubicBezTo>
                    <a:cubicBezTo>
                      <a:pt x="194190" y="0"/>
                      <a:pt x="207275" y="2617"/>
                      <a:pt x="219621" y="7851"/>
                    </a:cubicBezTo>
                    <a:cubicBezTo>
                      <a:pt x="231967" y="13085"/>
                      <a:pt x="242906" y="20332"/>
                      <a:pt x="252434" y="29592"/>
                    </a:cubicBezTo>
                    <a:cubicBezTo>
                      <a:pt x="261961" y="38851"/>
                      <a:pt x="269478" y="49520"/>
                      <a:pt x="274980" y="61599"/>
                    </a:cubicBezTo>
                    <a:cubicBezTo>
                      <a:pt x="280481" y="73677"/>
                      <a:pt x="283299" y="86829"/>
                      <a:pt x="283434" y="101054"/>
                    </a:cubicBezTo>
                    <a:cubicBezTo>
                      <a:pt x="283434" y="109911"/>
                      <a:pt x="282563" y="118299"/>
                      <a:pt x="280817" y="126217"/>
                    </a:cubicBezTo>
                    <a:cubicBezTo>
                      <a:pt x="279072" y="134135"/>
                      <a:pt x="276187" y="142120"/>
                      <a:pt x="272161" y="150172"/>
                    </a:cubicBezTo>
                    <a:cubicBezTo>
                      <a:pt x="263572" y="151648"/>
                      <a:pt x="255185" y="153795"/>
                      <a:pt x="246998" y="156614"/>
                    </a:cubicBezTo>
                    <a:cubicBezTo>
                      <a:pt x="238811" y="159432"/>
                      <a:pt x="230894" y="163055"/>
                      <a:pt x="223245" y="167484"/>
                    </a:cubicBezTo>
                    <a:cubicBezTo>
                      <a:pt x="234653" y="159834"/>
                      <a:pt x="243240" y="150306"/>
                      <a:pt x="249011" y="138899"/>
                    </a:cubicBezTo>
                    <a:cubicBezTo>
                      <a:pt x="254783" y="127492"/>
                      <a:pt x="257668" y="115011"/>
                      <a:pt x="257668" y="101457"/>
                    </a:cubicBezTo>
                    <a:cubicBezTo>
                      <a:pt x="257668" y="90989"/>
                      <a:pt x="255588" y="81192"/>
                      <a:pt x="251427" y="72066"/>
                    </a:cubicBezTo>
                    <a:cubicBezTo>
                      <a:pt x="247266" y="62941"/>
                      <a:pt x="241630" y="54889"/>
                      <a:pt x="234518" y="47910"/>
                    </a:cubicBezTo>
                    <a:cubicBezTo>
                      <a:pt x="227406" y="40931"/>
                      <a:pt x="219219" y="35564"/>
                      <a:pt x="209959" y="31806"/>
                    </a:cubicBezTo>
                    <a:cubicBezTo>
                      <a:pt x="200699" y="28048"/>
                      <a:pt x="190835" y="26035"/>
                      <a:pt x="180367" y="25767"/>
                    </a:cubicBezTo>
                    <a:cubicBezTo>
                      <a:pt x="169631" y="25767"/>
                      <a:pt x="159566" y="27780"/>
                      <a:pt x="150172" y="31806"/>
                    </a:cubicBezTo>
                    <a:cubicBezTo>
                      <a:pt x="140778" y="35832"/>
                      <a:pt x="132591" y="41334"/>
                      <a:pt x="125613" y="48313"/>
                    </a:cubicBezTo>
                    <a:cubicBezTo>
                      <a:pt x="118634" y="55291"/>
                      <a:pt x="113132" y="63477"/>
                      <a:pt x="109106" y="72872"/>
                    </a:cubicBezTo>
                    <a:cubicBezTo>
                      <a:pt x="105080" y="82266"/>
                      <a:pt x="103067" y="92331"/>
                      <a:pt x="103067" y="103067"/>
                    </a:cubicBezTo>
                    <a:cubicBezTo>
                      <a:pt x="103067" y="113400"/>
                      <a:pt x="105013" y="123197"/>
                      <a:pt x="108905" y="132457"/>
                    </a:cubicBezTo>
                    <a:cubicBezTo>
                      <a:pt x="112797" y="141717"/>
                      <a:pt x="118232" y="149971"/>
                      <a:pt x="125210" y="157217"/>
                    </a:cubicBezTo>
                    <a:cubicBezTo>
                      <a:pt x="132189" y="164464"/>
                      <a:pt x="140174" y="170101"/>
                      <a:pt x="149165" y="174127"/>
                    </a:cubicBezTo>
                    <a:cubicBezTo>
                      <a:pt x="158157" y="178153"/>
                      <a:pt x="168021" y="180233"/>
                      <a:pt x="178757" y="180367"/>
                    </a:cubicBezTo>
                    <a:cubicBezTo>
                      <a:pt x="185735" y="180367"/>
                      <a:pt x="192311" y="179696"/>
                      <a:pt x="198485" y="178354"/>
                    </a:cubicBezTo>
                    <a:cubicBezTo>
                      <a:pt x="204658" y="177012"/>
                      <a:pt x="210830" y="174597"/>
                      <a:pt x="217004" y="171107"/>
                    </a:cubicBezTo>
                    <a:cubicBezTo>
                      <a:pt x="209757" y="175804"/>
                      <a:pt x="202913" y="181105"/>
                      <a:pt x="196471" y="187010"/>
                    </a:cubicBezTo>
                    <a:cubicBezTo>
                      <a:pt x="190030" y="192915"/>
                      <a:pt x="184125" y="199290"/>
                      <a:pt x="178757" y="206134"/>
                    </a:cubicBezTo>
                    <a:lnTo>
                      <a:pt x="178354" y="206134"/>
                    </a:lnTo>
                    <a:cubicBezTo>
                      <a:pt x="169363" y="206134"/>
                      <a:pt x="160640" y="204926"/>
                      <a:pt x="152185" y="202511"/>
                    </a:cubicBezTo>
                    <a:cubicBezTo>
                      <a:pt x="143730" y="200095"/>
                      <a:pt x="135745" y="196606"/>
                      <a:pt x="128230" y="192043"/>
                    </a:cubicBezTo>
                    <a:cubicBezTo>
                      <a:pt x="120715" y="187480"/>
                      <a:pt x="113870" y="182112"/>
                      <a:pt x="107697" y="175939"/>
                    </a:cubicBezTo>
                    <a:cubicBezTo>
                      <a:pt x="101524" y="169765"/>
                      <a:pt x="96156" y="162921"/>
                      <a:pt x="91593" y="155406"/>
                    </a:cubicBezTo>
                    <a:cubicBezTo>
                      <a:pt x="87030" y="147890"/>
                      <a:pt x="83541" y="139905"/>
                      <a:pt x="81125" y="131451"/>
                    </a:cubicBezTo>
                    <a:cubicBezTo>
                      <a:pt x="78709" y="122996"/>
                      <a:pt x="77435" y="114206"/>
                      <a:pt x="77300" y="105080"/>
                    </a:cubicBezTo>
                    <a:lnTo>
                      <a:pt x="77300" y="101054"/>
                    </a:lnTo>
                    <a:close/>
                    <a:moveTo>
                      <a:pt x="180367" y="296318"/>
                    </a:moveTo>
                    <a:cubicBezTo>
                      <a:pt x="180367" y="280348"/>
                      <a:pt x="183387" y="265317"/>
                      <a:pt x="189426" y="251226"/>
                    </a:cubicBezTo>
                    <a:cubicBezTo>
                      <a:pt x="195465" y="237135"/>
                      <a:pt x="203785" y="224855"/>
                      <a:pt x="214387" y="214387"/>
                    </a:cubicBezTo>
                    <a:cubicBezTo>
                      <a:pt x="224990" y="203920"/>
                      <a:pt x="237270" y="195666"/>
                      <a:pt x="251226" y="189627"/>
                    </a:cubicBezTo>
                    <a:cubicBezTo>
                      <a:pt x="265182" y="183588"/>
                      <a:pt x="280213" y="180502"/>
                      <a:pt x="296318" y="180367"/>
                    </a:cubicBezTo>
                    <a:cubicBezTo>
                      <a:pt x="306920" y="180367"/>
                      <a:pt x="317118" y="181709"/>
                      <a:pt x="326916" y="184393"/>
                    </a:cubicBezTo>
                    <a:cubicBezTo>
                      <a:pt x="336713" y="187077"/>
                      <a:pt x="345973" y="190969"/>
                      <a:pt x="354695" y="196069"/>
                    </a:cubicBezTo>
                    <a:cubicBezTo>
                      <a:pt x="363418" y="201168"/>
                      <a:pt x="371269" y="207275"/>
                      <a:pt x="378248" y="214387"/>
                    </a:cubicBezTo>
                    <a:cubicBezTo>
                      <a:pt x="385227" y="221499"/>
                      <a:pt x="391266" y="229350"/>
                      <a:pt x="396365" y="237940"/>
                    </a:cubicBezTo>
                    <a:cubicBezTo>
                      <a:pt x="401464" y="246529"/>
                      <a:pt x="405357" y="255721"/>
                      <a:pt x="408041" y="265518"/>
                    </a:cubicBezTo>
                    <a:cubicBezTo>
                      <a:pt x="410724" y="275316"/>
                      <a:pt x="412133" y="285582"/>
                      <a:pt x="412268" y="296318"/>
                    </a:cubicBezTo>
                    <a:cubicBezTo>
                      <a:pt x="412268" y="312287"/>
                      <a:pt x="409248" y="327318"/>
                      <a:pt x="403209" y="341409"/>
                    </a:cubicBezTo>
                    <a:cubicBezTo>
                      <a:pt x="397170" y="355501"/>
                      <a:pt x="388850" y="367780"/>
                      <a:pt x="378248" y="378248"/>
                    </a:cubicBezTo>
                    <a:cubicBezTo>
                      <a:pt x="367645" y="388716"/>
                      <a:pt x="355366" y="396969"/>
                      <a:pt x="341409" y="403008"/>
                    </a:cubicBezTo>
                    <a:cubicBezTo>
                      <a:pt x="327453" y="409047"/>
                      <a:pt x="312422" y="412133"/>
                      <a:pt x="296318" y="412268"/>
                    </a:cubicBezTo>
                    <a:cubicBezTo>
                      <a:pt x="280213" y="412268"/>
                      <a:pt x="265116" y="409248"/>
                      <a:pt x="251025" y="403209"/>
                    </a:cubicBezTo>
                    <a:cubicBezTo>
                      <a:pt x="236933" y="397170"/>
                      <a:pt x="224654" y="388917"/>
                      <a:pt x="214186" y="378449"/>
                    </a:cubicBezTo>
                    <a:cubicBezTo>
                      <a:pt x="203718" y="367981"/>
                      <a:pt x="195465" y="355702"/>
                      <a:pt x="189426" y="341611"/>
                    </a:cubicBezTo>
                    <a:cubicBezTo>
                      <a:pt x="183387" y="327520"/>
                      <a:pt x="180367" y="312422"/>
                      <a:pt x="180367" y="296318"/>
                    </a:cubicBezTo>
                    <a:close/>
                    <a:moveTo>
                      <a:pt x="296318" y="362345"/>
                    </a:moveTo>
                    <a:cubicBezTo>
                      <a:pt x="300344" y="362345"/>
                      <a:pt x="303766" y="360936"/>
                      <a:pt x="306584" y="358118"/>
                    </a:cubicBezTo>
                    <a:lnTo>
                      <a:pt x="358118" y="306584"/>
                    </a:lnTo>
                    <a:cubicBezTo>
                      <a:pt x="360936" y="303766"/>
                      <a:pt x="362345" y="300344"/>
                      <a:pt x="362345" y="296318"/>
                    </a:cubicBezTo>
                    <a:cubicBezTo>
                      <a:pt x="362345" y="292292"/>
                      <a:pt x="360936" y="288869"/>
                      <a:pt x="358118" y="286051"/>
                    </a:cubicBezTo>
                    <a:lnTo>
                      <a:pt x="306584" y="234518"/>
                    </a:lnTo>
                    <a:cubicBezTo>
                      <a:pt x="303766" y="231699"/>
                      <a:pt x="300344" y="230290"/>
                      <a:pt x="296318" y="230290"/>
                    </a:cubicBezTo>
                    <a:cubicBezTo>
                      <a:pt x="292292" y="230290"/>
                      <a:pt x="288869" y="231699"/>
                      <a:pt x="286051" y="234518"/>
                    </a:cubicBezTo>
                    <a:cubicBezTo>
                      <a:pt x="283233" y="237336"/>
                      <a:pt x="281824" y="240758"/>
                      <a:pt x="281824" y="244784"/>
                    </a:cubicBezTo>
                    <a:cubicBezTo>
                      <a:pt x="281824" y="248810"/>
                      <a:pt x="283233" y="252232"/>
                      <a:pt x="286051" y="255051"/>
                    </a:cubicBezTo>
                    <a:lnTo>
                      <a:pt x="314435" y="283434"/>
                    </a:lnTo>
                    <a:lnTo>
                      <a:pt x="244784" y="283434"/>
                    </a:lnTo>
                    <a:cubicBezTo>
                      <a:pt x="241296" y="283434"/>
                      <a:pt x="238276" y="284709"/>
                      <a:pt x="235726" y="287259"/>
                    </a:cubicBezTo>
                    <a:cubicBezTo>
                      <a:pt x="233175" y="289810"/>
                      <a:pt x="231901" y="292829"/>
                      <a:pt x="231901" y="296318"/>
                    </a:cubicBezTo>
                    <a:cubicBezTo>
                      <a:pt x="231901" y="299806"/>
                      <a:pt x="233175" y="302826"/>
                      <a:pt x="235726" y="305376"/>
                    </a:cubicBezTo>
                    <a:cubicBezTo>
                      <a:pt x="238276" y="307927"/>
                      <a:pt x="241296" y="309201"/>
                      <a:pt x="244784" y="309201"/>
                    </a:cubicBezTo>
                    <a:lnTo>
                      <a:pt x="314435" y="309201"/>
                    </a:lnTo>
                    <a:lnTo>
                      <a:pt x="286051" y="337585"/>
                    </a:lnTo>
                    <a:cubicBezTo>
                      <a:pt x="283233" y="340403"/>
                      <a:pt x="281824" y="343825"/>
                      <a:pt x="281824" y="347851"/>
                    </a:cubicBezTo>
                    <a:cubicBezTo>
                      <a:pt x="281824" y="351877"/>
                      <a:pt x="283233" y="355299"/>
                      <a:pt x="286051" y="358118"/>
                    </a:cubicBezTo>
                    <a:cubicBezTo>
                      <a:pt x="288869" y="360936"/>
                      <a:pt x="292292" y="362345"/>
                      <a:pt x="296318" y="362345"/>
                    </a:cubicBezTo>
                    <a:close/>
                    <a:moveTo>
                      <a:pt x="0" y="283434"/>
                    </a:moveTo>
                    <a:cubicBezTo>
                      <a:pt x="0" y="276322"/>
                      <a:pt x="1342" y="269679"/>
                      <a:pt x="4026" y="263505"/>
                    </a:cubicBezTo>
                    <a:cubicBezTo>
                      <a:pt x="6710" y="257331"/>
                      <a:pt x="10401" y="251830"/>
                      <a:pt x="15098" y="246998"/>
                    </a:cubicBezTo>
                    <a:cubicBezTo>
                      <a:pt x="19795" y="242167"/>
                      <a:pt x="25230" y="238477"/>
                      <a:pt x="31403" y="235927"/>
                    </a:cubicBezTo>
                    <a:cubicBezTo>
                      <a:pt x="37577" y="233376"/>
                      <a:pt x="44287" y="232036"/>
                      <a:pt x="51534" y="231901"/>
                    </a:cubicBezTo>
                    <a:lnTo>
                      <a:pt x="162854" y="231901"/>
                    </a:lnTo>
                    <a:cubicBezTo>
                      <a:pt x="158828" y="240088"/>
                      <a:pt x="155607" y="248675"/>
                      <a:pt x="153191" y="257668"/>
                    </a:cubicBezTo>
                    <a:lnTo>
                      <a:pt x="51534" y="257668"/>
                    </a:lnTo>
                    <a:cubicBezTo>
                      <a:pt x="47910" y="257668"/>
                      <a:pt x="44555" y="258338"/>
                      <a:pt x="41468" y="259681"/>
                    </a:cubicBezTo>
                    <a:cubicBezTo>
                      <a:pt x="38382" y="261023"/>
                      <a:pt x="35631" y="262835"/>
                      <a:pt x="33215" y="265116"/>
                    </a:cubicBezTo>
                    <a:cubicBezTo>
                      <a:pt x="30799" y="267396"/>
                      <a:pt x="28988" y="270082"/>
                      <a:pt x="27780" y="273168"/>
                    </a:cubicBezTo>
                    <a:cubicBezTo>
                      <a:pt x="26572" y="276254"/>
                      <a:pt x="25901" y="279676"/>
                      <a:pt x="25767" y="283434"/>
                    </a:cubicBezTo>
                    <a:cubicBezTo>
                      <a:pt x="25767" y="297123"/>
                      <a:pt x="27981" y="309135"/>
                      <a:pt x="32410" y="319467"/>
                    </a:cubicBezTo>
                    <a:cubicBezTo>
                      <a:pt x="36838" y="329800"/>
                      <a:pt x="42945" y="338793"/>
                      <a:pt x="50728" y="346442"/>
                    </a:cubicBezTo>
                    <a:cubicBezTo>
                      <a:pt x="58512" y="354092"/>
                      <a:pt x="67436" y="360467"/>
                      <a:pt x="77502" y="365566"/>
                    </a:cubicBezTo>
                    <a:cubicBezTo>
                      <a:pt x="87567" y="370665"/>
                      <a:pt x="98303" y="374759"/>
                      <a:pt x="109710" y="377845"/>
                    </a:cubicBezTo>
                    <a:cubicBezTo>
                      <a:pt x="121117" y="380931"/>
                      <a:pt x="132726" y="383146"/>
                      <a:pt x="144535" y="384488"/>
                    </a:cubicBezTo>
                    <a:cubicBezTo>
                      <a:pt x="156345" y="385831"/>
                      <a:pt x="167752" y="386501"/>
                      <a:pt x="178757" y="386501"/>
                    </a:cubicBezTo>
                    <a:cubicBezTo>
                      <a:pt x="182246" y="391198"/>
                      <a:pt x="186071" y="395626"/>
                      <a:pt x="190231" y="399787"/>
                    </a:cubicBezTo>
                    <a:cubicBezTo>
                      <a:pt x="194391" y="403948"/>
                      <a:pt x="198753" y="407906"/>
                      <a:pt x="203316" y="411664"/>
                    </a:cubicBezTo>
                    <a:cubicBezTo>
                      <a:pt x="195666" y="412067"/>
                      <a:pt x="188017" y="412268"/>
                      <a:pt x="180367" y="412268"/>
                    </a:cubicBezTo>
                    <a:cubicBezTo>
                      <a:pt x="168826" y="412268"/>
                      <a:pt x="157083" y="411731"/>
                      <a:pt x="145139" y="410658"/>
                    </a:cubicBezTo>
                    <a:cubicBezTo>
                      <a:pt x="133195" y="409585"/>
                      <a:pt x="121319" y="407638"/>
                      <a:pt x="109509" y="404820"/>
                    </a:cubicBezTo>
                    <a:cubicBezTo>
                      <a:pt x="97699" y="402002"/>
                      <a:pt x="86426" y="398243"/>
                      <a:pt x="75690" y="393547"/>
                    </a:cubicBezTo>
                    <a:cubicBezTo>
                      <a:pt x="64954" y="388850"/>
                      <a:pt x="54821" y="382878"/>
                      <a:pt x="45293" y="375631"/>
                    </a:cubicBezTo>
                    <a:cubicBezTo>
                      <a:pt x="30397" y="364090"/>
                      <a:pt x="19124" y="350534"/>
                      <a:pt x="11474" y="334968"/>
                    </a:cubicBezTo>
                    <a:cubicBezTo>
                      <a:pt x="3825" y="319401"/>
                      <a:pt x="0" y="302222"/>
                      <a:pt x="0" y="283434"/>
                    </a:cubicBezTo>
                    <a:close/>
                  </a:path>
                </a:pathLst>
              </a:custGeom>
              <a:solidFill>
                <a:schemeClr val="accent1"/>
              </a:solidFill>
              <a:ln w="200" cap="flat">
                <a:noFill/>
                <a:prstDash val="solid"/>
                <a:miter/>
              </a:ln>
            </p:spPr>
            <p:txBody>
              <a:bodyPr rtlCol="0" anchor="ctr"/>
              <a:lstStyle/>
              <a:p>
                <a:endParaRPr lang="en-US"/>
              </a:p>
            </p:txBody>
          </p:sp>
          <p:sp>
            <p:nvSpPr>
              <p:cNvPr id="68" name="Oval 67">
                <a:extLst>
                  <a:ext uri="{FF2B5EF4-FFF2-40B4-BE49-F238E27FC236}">
                    <a16:creationId xmlns:a16="http://schemas.microsoft.com/office/drawing/2014/main" id="{F2055443-D156-BC06-EB16-FE6D51BF25C1}"/>
                  </a:ext>
                </a:extLst>
              </p:cNvPr>
              <p:cNvSpPr>
                <a:spLocks noChangeAspect="1"/>
              </p:cNvSpPr>
              <p:nvPr/>
            </p:nvSpPr>
            <p:spPr bwMode="auto">
              <a:xfrm>
                <a:off x="2461172" y="2841257"/>
                <a:ext cx="232398" cy="23400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pic>
        <p:nvPicPr>
          <p:cNvPr id="51" name="Graphic 50" descr="Online meeting with solid fill">
            <a:extLst>
              <a:ext uri="{FF2B5EF4-FFF2-40B4-BE49-F238E27FC236}">
                <a16:creationId xmlns:a16="http://schemas.microsoft.com/office/drawing/2014/main" id="{A6463681-3DB7-4DDA-F196-8BA0B6E7A1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8484" y="1947609"/>
            <a:ext cx="914400" cy="914400"/>
          </a:xfrm>
          <a:prstGeom prst="rect">
            <a:avLst/>
          </a:prstGeom>
        </p:spPr>
      </p:pic>
      <p:grpSp>
        <p:nvGrpSpPr>
          <p:cNvPr id="52" name="Group 51">
            <a:extLst>
              <a:ext uri="{FF2B5EF4-FFF2-40B4-BE49-F238E27FC236}">
                <a16:creationId xmlns:a16="http://schemas.microsoft.com/office/drawing/2014/main" id="{4990F867-AA3F-8170-AF2D-FFAAAB639B7D}"/>
              </a:ext>
            </a:extLst>
          </p:cNvPr>
          <p:cNvGrpSpPr/>
          <p:nvPr/>
        </p:nvGrpSpPr>
        <p:grpSpPr>
          <a:xfrm>
            <a:off x="10301270" y="2047359"/>
            <a:ext cx="822696" cy="822960"/>
            <a:chOff x="7574019" y="3098384"/>
            <a:chExt cx="822696" cy="822960"/>
          </a:xfrm>
        </p:grpSpPr>
        <p:sp>
          <p:nvSpPr>
            <p:cNvPr id="63" name="Oval 62">
              <a:extLst>
                <a:ext uri="{FF2B5EF4-FFF2-40B4-BE49-F238E27FC236}">
                  <a16:creationId xmlns:a16="http://schemas.microsoft.com/office/drawing/2014/main" id="{A346D492-F8BF-50A7-51CE-1AB0A66861A4}"/>
                </a:ext>
              </a:extLst>
            </p:cNvPr>
            <p:cNvSpPr/>
            <p:nvPr/>
          </p:nvSpPr>
          <p:spPr bwMode="auto">
            <a:xfrm>
              <a:off x="7574019" y="3098384"/>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64" name="Picture 63">
              <a:extLst>
                <a:ext uri="{FF2B5EF4-FFF2-40B4-BE49-F238E27FC236}">
                  <a16:creationId xmlns:a16="http://schemas.microsoft.com/office/drawing/2014/main" id="{A4F337A1-4214-D8F0-F60B-BF623A38486A}"/>
                </a:ext>
              </a:extLst>
            </p:cNvPr>
            <p:cNvPicPr>
              <a:picLocks noChangeAspect="1"/>
            </p:cNvPicPr>
            <p:nvPr/>
          </p:nvPicPr>
          <p:blipFill>
            <a:blip r:embed="rId5"/>
            <a:stretch>
              <a:fillRect/>
            </a:stretch>
          </p:blipFill>
          <p:spPr>
            <a:xfrm>
              <a:off x="7773820" y="3274423"/>
              <a:ext cx="481146" cy="477530"/>
            </a:xfrm>
            <a:prstGeom prst="rect">
              <a:avLst/>
            </a:prstGeom>
          </p:spPr>
        </p:pic>
      </p:grpSp>
      <p:grpSp>
        <p:nvGrpSpPr>
          <p:cNvPr id="53" name="Group 52">
            <a:extLst>
              <a:ext uri="{FF2B5EF4-FFF2-40B4-BE49-F238E27FC236}">
                <a16:creationId xmlns:a16="http://schemas.microsoft.com/office/drawing/2014/main" id="{A1FA71EC-AA60-02DA-D633-D3EE19AE1F6C}"/>
              </a:ext>
            </a:extLst>
          </p:cNvPr>
          <p:cNvGrpSpPr/>
          <p:nvPr/>
        </p:nvGrpSpPr>
        <p:grpSpPr>
          <a:xfrm rot="2805972" flipH="1">
            <a:off x="7840035" y="3341161"/>
            <a:ext cx="320040" cy="319938"/>
            <a:chOff x="5951900" y="4858778"/>
            <a:chExt cx="320040" cy="320040"/>
          </a:xfrm>
        </p:grpSpPr>
        <p:sp>
          <p:nvSpPr>
            <p:cNvPr id="61" name="Oval 60">
              <a:extLst>
                <a:ext uri="{FF2B5EF4-FFF2-40B4-BE49-F238E27FC236}">
                  <a16:creationId xmlns:a16="http://schemas.microsoft.com/office/drawing/2014/main" id="{26F89989-38C9-B3B6-9F27-929FFA16B7CD}"/>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62" name="Freeform: Shape 61">
              <a:extLst>
                <a:ext uri="{FF2B5EF4-FFF2-40B4-BE49-F238E27FC236}">
                  <a16:creationId xmlns:a16="http://schemas.microsoft.com/office/drawing/2014/main" id="{AB09553A-B11C-34E2-9641-989BC96E0D0E}"/>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9BF82C5C-4888-051B-D16C-E60820A23EAC}"/>
              </a:ext>
            </a:extLst>
          </p:cNvPr>
          <p:cNvGrpSpPr/>
          <p:nvPr/>
        </p:nvGrpSpPr>
        <p:grpSpPr>
          <a:xfrm rot="7653715" flipH="1">
            <a:off x="7802045" y="1215215"/>
            <a:ext cx="320040" cy="319938"/>
            <a:chOff x="5951900" y="4858778"/>
            <a:chExt cx="320040" cy="320040"/>
          </a:xfrm>
        </p:grpSpPr>
        <p:sp>
          <p:nvSpPr>
            <p:cNvPr id="59" name="Oval 58">
              <a:extLst>
                <a:ext uri="{FF2B5EF4-FFF2-40B4-BE49-F238E27FC236}">
                  <a16:creationId xmlns:a16="http://schemas.microsoft.com/office/drawing/2014/main" id="{87EC1500-6D31-DD66-4EF3-D2707D7B19D0}"/>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60" name="Freeform: Shape 59">
              <a:extLst>
                <a:ext uri="{FF2B5EF4-FFF2-40B4-BE49-F238E27FC236}">
                  <a16:creationId xmlns:a16="http://schemas.microsoft.com/office/drawing/2014/main" id="{314DDEAE-2FE8-BB1C-3800-453C7F25BDC8}"/>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743112AB-A128-A4DE-9C04-0FDA02970AD3}"/>
              </a:ext>
            </a:extLst>
          </p:cNvPr>
          <p:cNvGrpSpPr/>
          <p:nvPr/>
        </p:nvGrpSpPr>
        <p:grpSpPr>
          <a:xfrm>
            <a:off x="8738963" y="458094"/>
            <a:ext cx="822696" cy="822960"/>
            <a:chOff x="6011712" y="1509119"/>
            <a:chExt cx="822696" cy="822960"/>
          </a:xfrm>
        </p:grpSpPr>
        <p:sp>
          <p:nvSpPr>
            <p:cNvPr id="56" name="Oval 55">
              <a:extLst>
                <a:ext uri="{FF2B5EF4-FFF2-40B4-BE49-F238E27FC236}">
                  <a16:creationId xmlns:a16="http://schemas.microsoft.com/office/drawing/2014/main" id="{71B88175-CB6A-50EC-0A82-83F92BAAC110}"/>
                </a:ext>
              </a:extLst>
            </p:cNvPr>
            <p:cNvSpPr/>
            <p:nvPr/>
          </p:nvSpPr>
          <p:spPr bwMode="auto">
            <a:xfrm>
              <a:off x="6011712" y="1509119"/>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57" name="Picture 56">
              <a:extLst>
                <a:ext uri="{FF2B5EF4-FFF2-40B4-BE49-F238E27FC236}">
                  <a16:creationId xmlns:a16="http://schemas.microsoft.com/office/drawing/2014/main" id="{EE220C97-6188-F0E8-EE7A-C1275A78B689}"/>
                </a:ext>
              </a:extLst>
            </p:cNvPr>
            <p:cNvPicPr>
              <a:picLocks noChangeAspect="1"/>
            </p:cNvPicPr>
            <p:nvPr/>
          </p:nvPicPr>
          <p:blipFill>
            <a:blip r:embed="rId6"/>
            <a:stretch>
              <a:fillRect/>
            </a:stretch>
          </p:blipFill>
          <p:spPr>
            <a:xfrm>
              <a:off x="6257167" y="1592252"/>
              <a:ext cx="328736" cy="326160"/>
            </a:xfrm>
            <a:prstGeom prst="rect">
              <a:avLst/>
            </a:prstGeom>
          </p:spPr>
        </p:pic>
        <p:sp>
          <p:nvSpPr>
            <p:cNvPr id="58" name="Freeform: Shape 57">
              <a:extLst>
                <a:ext uri="{FF2B5EF4-FFF2-40B4-BE49-F238E27FC236}">
                  <a16:creationId xmlns:a16="http://schemas.microsoft.com/office/drawing/2014/main" id="{75E49852-6DCB-983C-C949-12DBD852F157}"/>
                </a:ext>
              </a:extLst>
            </p:cNvPr>
            <p:cNvSpPr/>
            <p:nvPr/>
          </p:nvSpPr>
          <p:spPr bwMode="auto">
            <a:xfrm>
              <a:off x="6306331" y="1961845"/>
              <a:ext cx="230407" cy="263063"/>
            </a:xfrm>
            <a:custGeom>
              <a:avLst/>
              <a:gdLst>
                <a:gd name="connsiteX0" fmla="*/ 392400 w 2749512"/>
                <a:gd name="connsiteY0" fmla="*/ 1962000 h 3139200"/>
                <a:gd name="connsiteX1" fmla="*/ 315760 w 2749512"/>
                <a:gd name="connsiteY1" fmla="*/ 1977329 h 3139200"/>
                <a:gd name="connsiteX2" fmla="*/ 254445 w 2749512"/>
                <a:gd name="connsiteY2" fmla="*/ 2018714 h 3139200"/>
                <a:gd name="connsiteX3" fmla="*/ 211529 w 2749512"/>
                <a:gd name="connsiteY3" fmla="*/ 2081560 h 3139200"/>
                <a:gd name="connsiteX4" fmla="*/ 196200 w 2749512"/>
                <a:gd name="connsiteY4" fmla="*/ 2158200 h 3139200"/>
                <a:gd name="connsiteX5" fmla="*/ 246783 w 2749512"/>
                <a:gd name="connsiteY5" fmla="*/ 2431040 h 3139200"/>
                <a:gd name="connsiteX6" fmla="*/ 386269 w 2749512"/>
                <a:gd name="connsiteY6" fmla="*/ 2636437 h 3139200"/>
                <a:gd name="connsiteX7" fmla="*/ 590131 w 2749512"/>
                <a:gd name="connsiteY7" fmla="*/ 2782054 h 3139200"/>
                <a:gd name="connsiteX8" fmla="*/ 835383 w 2749512"/>
                <a:gd name="connsiteY8" fmla="*/ 2877089 h 3139200"/>
                <a:gd name="connsiteX9" fmla="*/ 1100560 w 2749512"/>
                <a:gd name="connsiteY9" fmla="*/ 2927671 h 3139200"/>
                <a:gd name="connsiteX10" fmla="*/ 1343326 w 2749512"/>
                <a:gd name="connsiteY10" fmla="*/ 2941952 h 3139200"/>
                <a:gd name="connsiteX11" fmla="*/ 1343326 w 2749512"/>
                <a:gd name="connsiteY11" fmla="*/ 2941869 h 3139200"/>
                <a:gd name="connsiteX12" fmla="*/ 1407601 w 2749512"/>
                <a:gd name="connsiteY12" fmla="*/ 2941869 h 3139200"/>
                <a:gd name="connsiteX13" fmla="*/ 1648952 w 2749512"/>
                <a:gd name="connsiteY13" fmla="*/ 2927671 h 3139200"/>
                <a:gd name="connsiteX14" fmla="*/ 1914129 w 2749512"/>
                <a:gd name="connsiteY14" fmla="*/ 2877089 h 3139200"/>
                <a:gd name="connsiteX15" fmla="*/ 2159381 w 2749512"/>
                <a:gd name="connsiteY15" fmla="*/ 2782054 h 3139200"/>
                <a:gd name="connsiteX16" fmla="*/ 2363243 w 2749512"/>
                <a:gd name="connsiteY16" fmla="*/ 2636437 h 3139200"/>
                <a:gd name="connsiteX17" fmla="*/ 2502729 w 2749512"/>
                <a:gd name="connsiteY17" fmla="*/ 2431040 h 3139200"/>
                <a:gd name="connsiteX18" fmla="*/ 2553312 w 2749512"/>
                <a:gd name="connsiteY18" fmla="*/ 2158200 h 3139200"/>
                <a:gd name="connsiteX19" fmla="*/ 2537983 w 2749512"/>
                <a:gd name="connsiteY19" fmla="*/ 2081560 h 3139200"/>
                <a:gd name="connsiteX20" fmla="*/ 2495067 w 2749512"/>
                <a:gd name="connsiteY20" fmla="*/ 2018714 h 3139200"/>
                <a:gd name="connsiteX21" fmla="*/ 2433752 w 2749512"/>
                <a:gd name="connsiteY21" fmla="*/ 1977329 h 3139200"/>
                <a:gd name="connsiteX22" fmla="*/ 2357112 w 2749512"/>
                <a:gd name="connsiteY22" fmla="*/ 1962000 h 3139200"/>
                <a:gd name="connsiteX23" fmla="*/ 1661138 w 2749512"/>
                <a:gd name="connsiteY23" fmla="*/ 1962000 h 3139200"/>
                <a:gd name="connsiteX24" fmla="*/ 1661138 w 2749512"/>
                <a:gd name="connsiteY24" fmla="*/ 1962303 h 3139200"/>
                <a:gd name="connsiteX25" fmla="*/ 1095191 w 2749512"/>
                <a:gd name="connsiteY25" fmla="*/ 1962303 h 3139200"/>
                <a:gd name="connsiteX26" fmla="*/ 1095191 w 2749512"/>
                <a:gd name="connsiteY26" fmla="*/ 1962000 h 3139200"/>
                <a:gd name="connsiteX27" fmla="*/ 1095191 w 2749512"/>
                <a:gd name="connsiteY27" fmla="*/ 1765214 h 3139200"/>
                <a:gd name="connsiteX28" fmla="*/ 1661138 w 2749512"/>
                <a:gd name="connsiteY28" fmla="*/ 1765214 h 3139200"/>
                <a:gd name="connsiteX29" fmla="*/ 1661138 w 2749512"/>
                <a:gd name="connsiteY29" fmla="*/ 1765800 h 3139200"/>
                <a:gd name="connsiteX30" fmla="*/ 2364775 w 2749512"/>
                <a:gd name="connsiteY30" fmla="*/ 1765800 h 3139200"/>
                <a:gd name="connsiteX31" fmla="*/ 2511926 w 2749512"/>
                <a:gd name="connsiteY31" fmla="*/ 1797989 h 3139200"/>
                <a:gd name="connsiteX32" fmla="*/ 2634552 w 2749512"/>
                <a:gd name="connsiteY32" fmla="*/ 1882294 h 3139200"/>
                <a:gd name="connsiteX33" fmla="*/ 2718855 w 2749512"/>
                <a:gd name="connsiteY33" fmla="*/ 2004920 h 3139200"/>
                <a:gd name="connsiteX34" fmla="*/ 2749512 w 2749512"/>
                <a:gd name="connsiteY34" fmla="*/ 2150538 h 3139200"/>
                <a:gd name="connsiteX35" fmla="*/ 2708126 w 2749512"/>
                <a:gd name="connsiteY35" fmla="*/ 2431040 h 3139200"/>
                <a:gd name="connsiteX36" fmla="*/ 2590101 w 2749512"/>
                <a:gd name="connsiteY36" fmla="*/ 2665560 h 3139200"/>
                <a:gd name="connsiteX37" fmla="*/ 2406160 w 2749512"/>
                <a:gd name="connsiteY37" fmla="*/ 2855628 h 3139200"/>
                <a:gd name="connsiteX38" fmla="*/ 2163978 w 2749512"/>
                <a:gd name="connsiteY38" fmla="*/ 2999714 h 3139200"/>
                <a:gd name="connsiteX39" fmla="*/ 1777709 w 2749512"/>
                <a:gd name="connsiteY39" fmla="*/ 3111609 h 3139200"/>
                <a:gd name="connsiteX40" fmla="*/ 1576911 w 2749512"/>
                <a:gd name="connsiteY40" fmla="*/ 3132302 h 3139200"/>
                <a:gd name="connsiteX41" fmla="*/ 1536031 w 2749512"/>
                <a:gd name="connsiteY41" fmla="*/ 3133707 h 3139200"/>
                <a:gd name="connsiteX42" fmla="*/ 1460772 w 2749512"/>
                <a:gd name="connsiteY42" fmla="*/ 3137669 h 3139200"/>
                <a:gd name="connsiteX43" fmla="*/ 1408337 w 2749512"/>
                <a:gd name="connsiteY43" fmla="*/ 3138588 h 3139200"/>
                <a:gd name="connsiteX44" fmla="*/ 1408337 w 2749512"/>
                <a:gd name="connsiteY44" fmla="*/ 3138958 h 3139200"/>
                <a:gd name="connsiteX45" fmla="*/ 1387212 w 2749512"/>
                <a:gd name="connsiteY45" fmla="*/ 3138958 h 3139200"/>
                <a:gd name="connsiteX46" fmla="*/ 1378936 w 2749512"/>
                <a:gd name="connsiteY46" fmla="*/ 3139103 h 3139200"/>
                <a:gd name="connsiteX47" fmla="*/ 1376112 w 2749512"/>
                <a:gd name="connsiteY47" fmla="*/ 3139200 h 3139200"/>
                <a:gd name="connsiteX48" fmla="*/ 1374756 w 2749512"/>
                <a:gd name="connsiteY48" fmla="*/ 3139176 h 3139200"/>
                <a:gd name="connsiteX49" fmla="*/ 1373400 w 2749512"/>
                <a:gd name="connsiteY49" fmla="*/ 3139200 h 3139200"/>
                <a:gd name="connsiteX50" fmla="*/ 1370576 w 2749512"/>
                <a:gd name="connsiteY50" fmla="*/ 3139103 h 3139200"/>
                <a:gd name="connsiteX51" fmla="*/ 1362300 w 2749512"/>
                <a:gd name="connsiteY51" fmla="*/ 3138958 h 3139200"/>
                <a:gd name="connsiteX52" fmla="*/ 1343326 w 2749512"/>
                <a:gd name="connsiteY52" fmla="*/ 3138958 h 3139200"/>
                <a:gd name="connsiteX53" fmla="*/ 1343326 w 2749512"/>
                <a:gd name="connsiteY53" fmla="*/ 3138626 h 3139200"/>
                <a:gd name="connsiteX54" fmla="*/ 1288740 w 2749512"/>
                <a:gd name="connsiteY54" fmla="*/ 3137669 h 3139200"/>
                <a:gd name="connsiteX55" fmla="*/ 1213483 w 2749512"/>
                <a:gd name="connsiteY55" fmla="*/ 3133707 h 3139200"/>
                <a:gd name="connsiteX56" fmla="*/ 1172601 w 2749512"/>
                <a:gd name="connsiteY56" fmla="*/ 3132302 h 3139200"/>
                <a:gd name="connsiteX57" fmla="*/ 971803 w 2749512"/>
                <a:gd name="connsiteY57" fmla="*/ 3111609 h 3139200"/>
                <a:gd name="connsiteX58" fmla="*/ 585534 w 2749512"/>
                <a:gd name="connsiteY58" fmla="*/ 2999714 h 3139200"/>
                <a:gd name="connsiteX59" fmla="*/ 343352 w 2749512"/>
                <a:gd name="connsiteY59" fmla="*/ 2855628 h 3139200"/>
                <a:gd name="connsiteX60" fmla="*/ 159411 w 2749512"/>
                <a:gd name="connsiteY60" fmla="*/ 2665560 h 3139200"/>
                <a:gd name="connsiteX61" fmla="*/ 41386 w 2749512"/>
                <a:gd name="connsiteY61" fmla="*/ 2431040 h 3139200"/>
                <a:gd name="connsiteX62" fmla="*/ 0 w 2749512"/>
                <a:gd name="connsiteY62" fmla="*/ 2150538 h 3139200"/>
                <a:gd name="connsiteX63" fmla="*/ 30657 w 2749512"/>
                <a:gd name="connsiteY63" fmla="*/ 2004920 h 3139200"/>
                <a:gd name="connsiteX64" fmla="*/ 114960 w 2749512"/>
                <a:gd name="connsiteY64" fmla="*/ 1882294 h 3139200"/>
                <a:gd name="connsiteX65" fmla="*/ 237586 w 2749512"/>
                <a:gd name="connsiteY65" fmla="*/ 1797989 h 3139200"/>
                <a:gd name="connsiteX66" fmla="*/ 384737 w 2749512"/>
                <a:gd name="connsiteY66" fmla="*/ 1765800 h 3139200"/>
                <a:gd name="connsiteX67" fmla="*/ 1095191 w 2749512"/>
                <a:gd name="connsiteY67" fmla="*/ 1765800 h 3139200"/>
                <a:gd name="connsiteX68" fmla="*/ 1374756 w 2749512"/>
                <a:gd name="connsiteY68" fmla="*/ 196354 h 3139200"/>
                <a:gd name="connsiteX69" fmla="*/ 1261534 w 2749512"/>
                <a:gd name="connsiteY69" fmla="*/ 209229 h 3139200"/>
                <a:gd name="connsiteX70" fmla="*/ 1150789 w 2749512"/>
                <a:gd name="connsiteY70" fmla="*/ 242186 h 3139200"/>
                <a:gd name="connsiteX71" fmla="*/ 962252 w 2749512"/>
                <a:gd name="connsiteY71" fmla="*/ 364808 h 3139200"/>
                <a:gd name="connsiteX72" fmla="*/ 835029 w 2749512"/>
                <a:gd name="connsiteY72" fmla="*/ 548746 h 3139200"/>
                <a:gd name="connsiteX73" fmla="*/ 787512 w 2749512"/>
                <a:gd name="connsiteY73" fmla="*/ 772537 h 3139200"/>
                <a:gd name="connsiteX74" fmla="*/ 859555 w 2749512"/>
                <a:gd name="connsiteY74" fmla="*/ 1065306 h 3139200"/>
                <a:gd name="connsiteX75" fmla="*/ 1066483 w 2749512"/>
                <a:gd name="connsiteY75" fmla="*/ 1284497 h 3139200"/>
                <a:gd name="connsiteX76" fmla="*/ 1051452 w 2749512"/>
                <a:gd name="connsiteY76" fmla="*/ 1276533 h 3139200"/>
                <a:gd name="connsiteX77" fmla="*/ 1083418 w 2749512"/>
                <a:gd name="connsiteY77" fmla="*/ 1295232 h 3139200"/>
                <a:gd name="connsiteX78" fmla="*/ 1155386 w 2749512"/>
                <a:gd name="connsiteY78" fmla="*/ 1330481 h 3139200"/>
                <a:gd name="connsiteX79" fmla="*/ 1230495 w 2749512"/>
                <a:gd name="connsiteY79" fmla="*/ 1355006 h 3139200"/>
                <a:gd name="connsiteX80" fmla="*/ 1302008 w 2749512"/>
                <a:gd name="connsiteY80" fmla="*/ 1367815 h 3139200"/>
                <a:gd name="connsiteX81" fmla="*/ 1319926 w 2749512"/>
                <a:gd name="connsiteY81" fmla="*/ 1369507 h 3139200"/>
                <a:gd name="connsiteX82" fmla="*/ 1374756 w 2749512"/>
                <a:gd name="connsiteY82" fmla="*/ 1372625 h 3139200"/>
                <a:gd name="connsiteX83" fmla="*/ 1429586 w 2749512"/>
                <a:gd name="connsiteY83" fmla="*/ 1369507 h 3139200"/>
                <a:gd name="connsiteX84" fmla="*/ 1447504 w 2749512"/>
                <a:gd name="connsiteY84" fmla="*/ 1367815 h 3139200"/>
                <a:gd name="connsiteX85" fmla="*/ 1519017 w 2749512"/>
                <a:gd name="connsiteY85" fmla="*/ 1355006 h 3139200"/>
                <a:gd name="connsiteX86" fmla="*/ 1594126 w 2749512"/>
                <a:gd name="connsiteY86" fmla="*/ 1330481 h 3139200"/>
                <a:gd name="connsiteX87" fmla="*/ 1666094 w 2749512"/>
                <a:gd name="connsiteY87" fmla="*/ 1295232 h 3139200"/>
                <a:gd name="connsiteX88" fmla="*/ 1698060 w 2749512"/>
                <a:gd name="connsiteY88" fmla="*/ 1276533 h 3139200"/>
                <a:gd name="connsiteX89" fmla="*/ 1683029 w 2749512"/>
                <a:gd name="connsiteY89" fmla="*/ 1284497 h 3139200"/>
                <a:gd name="connsiteX90" fmla="*/ 1889957 w 2749512"/>
                <a:gd name="connsiteY90" fmla="*/ 1065306 h 3139200"/>
                <a:gd name="connsiteX91" fmla="*/ 1962000 w 2749512"/>
                <a:gd name="connsiteY91" fmla="*/ 772537 h 3139200"/>
                <a:gd name="connsiteX92" fmla="*/ 1914483 w 2749512"/>
                <a:gd name="connsiteY92" fmla="*/ 548746 h 3139200"/>
                <a:gd name="connsiteX93" fmla="*/ 1787260 w 2749512"/>
                <a:gd name="connsiteY93" fmla="*/ 364808 h 3139200"/>
                <a:gd name="connsiteX94" fmla="*/ 1598723 w 2749512"/>
                <a:gd name="connsiteY94" fmla="*/ 242186 h 3139200"/>
                <a:gd name="connsiteX95" fmla="*/ 1487978 w 2749512"/>
                <a:gd name="connsiteY95" fmla="*/ 209229 h 3139200"/>
                <a:gd name="connsiteX96" fmla="*/ 1376112 w 2749512"/>
                <a:gd name="connsiteY96" fmla="*/ 0 h 3139200"/>
                <a:gd name="connsiteX97" fmla="*/ 1398754 w 2749512"/>
                <a:gd name="connsiteY97" fmla="*/ 2466 h 3139200"/>
                <a:gd name="connsiteX98" fmla="*/ 1527067 w 2749512"/>
                <a:gd name="connsiteY98" fmla="*/ 14945 h 3139200"/>
                <a:gd name="connsiteX99" fmla="*/ 1672297 w 2749512"/>
                <a:gd name="connsiteY99" fmla="*/ 59780 h 3139200"/>
                <a:gd name="connsiteX100" fmla="*/ 1673313 w 2749512"/>
                <a:gd name="connsiteY100" fmla="*/ 60325 h 3139200"/>
                <a:gd name="connsiteX101" fmla="*/ 1676544 w 2749512"/>
                <a:gd name="connsiteY101" fmla="*/ 61311 h 3139200"/>
                <a:gd name="connsiteX102" fmla="*/ 1926392 w 2749512"/>
                <a:gd name="connsiteY102" fmla="*/ 225323 h 3139200"/>
                <a:gd name="connsiteX103" fmla="*/ 2098066 w 2749512"/>
                <a:gd name="connsiteY103" fmla="*/ 470575 h 3139200"/>
                <a:gd name="connsiteX104" fmla="*/ 2160912 w 2749512"/>
                <a:gd name="connsiteY104" fmla="*/ 769471 h 3139200"/>
                <a:gd name="connsiteX105" fmla="*/ 2160912 w 2749512"/>
                <a:gd name="connsiteY105" fmla="*/ 800129 h 3139200"/>
                <a:gd name="connsiteX106" fmla="*/ 2098066 w 2749512"/>
                <a:gd name="connsiteY106" fmla="*/ 1094429 h 3139200"/>
                <a:gd name="connsiteX107" fmla="*/ 2074182 w 2749512"/>
                <a:gd name="connsiteY107" fmla="*/ 1136073 h 3139200"/>
                <a:gd name="connsiteX108" fmla="*/ 2070828 w 2749512"/>
                <a:gd name="connsiteY108" fmla="*/ 1143477 h 3139200"/>
                <a:gd name="connsiteX109" fmla="*/ 2069810 w 2749512"/>
                <a:gd name="connsiteY109" fmla="*/ 1143696 h 3139200"/>
                <a:gd name="connsiteX110" fmla="*/ 2023343 w 2749512"/>
                <a:gd name="connsiteY110" fmla="*/ 1224717 h 3139200"/>
                <a:gd name="connsiteX111" fmla="*/ 1927923 w 2749512"/>
                <a:gd name="connsiteY111" fmla="*/ 1339677 h 3139200"/>
                <a:gd name="connsiteX112" fmla="*/ 1682675 w 2749512"/>
                <a:gd name="connsiteY112" fmla="*/ 1508289 h 3139200"/>
                <a:gd name="connsiteX113" fmla="*/ 1539739 w 2749512"/>
                <a:gd name="connsiteY113" fmla="*/ 1554273 h 3139200"/>
                <a:gd name="connsiteX114" fmla="*/ 1408337 w 2749512"/>
                <a:gd name="connsiteY114" fmla="*/ 1567715 h 3139200"/>
                <a:gd name="connsiteX115" fmla="*/ 1408337 w 2749512"/>
                <a:gd name="connsiteY115" fmla="*/ 1571143 h 3139200"/>
                <a:gd name="connsiteX116" fmla="*/ 1343326 w 2749512"/>
                <a:gd name="connsiteY116" fmla="*/ 1571143 h 3139200"/>
                <a:gd name="connsiteX117" fmla="*/ 1343326 w 2749512"/>
                <a:gd name="connsiteY117" fmla="*/ 1567935 h 3139200"/>
                <a:gd name="connsiteX118" fmla="*/ 1209773 w 2749512"/>
                <a:gd name="connsiteY118" fmla="*/ 1554273 h 3139200"/>
                <a:gd name="connsiteX119" fmla="*/ 1066837 w 2749512"/>
                <a:gd name="connsiteY119" fmla="*/ 1508289 h 3139200"/>
                <a:gd name="connsiteX120" fmla="*/ 821589 w 2749512"/>
                <a:gd name="connsiteY120" fmla="*/ 1339677 h 3139200"/>
                <a:gd name="connsiteX121" fmla="*/ 726169 w 2749512"/>
                <a:gd name="connsiteY121" fmla="*/ 1224717 h 3139200"/>
                <a:gd name="connsiteX122" fmla="*/ 679702 w 2749512"/>
                <a:gd name="connsiteY122" fmla="*/ 1143696 h 3139200"/>
                <a:gd name="connsiteX123" fmla="*/ 678684 w 2749512"/>
                <a:gd name="connsiteY123" fmla="*/ 1143477 h 3139200"/>
                <a:gd name="connsiteX124" fmla="*/ 675330 w 2749512"/>
                <a:gd name="connsiteY124" fmla="*/ 1136073 h 3139200"/>
                <a:gd name="connsiteX125" fmla="*/ 651446 w 2749512"/>
                <a:gd name="connsiteY125" fmla="*/ 1094429 h 3139200"/>
                <a:gd name="connsiteX126" fmla="*/ 588600 w 2749512"/>
                <a:gd name="connsiteY126" fmla="*/ 800129 h 3139200"/>
                <a:gd name="connsiteX127" fmla="*/ 588600 w 2749512"/>
                <a:gd name="connsiteY127" fmla="*/ 769471 h 3139200"/>
                <a:gd name="connsiteX128" fmla="*/ 651446 w 2749512"/>
                <a:gd name="connsiteY128" fmla="*/ 470575 h 3139200"/>
                <a:gd name="connsiteX129" fmla="*/ 823120 w 2749512"/>
                <a:gd name="connsiteY129" fmla="*/ 225323 h 3139200"/>
                <a:gd name="connsiteX130" fmla="*/ 1072968 w 2749512"/>
                <a:gd name="connsiteY130" fmla="*/ 61311 h 3139200"/>
                <a:gd name="connsiteX131" fmla="*/ 1076198 w 2749512"/>
                <a:gd name="connsiteY131" fmla="*/ 60325 h 3139200"/>
                <a:gd name="connsiteX132" fmla="*/ 1077215 w 2749512"/>
                <a:gd name="connsiteY132" fmla="*/ 59780 h 3139200"/>
                <a:gd name="connsiteX133" fmla="*/ 1222445 w 2749512"/>
                <a:gd name="connsiteY133" fmla="*/ 14945 h 3139200"/>
                <a:gd name="connsiteX134" fmla="*/ 1350766 w 2749512"/>
                <a:gd name="connsiteY134" fmla="*/ 2465 h 3139200"/>
                <a:gd name="connsiteX135" fmla="*/ 1373400 w 2749512"/>
                <a:gd name="connsiteY135" fmla="*/ 0 h 3139200"/>
                <a:gd name="connsiteX136" fmla="*/ 1374756 w 2749512"/>
                <a:gd name="connsiteY136" fmla="*/ 132 h 313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49512" h="3139200">
                  <a:moveTo>
                    <a:pt x="392400" y="1962000"/>
                  </a:moveTo>
                  <a:cubicBezTo>
                    <a:pt x="364808" y="1962000"/>
                    <a:pt x="339263" y="1967105"/>
                    <a:pt x="315760" y="1977329"/>
                  </a:cubicBezTo>
                  <a:cubicBezTo>
                    <a:pt x="292257" y="1987552"/>
                    <a:pt x="271817" y="2001346"/>
                    <a:pt x="254445" y="2018714"/>
                  </a:cubicBezTo>
                  <a:cubicBezTo>
                    <a:pt x="237074" y="2036082"/>
                    <a:pt x="222769" y="2057034"/>
                    <a:pt x="211529" y="2081560"/>
                  </a:cubicBezTo>
                  <a:cubicBezTo>
                    <a:pt x="200289" y="2106086"/>
                    <a:pt x="195177" y="2131635"/>
                    <a:pt x="196200" y="2158200"/>
                  </a:cubicBezTo>
                  <a:cubicBezTo>
                    <a:pt x="196200" y="2261405"/>
                    <a:pt x="213060" y="2352361"/>
                    <a:pt x="246783" y="2431040"/>
                  </a:cubicBezTo>
                  <a:cubicBezTo>
                    <a:pt x="280506" y="2509719"/>
                    <a:pt x="327000" y="2578192"/>
                    <a:pt x="386269" y="2636437"/>
                  </a:cubicBezTo>
                  <a:cubicBezTo>
                    <a:pt x="445537" y="2694686"/>
                    <a:pt x="513491" y="2743230"/>
                    <a:pt x="590131" y="2782054"/>
                  </a:cubicBezTo>
                  <a:cubicBezTo>
                    <a:pt x="666774" y="2820882"/>
                    <a:pt x="748523" y="2852563"/>
                    <a:pt x="835383" y="2877089"/>
                  </a:cubicBezTo>
                  <a:cubicBezTo>
                    <a:pt x="922243" y="2901614"/>
                    <a:pt x="1010634" y="2918474"/>
                    <a:pt x="1100560" y="2927671"/>
                  </a:cubicBezTo>
                  <a:lnTo>
                    <a:pt x="1343326" y="2941952"/>
                  </a:lnTo>
                  <a:lnTo>
                    <a:pt x="1343326" y="2941869"/>
                  </a:lnTo>
                  <a:lnTo>
                    <a:pt x="1407601" y="2941869"/>
                  </a:lnTo>
                  <a:lnTo>
                    <a:pt x="1648952" y="2927671"/>
                  </a:lnTo>
                  <a:cubicBezTo>
                    <a:pt x="1738878" y="2918474"/>
                    <a:pt x="1827269" y="2901614"/>
                    <a:pt x="1914129" y="2877089"/>
                  </a:cubicBezTo>
                  <a:cubicBezTo>
                    <a:pt x="2000989" y="2852563"/>
                    <a:pt x="2082738" y="2820882"/>
                    <a:pt x="2159381" y="2782054"/>
                  </a:cubicBezTo>
                  <a:cubicBezTo>
                    <a:pt x="2236021" y="2743230"/>
                    <a:pt x="2303975" y="2694686"/>
                    <a:pt x="2363243" y="2636437"/>
                  </a:cubicBezTo>
                  <a:cubicBezTo>
                    <a:pt x="2422512" y="2578192"/>
                    <a:pt x="2469006" y="2509719"/>
                    <a:pt x="2502729" y="2431040"/>
                  </a:cubicBezTo>
                  <a:cubicBezTo>
                    <a:pt x="2536452" y="2352361"/>
                    <a:pt x="2553312" y="2261405"/>
                    <a:pt x="2553312" y="2158200"/>
                  </a:cubicBezTo>
                  <a:cubicBezTo>
                    <a:pt x="2554335" y="2131635"/>
                    <a:pt x="2549223" y="2106086"/>
                    <a:pt x="2537983" y="2081560"/>
                  </a:cubicBezTo>
                  <a:cubicBezTo>
                    <a:pt x="2526743" y="2057034"/>
                    <a:pt x="2512438" y="2036082"/>
                    <a:pt x="2495067" y="2018714"/>
                  </a:cubicBezTo>
                  <a:cubicBezTo>
                    <a:pt x="2477695" y="2001346"/>
                    <a:pt x="2457255" y="1987552"/>
                    <a:pt x="2433752" y="1977329"/>
                  </a:cubicBezTo>
                  <a:cubicBezTo>
                    <a:pt x="2410249" y="1967105"/>
                    <a:pt x="2384704" y="1962000"/>
                    <a:pt x="2357112" y="1962000"/>
                  </a:cubicBezTo>
                  <a:lnTo>
                    <a:pt x="1661138" y="1962000"/>
                  </a:lnTo>
                  <a:lnTo>
                    <a:pt x="1661138" y="1962303"/>
                  </a:lnTo>
                  <a:lnTo>
                    <a:pt x="1095191" y="1962303"/>
                  </a:lnTo>
                  <a:lnTo>
                    <a:pt x="1095191" y="1962000"/>
                  </a:lnTo>
                  <a:close/>
                  <a:moveTo>
                    <a:pt x="1095191" y="1765214"/>
                  </a:moveTo>
                  <a:lnTo>
                    <a:pt x="1661138" y="1765214"/>
                  </a:lnTo>
                  <a:lnTo>
                    <a:pt x="1661138" y="1765800"/>
                  </a:lnTo>
                  <a:lnTo>
                    <a:pt x="2364775" y="1765800"/>
                  </a:lnTo>
                  <a:cubicBezTo>
                    <a:pt x="2416892" y="1766827"/>
                    <a:pt x="2465940" y="1777558"/>
                    <a:pt x="2511926" y="1797989"/>
                  </a:cubicBezTo>
                  <a:cubicBezTo>
                    <a:pt x="2557909" y="1818422"/>
                    <a:pt x="2598786" y="1846532"/>
                    <a:pt x="2634552" y="1882294"/>
                  </a:cubicBezTo>
                  <a:cubicBezTo>
                    <a:pt x="2670318" y="1918053"/>
                    <a:pt x="2698418" y="1958934"/>
                    <a:pt x="2718855" y="2004920"/>
                  </a:cubicBezTo>
                  <a:cubicBezTo>
                    <a:pt x="2739292" y="2050903"/>
                    <a:pt x="2749512" y="2099447"/>
                    <a:pt x="2749512" y="2150538"/>
                  </a:cubicBezTo>
                  <a:cubicBezTo>
                    <a:pt x="2749512" y="2252730"/>
                    <a:pt x="2735718" y="2346229"/>
                    <a:pt x="2708126" y="2431040"/>
                  </a:cubicBezTo>
                  <a:cubicBezTo>
                    <a:pt x="2680535" y="2515851"/>
                    <a:pt x="2641192" y="2594025"/>
                    <a:pt x="2590101" y="2665560"/>
                  </a:cubicBezTo>
                  <a:cubicBezTo>
                    <a:pt x="2539006" y="2737098"/>
                    <a:pt x="2477695" y="2800449"/>
                    <a:pt x="2406160" y="2855628"/>
                  </a:cubicBezTo>
                  <a:cubicBezTo>
                    <a:pt x="2334629" y="2910812"/>
                    <a:pt x="2253904" y="2958833"/>
                    <a:pt x="2163978" y="2999714"/>
                  </a:cubicBezTo>
                  <a:cubicBezTo>
                    <a:pt x="2040329" y="3055924"/>
                    <a:pt x="1911575" y="3093218"/>
                    <a:pt x="1777709" y="3111609"/>
                  </a:cubicBezTo>
                  <a:cubicBezTo>
                    <a:pt x="1710777" y="3120806"/>
                    <a:pt x="1643844" y="3127704"/>
                    <a:pt x="1576911" y="3132302"/>
                  </a:cubicBezTo>
                  <a:lnTo>
                    <a:pt x="1536031" y="3133707"/>
                  </a:lnTo>
                  <a:lnTo>
                    <a:pt x="1460772" y="3137669"/>
                  </a:lnTo>
                  <a:lnTo>
                    <a:pt x="1408337" y="3138588"/>
                  </a:lnTo>
                  <a:lnTo>
                    <a:pt x="1408337" y="3138958"/>
                  </a:lnTo>
                  <a:lnTo>
                    <a:pt x="1387212" y="3138958"/>
                  </a:lnTo>
                  <a:lnTo>
                    <a:pt x="1378936" y="3139103"/>
                  </a:lnTo>
                  <a:lnTo>
                    <a:pt x="1376112" y="3139200"/>
                  </a:lnTo>
                  <a:lnTo>
                    <a:pt x="1374756" y="3139176"/>
                  </a:lnTo>
                  <a:lnTo>
                    <a:pt x="1373400" y="3139200"/>
                  </a:lnTo>
                  <a:lnTo>
                    <a:pt x="1370576" y="3139103"/>
                  </a:lnTo>
                  <a:lnTo>
                    <a:pt x="1362300" y="3138958"/>
                  </a:lnTo>
                  <a:lnTo>
                    <a:pt x="1343326" y="3138958"/>
                  </a:lnTo>
                  <a:lnTo>
                    <a:pt x="1343326" y="3138626"/>
                  </a:lnTo>
                  <a:lnTo>
                    <a:pt x="1288740" y="3137669"/>
                  </a:lnTo>
                  <a:lnTo>
                    <a:pt x="1213483" y="3133707"/>
                  </a:lnTo>
                  <a:lnTo>
                    <a:pt x="1172601" y="3132302"/>
                  </a:lnTo>
                  <a:cubicBezTo>
                    <a:pt x="1105668" y="3127704"/>
                    <a:pt x="1038736" y="3120806"/>
                    <a:pt x="971803" y="3111609"/>
                  </a:cubicBezTo>
                  <a:cubicBezTo>
                    <a:pt x="837937" y="3093218"/>
                    <a:pt x="709183" y="3055924"/>
                    <a:pt x="585534" y="2999714"/>
                  </a:cubicBezTo>
                  <a:cubicBezTo>
                    <a:pt x="495608" y="2958833"/>
                    <a:pt x="414883" y="2910812"/>
                    <a:pt x="343352" y="2855628"/>
                  </a:cubicBezTo>
                  <a:cubicBezTo>
                    <a:pt x="271817" y="2800449"/>
                    <a:pt x="210506" y="2737098"/>
                    <a:pt x="159411" y="2665560"/>
                  </a:cubicBezTo>
                  <a:cubicBezTo>
                    <a:pt x="108320" y="2594025"/>
                    <a:pt x="68977" y="2515851"/>
                    <a:pt x="41386" y="2431040"/>
                  </a:cubicBezTo>
                  <a:cubicBezTo>
                    <a:pt x="13794" y="2346229"/>
                    <a:pt x="0" y="2252730"/>
                    <a:pt x="0" y="2150538"/>
                  </a:cubicBezTo>
                  <a:cubicBezTo>
                    <a:pt x="0" y="2099447"/>
                    <a:pt x="10220" y="2050903"/>
                    <a:pt x="30657" y="2004920"/>
                  </a:cubicBezTo>
                  <a:cubicBezTo>
                    <a:pt x="51094" y="1958934"/>
                    <a:pt x="79194" y="1918053"/>
                    <a:pt x="114960" y="1882294"/>
                  </a:cubicBezTo>
                  <a:cubicBezTo>
                    <a:pt x="150726" y="1846532"/>
                    <a:pt x="191603" y="1818422"/>
                    <a:pt x="237586" y="1797989"/>
                  </a:cubicBezTo>
                  <a:cubicBezTo>
                    <a:pt x="283572" y="1777558"/>
                    <a:pt x="332620" y="1766827"/>
                    <a:pt x="384737" y="1765800"/>
                  </a:cubicBezTo>
                  <a:lnTo>
                    <a:pt x="1095191" y="1765800"/>
                  </a:lnTo>
                  <a:close/>
                  <a:moveTo>
                    <a:pt x="1374756" y="196354"/>
                  </a:moveTo>
                  <a:lnTo>
                    <a:pt x="1261534" y="209229"/>
                  </a:lnTo>
                  <a:cubicBezTo>
                    <a:pt x="1223980" y="216893"/>
                    <a:pt x="1187065" y="227879"/>
                    <a:pt x="1150789" y="242186"/>
                  </a:cubicBezTo>
                  <a:cubicBezTo>
                    <a:pt x="1078242" y="270797"/>
                    <a:pt x="1015396" y="311671"/>
                    <a:pt x="962252" y="364808"/>
                  </a:cubicBezTo>
                  <a:cubicBezTo>
                    <a:pt x="909111" y="417949"/>
                    <a:pt x="866713" y="479260"/>
                    <a:pt x="835029" y="548746"/>
                  </a:cubicBezTo>
                  <a:cubicBezTo>
                    <a:pt x="803345" y="618234"/>
                    <a:pt x="787512" y="692832"/>
                    <a:pt x="787512" y="772537"/>
                  </a:cubicBezTo>
                  <a:cubicBezTo>
                    <a:pt x="787512" y="878811"/>
                    <a:pt x="811530" y="976403"/>
                    <a:pt x="859555" y="1065306"/>
                  </a:cubicBezTo>
                  <a:cubicBezTo>
                    <a:pt x="907577" y="1154209"/>
                    <a:pt x="976554" y="1227271"/>
                    <a:pt x="1066483" y="1284497"/>
                  </a:cubicBezTo>
                  <a:lnTo>
                    <a:pt x="1051452" y="1276533"/>
                  </a:lnTo>
                  <a:lnTo>
                    <a:pt x="1083418" y="1295232"/>
                  </a:lnTo>
                  <a:lnTo>
                    <a:pt x="1155386" y="1330481"/>
                  </a:lnTo>
                  <a:cubicBezTo>
                    <a:pt x="1180421" y="1340700"/>
                    <a:pt x="1205456" y="1348874"/>
                    <a:pt x="1230495" y="1355006"/>
                  </a:cubicBezTo>
                  <a:lnTo>
                    <a:pt x="1302008" y="1367815"/>
                  </a:lnTo>
                  <a:lnTo>
                    <a:pt x="1319926" y="1369507"/>
                  </a:lnTo>
                  <a:lnTo>
                    <a:pt x="1374756" y="1372625"/>
                  </a:lnTo>
                  <a:lnTo>
                    <a:pt x="1429586" y="1369507"/>
                  </a:lnTo>
                  <a:lnTo>
                    <a:pt x="1447504" y="1367815"/>
                  </a:lnTo>
                  <a:lnTo>
                    <a:pt x="1519017" y="1355006"/>
                  </a:lnTo>
                  <a:cubicBezTo>
                    <a:pt x="1544056" y="1348875"/>
                    <a:pt x="1569091" y="1340700"/>
                    <a:pt x="1594126" y="1330481"/>
                  </a:cubicBezTo>
                  <a:lnTo>
                    <a:pt x="1666094" y="1295232"/>
                  </a:lnTo>
                  <a:lnTo>
                    <a:pt x="1698060" y="1276533"/>
                  </a:lnTo>
                  <a:lnTo>
                    <a:pt x="1683029" y="1284497"/>
                  </a:lnTo>
                  <a:cubicBezTo>
                    <a:pt x="1772958" y="1227271"/>
                    <a:pt x="1841935" y="1154209"/>
                    <a:pt x="1889957" y="1065306"/>
                  </a:cubicBezTo>
                  <a:cubicBezTo>
                    <a:pt x="1937982" y="976403"/>
                    <a:pt x="1962000" y="878811"/>
                    <a:pt x="1962000" y="772537"/>
                  </a:cubicBezTo>
                  <a:cubicBezTo>
                    <a:pt x="1962000" y="692832"/>
                    <a:pt x="1946167" y="618234"/>
                    <a:pt x="1914483" y="548746"/>
                  </a:cubicBezTo>
                  <a:cubicBezTo>
                    <a:pt x="1882799" y="479260"/>
                    <a:pt x="1840401" y="417949"/>
                    <a:pt x="1787260" y="364808"/>
                  </a:cubicBezTo>
                  <a:cubicBezTo>
                    <a:pt x="1734116" y="311671"/>
                    <a:pt x="1671270" y="270797"/>
                    <a:pt x="1598723" y="242186"/>
                  </a:cubicBezTo>
                  <a:cubicBezTo>
                    <a:pt x="1562447" y="227879"/>
                    <a:pt x="1525532" y="216893"/>
                    <a:pt x="1487978" y="209229"/>
                  </a:cubicBezTo>
                  <a:close/>
                  <a:moveTo>
                    <a:pt x="1376112" y="0"/>
                  </a:moveTo>
                  <a:lnTo>
                    <a:pt x="1398754" y="2466"/>
                  </a:lnTo>
                  <a:lnTo>
                    <a:pt x="1527067" y="14945"/>
                  </a:lnTo>
                  <a:cubicBezTo>
                    <a:pt x="1576884" y="24908"/>
                    <a:pt x="1625295" y="39853"/>
                    <a:pt x="1672297" y="59780"/>
                  </a:cubicBezTo>
                  <a:lnTo>
                    <a:pt x="1673313" y="60325"/>
                  </a:lnTo>
                  <a:lnTo>
                    <a:pt x="1676544" y="61311"/>
                  </a:lnTo>
                  <a:cubicBezTo>
                    <a:pt x="1770555" y="100143"/>
                    <a:pt x="1853838" y="154814"/>
                    <a:pt x="1926392" y="225323"/>
                  </a:cubicBezTo>
                  <a:cubicBezTo>
                    <a:pt x="1998943" y="295831"/>
                    <a:pt x="2056169" y="377583"/>
                    <a:pt x="2098066" y="470575"/>
                  </a:cubicBezTo>
                  <a:cubicBezTo>
                    <a:pt x="2139963" y="563566"/>
                    <a:pt x="2160912" y="663197"/>
                    <a:pt x="2160912" y="769471"/>
                  </a:cubicBezTo>
                  <a:lnTo>
                    <a:pt x="2160912" y="800129"/>
                  </a:lnTo>
                  <a:cubicBezTo>
                    <a:pt x="2161935" y="904360"/>
                    <a:pt x="2140986" y="1002460"/>
                    <a:pt x="2098066" y="1094429"/>
                  </a:cubicBezTo>
                  <a:lnTo>
                    <a:pt x="2074182" y="1136073"/>
                  </a:lnTo>
                  <a:lnTo>
                    <a:pt x="2070828" y="1143477"/>
                  </a:lnTo>
                  <a:lnTo>
                    <a:pt x="2069810" y="1143696"/>
                  </a:lnTo>
                  <a:lnTo>
                    <a:pt x="2023343" y="1224717"/>
                  </a:lnTo>
                  <a:cubicBezTo>
                    <a:pt x="1994985" y="1265591"/>
                    <a:pt x="1963179" y="1303912"/>
                    <a:pt x="1927923" y="1339677"/>
                  </a:cubicBezTo>
                  <a:cubicBezTo>
                    <a:pt x="1857415" y="1411208"/>
                    <a:pt x="1775666" y="1467411"/>
                    <a:pt x="1682675" y="1508289"/>
                  </a:cubicBezTo>
                  <a:cubicBezTo>
                    <a:pt x="1636179" y="1528728"/>
                    <a:pt x="1588534" y="1544055"/>
                    <a:pt x="1539739" y="1554273"/>
                  </a:cubicBezTo>
                  <a:lnTo>
                    <a:pt x="1408337" y="1567715"/>
                  </a:lnTo>
                  <a:lnTo>
                    <a:pt x="1408337" y="1571143"/>
                  </a:lnTo>
                  <a:lnTo>
                    <a:pt x="1343326" y="1571143"/>
                  </a:lnTo>
                  <a:lnTo>
                    <a:pt x="1343326" y="1567935"/>
                  </a:lnTo>
                  <a:lnTo>
                    <a:pt x="1209773" y="1554273"/>
                  </a:lnTo>
                  <a:cubicBezTo>
                    <a:pt x="1160978" y="1544055"/>
                    <a:pt x="1113333" y="1528728"/>
                    <a:pt x="1066837" y="1508289"/>
                  </a:cubicBezTo>
                  <a:cubicBezTo>
                    <a:pt x="973846" y="1467411"/>
                    <a:pt x="892097" y="1411208"/>
                    <a:pt x="821589" y="1339677"/>
                  </a:cubicBezTo>
                  <a:cubicBezTo>
                    <a:pt x="786333" y="1303912"/>
                    <a:pt x="754527" y="1265592"/>
                    <a:pt x="726169" y="1224717"/>
                  </a:cubicBezTo>
                  <a:lnTo>
                    <a:pt x="679702" y="1143696"/>
                  </a:lnTo>
                  <a:lnTo>
                    <a:pt x="678684" y="1143477"/>
                  </a:lnTo>
                  <a:lnTo>
                    <a:pt x="675330" y="1136073"/>
                  </a:lnTo>
                  <a:lnTo>
                    <a:pt x="651446" y="1094429"/>
                  </a:lnTo>
                  <a:cubicBezTo>
                    <a:pt x="608526" y="1002460"/>
                    <a:pt x="587577" y="904360"/>
                    <a:pt x="588600" y="800129"/>
                  </a:cubicBezTo>
                  <a:lnTo>
                    <a:pt x="588600" y="769471"/>
                  </a:lnTo>
                  <a:cubicBezTo>
                    <a:pt x="588600" y="663197"/>
                    <a:pt x="609549" y="563566"/>
                    <a:pt x="651446" y="470575"/>
                  </a:cubicBezTo>
                  <a:cubicBezTo>
                    <a:pt x="693343" y="377583"/>
                    <a:pt x="750569" y="295831"/>
                    <a:pt x="823120" y="225323"/>
                  </a:cubicBezTo>
                  <a:cubicBezTo>
                    <a:pt x="895674" y="154814"/>
                    <a:pt x="978957" y="100143"/>
                    <a:pt x="1072968" y="61311"/>
                  </a:cubicBezTo>
                  <a:lnTo>
                    <a:pt x="1076198" y="60325"/>
                  </a:lnTo>
                  <a:lnTo>
                    <a:pt x="1077215" y="59780"/>
                  </a:lnTo>
                  <a:cubicBezTo>
                    <a:pt x="1124218" y="39853"/>
                    <a:pt x="1172628" y="24908"/>
                    <a:pt x="1222445" y="14945"/>
                  </a:cubicBezTo>
                  <a:lnTo>
                    <a:pt x="1350766" y="2465"/>
                  </a:lnTo>
                  <a:lnTo>
                    <a:pt x="1373400" y="0"/>
                  </a:lnTo>
                  <a:lnTo>
                    <a:pt x="1374756" y="13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76" name="TextBox 75">
            <a:extLst>
              <a:ext uri="{FF2B5EF4-FFF2-40B4-BE49-F238E27FC236}">
                <a16:creationId xmlns:a16="http://schemas.microsoft.com/office/drawing/2014/main" id="{9E2587CA-5D25-71C7-41E2-593250616C62}"/>
              </a:ext>
            </a:extLst>
          </p:cNvPr>
          <p:cNvSpPr txBox="1"/>
          <p:nvPr/>
        </p:nvSpPr>
        <p:spPr>
          <a:xfrm>
            <a:off x="11147126" y="1857779"/>
            <a:ext cx="984624"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LCW executes the workflow tasks for the set of users</a:t>
            </a:r>
          </a:p>
        </p:txBody>
      </p:sp>
      <p:sp>
        <p:nvSpPr>
          <p:cNvPr id="77" name="TextBox 76">
            <a:extLst>
              <a:ext uri="{FF2B5EF4-FFF2-40B4-BE49-F238E27FC236}">
                <a16:creationId xmlns:a16="http://schemas.microsoft.com/office/drawing/2014/main" id="{20668B66-F54A-1980-E57F-C2E72D55AF3F}"/>
              </a:ext>
            </a:extLst>
          </p:cNvPr>
          <p:cNvSpPr txBox="1"/>
          <p:nvPr/>
        </p:nvSpPr>
        <p:spPr>
          <a:xfrm>
            <a:off x="8407783" y="4374670"/>
            <a:ext cx="1612997" cy="276999"/>
          </a:xfrm>
          <a:prstGeom prst="rect">
            <a:avLst/>
          </a:prstGeom>
          <a:noFill/>
        </p:spPr>
        <p:txBody>
          <a:bodyPr wrap="square" rtlCol="0">
            <a:spAutoFit/>
          </a:bodyPr>
          <a:lstStyle/>
          <a:p>
            <a:pPr algn="ctr">
              <a:defRPr/>
            </a:pPr>
            <a:r>
              <a:rPr kumimoji="0" lang="en-US" sz="1200" b="0" i="0" u="none" strike="noStrike" kern="1200" cap="none" spc="0" normalizeH="0" baseline="0" noProof="0">
                <a:ln>
                  <a:noFill/>
                </a:ln>
                <a:effectLst/>
                <a:uLnTx/>
                <a:uFillTx/>
                <a:latin typeface="Segoe UI"/>
                <a:ea typeface="+mn-ea"/>
                <a:cs typeface="+mn-cs"/>
              </a:rPr>
              <a:t>User offboarded</a:t>
            </a:r>
          </a:p>
        </p:txBody>
      </p:sp>
      <p:sp>
        <p:nvSpPr>
          <p:cNvPr id="78" name="TextBox 77">
            <a:extLst>
              <a:ext uri="{FF2B5EF4-FFF2-40B4-BE49-F238E27FC236}">
                <a16:creationId xmlns:a16="http://schemas.microsoft.com/office/drawing/2014/main" id="{F7ECB7D7-211F-E7AA-B9C2-AB5190BBCCB8}"/>
              </a:ext>
            </a:extLst>
          </p:cNvPr>
          <p:cNvSpPr txBox="1"/>
          <p:nvPr/>
        </p:nvSpPr>
        <p:spPr>
          <a:xfrm>
            <a:off x="6104017" y="2038513"/>
            <a:ext cx="116839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User leaving the organization</a:t>
            </a:r>
          </a:p>
        </p:txBody>
      </p:sp>
      <p:sp>
        <p:nvSpPr>
          <p:cNvPr id="79" name="TextBox 78">
            <a:extLst>
              <a:ext uri="{FF2B5EF4-FFF2-40B4-BE49-F238E27FC236}">
                <a16:creationId xmlns:a16="http://schemas.microsoft.com/office/drawing/2014/main" id="{48DBA7F3-4FE3-D8B7-BDF5-8BFD5BBEB4A6}"/>
              </a:ext>
            </a:extLst>
          </p:cNvPr>
          <p:cNvSpPr txBox="1"/>
          <p:nvPr/>
        </p:nvSpPr>
        <p:spPr>
          <a:xfrm>
            <a:off x="7912225" y="11869"/>
            <a:ext cx="24917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LCW auto detects users in the user state and triggers workflows</a:t>
            </a:r>
          </a:p>
        </p:txBody>
      </p:sp>
      <p:pic>
        <p:nvPicPr>
          <p:cNvPr id="7" name="Graphic 6" descr="Unfollow with solid fill">
            <a:extLst>
              <a:ext uri="{FF2B5EF4-FFF2-40B4-BE49-F238E27FC236}">
                <a16:creationId xmlns:a16="http://schemas.microsoft.com/office/drawing/2014/main" id="{C629362F-5070-3F21-D75C-979F6E7666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07339" y="2101992"/>
            <a:ext cx="583033" cy="583033"/>
          </a:xfrm>
          <a:prstGeom prst="rect">
            <a:avLst/>
          </a:prstGeom>
        </p:spPr>
      </p:pic>
      <p:pic>
        <p:nvPicPr>
          <p:cNvPr id="14" name="Graphic 13" descr="Close with solid fill">
            <a:extLst>
              <a:ext uri="{FF2B5EF4-FFF2-40B4-BE49-F238E27FC236}">
                <a16:creationId xmlns:a16="http://schemas.microsoft.com/office/drawing/2014/main" id="{429A3B5E-3670-7955-EE3A-DB6C18FC3F5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55684" y="3923228"/>
            <a:ext cx="212400" cy="212400"/>
          </a:xfrm>
          <a:prstGeom prst="rect">
            <a:avLst/>
          </a:prstGeom>
        </p:spPr>
      </p:pic>
    </p:spTree>
    <p:extLst>
      <p:ext uri="{BB962C8B-B14F-4D97-AF65-F5344CB8AC3E}">
        <p14:creationId xmlns:p14="http://schemas.microsoft.com/office/powerpoint/2010/main" val="154601635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34F000-2207-2979-747F-4E11A26FBC1E}"/>
              </a:ext>
            </a:extLst>
          </p:cNvPr>
          <p:cNvSpPr>
            <a:spLocks noGrp="1"/>
          </p:cNvSpPr>
          <p:nvPr>
            <p:ph type="title"/>
          </p:nvPr>
        </p:nvSpPr>
        <p:spPr/>
        <p:txBody>
          <a:bodyPr/>
          <a:lstStyle/>
          <a:p>
            <a:r>
              <a:rPr lang="en-US"/>
              <a:t>Leaver scenario - Example</a:t>
            </a:r>
          </a:p>
        </p:txBody>
      </p:sp>
      <p:sp>
        <p:nvSpPr>
          <p:cNvPr id="4" name="Rectangle: Rounded Corners 3">
            <a:extLst>
              <a:ext uri="{FF2B5EF4-FFF2-40B4-BE49-F238E27FC236}">
                <a16:creationId xmlns:a16="http://schemas.microsoft.com/office/drawing/2014/main" id="{04341107-F99B-5BBF-A669-9669277B28DD}"/>
              </a:ext>
            </a:extLst>
          </p:cNvPr>
          <p:cNvSpPr/>
          <p:nvPr/>
        </p:nvSpPr>
        <p:spPr bwMode="auto">
          <a:xfrm>
            <a:off x="2737387" y="141887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E56B8421-86FE-15EE-194A-33CC2C577AFF}"/>
              </a:ext>
            </a:extLst>
          </p:cNvPr>
          <p:cNvSpPr/>
          <p:nvPr/>
        </p:nvSpPr>
        <p:spPr bwMode="auto">
          <a:xfrm>
            <a:off x="2737387" y="275901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8D26D078-2058-D36D-EB01-F23B63FBB658}"/>
              </a:ext>
            </a:extLst>
          </p:cNvPr>
          <p:cNvSpPr/>
          <p:nvPr/>
        </p:nvSpPr>
        <p:spPr bwMode="auto">
          <a:xfrm>
            <a:off x="2734998"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43793C98-D847-8D69-EF4F-306AC468A538}"/>
              </a:ext>
            </a:extLst>
          </p:cNvPr>
          <p:cNvSpPr/>
          <p:nvPr/>
        </p:nvSpPr>
        <p:spPr bwMode="auto">
          <a:xfrm>
            <a:off x="4517431" y="141887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5BACEEDD-0BC7-9132-BF06-89C49F450D81}"/>
              </a:ext>
            </a:extLst>
          </p:cNvPr>
          <p:cNvSpPr/>
          <p:nvPr/>
        </p:nvSpPr>
        <p:spPr bwMode="auto">
          <a:xfrm>
            <a:off x="4517431" y="275901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FEBD040-28C5-C198-7257-1FE419836249}"/>
              </a:ext>
            </a:extLst>
          </p:cNvPr>
          <p:cNvSpPr/>
          <p:nvPr/>
        </p:nvSpPr>
        <p:spPr bwMode="auto">
          <a:xfrm>
            <a:off x="4515042"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ED6C023-E186-D6E4-A97D-17C6989424B2}"/>
              </a:ext>
            </a:extLst>
          </p:cNvPr>
          <p:cNvSpPr/>
          <p:nvPr/>
        </p:nvSpPr>
        <p:spPr bwMode="auto">
          <a:xfrm>
            <a:off x="6297477" y="141887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1E31F2C1-AF69-DCAB-A3AD-D7F153B45703}"/>
              </a:ext>
            </a:extLst>
          </p:cNvPr>
          <p:cNvSpPr/>
          <p:nvPr/>
        </p:nvSpPr>
        <p:spPr bwMode="auto">
          <a:xfrm>
            <a:off x="6297477" y="275901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71599FE7-3B97-E5BA-AA09-ACCED9DA410D}"/>
              </a:ext>
            </a:extLst>
          </p:cNvPr>
          <p:cNvSpPr/>
          <p:nvPr/>
        </p:nvSpPr>
        <p:spPr bwMode="auto">
          <a:xfrm>
            <a:off x="6295088"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FD5722C0-21DA-5D1C-E8F8-030C1DC76E08}"/>
              </a:ext>
            </a:extLst>
          </p:cNvPr>
          <p:cNvSpPr/>
          <p:nvPr/>
        </p:nvSpPr>
        <p:spPr bwMode="auto">
          <a:xfrm>
            <a:off x="8077522" y="141887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128C5D25-8C9F-C416-9C7A-44D23AA2B4B0}"/>
              </a:ext>
            </a:extLst>
          </p:cNvPr>
          <p:cNvSpPr/>
          <p:nvPr/>
        </p:nvSpPr>
        <p:spPr bwMode="auto">
          <a:xfrm>
            <a:off x="8077522" y="275901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96F1CB42-4552-255D-798E-130B1B6A2592}"/>
              </a:ext>
            </a:extLst>
          </p:cNvPr>
          <p:cNvSpPr/>
          <p:nvPr/>
        </p:nvSpPr>
        <p:spPr bwMode="auto">
          <a:xfrm>
            <a:off x="8075133"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530B2C5-C593-C09F-C4C9-613BDF15FF4B}"/>
              </a:ext>
            </a:extLst>
          </p:cNvPr>
          <p:cNvSpPr/>
          <p:nvPr/>
        </p:nvSpPr>
        <p:spPr bwMode="auto">
          <a:xfrm>
            <a:off x="9857568" y="141887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3979B00C-901C-C1C3-54F4-CE555BE44292}"/>
              </a:ext>
            </a:extLst>
          </p:cNvPr>
          <p:cNvSpPr/>
          <p:nvPr/>
        </p:nvSpPr>
        <p:spPr bwMode="auto">
          <a:xfrm>
            <a:off x="9857568" y="275901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5A9AB370-03F2-517F-6E2A-747EC2AEC456}"/>
              </a:ext>
            </a:extLst>
          </p:cNvPr>
          <p:cNvSpPr/>
          <p:nvPr/>
        </p:nvSpPr>
        <p:spPr bwMode="auto">
          <a:xfrm>
            <a:off x="9855179"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Rounded Rectangle">
            <a:extLst>
              <a:ext uri="{FF2B5EF4-FFF2-40B4-BE49-F238E27FC236}">
                <a16:creationId xmlns:a16="http://schemas.microsoft.com/office/drawing/2014/main" id="{7E425986-B452-5D42-427D-3E84A2354357}"/>
              </a:ext>
            </a:extLst>
          </p:cNvPr>
          <p:cNvSpPr/>
          <p:nvPr/>
        </p:nvSpPr>
        <p:spPr>
          <a:xfrm>
            <a:off x="587391" y="5309974"/>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20" name="Rounded Rectangle">
            <a:extLst>
              <a:ext uri="{FF2B5EF4-FFF2-40B4-BE49-F238E27FC236}">
                <a16:creationId xmlns:a16="http://schemas.microsoft.com/office/drawing/2014/main" id="{1776CF8E-F964-E6A6-70B9-5A8F864A3977}"/>
              </a:ext>
            </a:extLst>
          </p:cNvPr>
          <p:cNvSpPr/>
          <p:nvPr/>
        </p:nvSpPr>
        <p:spPr>
          <a:xfrm>
            <a:off x="587391" y="2621858"/>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21" name="Rounded Rectangle">
            <a:extLst>
              <a:ext uri="{FF2B5EF4-FFF2-40B4-BE49-F238E27FC236}">
                <a16:creationId xmlns:a16="http://schemas.microsoft.com/office/drawing/2014/main" id="{99FE717D-AB00-FAB0-E7EE-E4DF3DDBB363}"/>
              </a:ext>
            </a:extLst>
          </p:cNvPr>
          <p:cNvSpPr/>
          <p:nvPr/>
        </p:nvSpPr>
        <p:spPr>
          <a:xfrm>
            <a:off x="587391" y="1281717"/>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22" name="TextBox 21">
            <a:extLst>
              <a:ext uri="{FF2B5EF4-FFF2-40B4-BE49-F238E27FC236}">
                <a16:creationId xmlns:a16="http://schemas.microsoft.com/office/drawing/2014/main" id="{B8E954FB-21CA-64B1-269F-57577947F9A5}"/>
              </a:ext>
            </a:extLst>
          </p:cNvPr>
          <p:cNvSpPr txBox="1"/>
          <p:nvPr/>
        </p:nvSpPr>
        <p:spPr>
          <a:xfrm>
            <a:off x="1415016" y="1494460"/>
            <a:ext cx="1104040"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For pre-leaver, “X” days before employee’s last day.</a:t>
            </a:r>
          </a:p>
        </p:txBody>
      </p:sp>
      <p:sp>
        <p:nvSpPr>
          <p:cNvPr id="23" name="TextBox 22">
            <a:extLst>
              <a:ext uri="{FF2B5EF4-FFF2-40B4-BE49-F238E27FC236}">
                <a16:creationId xmlns:a16="http://schemas.microsoft.com/office/drawing/2014/main" id="{95E5E4ED-0E3D-FB9D-0DB6-7D4F2AF0CDDC}"/>
              </a:ext>
            </a:extLst>
          </p:cNvPr>
          <p:cNvSpPr txBox="1"/>
          <p:nvPr/>
        </p:nvSpPr>
        <p:spPr>
          <a:xfrm>
            <a:off x="2849298" y="6021300"/>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30 days after last day</a:t>
            </a:r>
          </a:p>
        </p:txBody>
      </p:sp>
      <p:sp>
        <p:nvSpPr>
          <p:cNvPr id="24" name="TextBox 23">
            <a:extLst>
              <a:ext uri="{FF2B5EF4-FFF2-40B4-BE49-F238E27FC236}">
                <a16:creationId xmlns:a16="http://schemas.microsoft.com/office/drawing/2014/main" id="{95685A7A-109C-E67F-F350-CBF0F32C3D6A}"/>
              </a:ext>
            </a:extLst>
          </p:cNvPr>
          <p:cNvSpPr txBox="1"/>
          <p:nvPr/>
        </p:nvSpPr>
        <p:spPr>
          <a:xfrm>
            <a:off x="4517431" y="1996472"/>
            <a:ext cx="16002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reminder email to manager</a:t>
            </a:r>
          </a:p>
        </p:txBody>
      </p:sp>
      <p:sp>
        <p:nvSpPr>
          <p:cNvPr id="25" name="TextBox 24">
            <a:extLst>
              <a:ext uri="{FF2B5EF4-FFF2-40B4-BE49-F238E27FC236}">
                <a16:creationId xmlns:a16="http://schemas.microsoft.com/office/drawing/2014/main" id="{4A677082-9CA3-AA4B-0D5D-A45D83664116}"/>
              </a:ext>
            </a:extLst>
          </p:cNvPr>
          <p:cNvSpPr txBox="1"/>
          <p:nvPr/>
        </p:nvSpPr>
        <p:spPr>
          <a:xfrm>
            <a:off x="6411777" y="1996472"/>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Launch custom</a:t>
            </a:r>
            <a:br>
              <a:rPr kumimoji="0" lang="en-US" sz="1100" b="0" i="0" u="none" strike="noStrike" kern="1200" cap="none" spc="-30" normalizeH="0" baseline="0" noProof="0">
                <a:ln>
                  <a:noFill/>
                </a:ln>
                <a:solidFill>
                  <a:prstClr val="black"/>
                </a:solidFill>
                <a:effectLst/>
                <a:uLnTx/>
                <a:uFillTx/>
                <a:latin typeface="Segoe UI"/>
                <a:ea typeface="+mn-ea"/>
                <a:cs typeface="+mn-cs"/>
              </a:rPr>
            </a:br>
            <a:r>
              <a:rPr kumimoji="0" lang="en-US" sz="1100" b="0" i="0" u="none" strike="noStrike" kern="1200" cap="none" spc="-30" normalizeH="0" baseline="0" noProof="0">
                <a:ln>
                  <a:noFill/>
                </a:ln>
                <a:solidFill>
                  <a:prstClr val="black"/>
                </a:solidFill>
                <a:effectLst/>
                <a:uLnTx/>
                <a:uFillTx/>
                <a:latin typeface="Segoe UI"/>
                <a:ea typeface="+mn-ea"/>
                <a:cs typeface="+mn-cs"/>
              </a:rPr>
              <a:t>Logic Apps workflow</a:t>
            </a:r>
          </a:p>
        </p:txBody>
      </p:sp>
      <p:sp>
        <p:nvSpPr>
          <p:cNvPr id="26" name="TextBox 25">
            <a:extLst>
              <a:ext uri="{FF2B5EF4-FFF2-40B4-BE49-F238E27FC236}">
                <a16:creationId xmlns:a16="http://schemas.microsoft.com/office/drawing/2014/main" id="{8BE490DD-743C-10C8-1283-8066DD7C8ABC}"/>
              </a:ext>
            </a:extLst>
          </p:cNvPr>
          <p:cNvSpPr txBox="1"/>
          <p:nvPr/>
        </p:nvSpPr>
        <p:spPr>
          <a:xfrm>
            <a:off x="2851687" y="3335556"/>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On Last Day</a:t>
            </a:r>
          </a:p>
        </p:txBody>
      </p:sp>
      <p:sp>
        <p:nvSpPr>
          <p:cNvPr id="27" name="TextBox 26">
            <a:extLst>
              <a:ext uri="{FF2B5EF4-FFF2-40B4-BE49-F238E27FC236}">
                <a16:creationId xmlns:a16="http://schemas.microsoft.com/office/drawing/2014/main" id="{54687F2B-ABE6-A4BB-FCD1-DCC3E64D2EC0}"/>
              </a:ext>
            </a:extLst>
          </p:cNvPr>
          <p:cNvSpPr txBox="1"/>
          <p:nvPr/>
        </p:nvSpPr>
        <p:spPr>
          <a:xfrm>
            <a:off x="1415016" y="2866046"/>
            <a:ext cx="1067082"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On the employee’s last day, perform the following tasks.</a:t>
            </a:r>
          </a:p>
        </p:txBody>
      </p:sp>
      <p:sp>
        <p:nvSpPr>
          <p:cNvPr id="28" name="TextBox 27">
            <a:extLst>
              <a:ext uri="{FF2B5EF4-FFF2-40B4-BE49-F238E27FC236}">
                <a16:creationId xmlns:a16="http://schemas.microsoft.com/office/drawing/2014/main" id="{449ADC64-9401-506A-FD1E-5B6D4A157A84}"/>
              </a:ext>
            </a:extLst>
          </p:cNvPr>
          <p:cNvSpPr txBox="1"/>
          <p:nvPr/>
        </p:nvSpPr>
        <p:spPr>
          <a:xfrm>
            <a:off x="4631731" y="3335556"/>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Block user sign-in</a:t>
            </a:r>
          </a:p>
        </p:txBody>
      </p:sp>
      <p:pic>
        <p:nvPicPr>
          <p:cNvPr id="29" name="Graphic 28">
            <a:extLst>
              <a:ext uri="{FF2B5EF4-FFF2-40B4-BE49-F238E27FC236}">
                <a16:creationId xmlns:a16="http://schemas.microsoft.com/office/drawing/2014/main" id="{FA0FFB33-51BA-ABFE-86E2-F18BC2656B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85447" y="1489997"/>
            <a:ext cx="464168" cy="464168"/>
          </a:xfrm>
          <a:prstGeom prst="rect">
            <a:avLst/>
          </a:prstGeom>
        </p:spPr>
      </p:pic>
      <p:sp>
        <p:nvSpPr>
          <p:cNvPr id="30" name="TextBox 29">
            <a:extLst>
              <a:ext uri="{FF2B5EF4-FFF2-40B4-BE49-F238E27FC236}">
                <a16:creationId xmlns:a16="http://schemas.microsoft.com/office/drawing/2014/main" id="{609DC909-CD2D-DCF7-5479-94DD813E888A}"/>
              </a:ext>
            </a:extLst>
          </p:cNvPr>
          <p:cNvSpPr txBox="1"/>
          <p:nvPr/>
        </p:nvSpPr>
        <p:spPr>
          <a:xfrm>
            <a:off x="710134" y="2121567"/>
            <a:ext cx="1933037"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Leaver · Pre-Termination</a:t>
            </a:r>
          </a:p>
        </p:txBody>
      </p:sp>
      <p:sp>
        <p:nvSpPr>
          <p:cNvPr id="31" name="TextBox 30">
            <a:extLst>
              <a:ext uri="{FF2B5EF4-FFF2-40B4-BE49-F238E27FC236}">
                <a16:creationId xmlns:a16="http://schemas.microsoft.com/office/drawing/2014/main" id="{F7E7E32A-B108-CD99-4F72-5AA609FEDAB3}"/>
              </a:ext>
            </a:extLst>
          </p:cNvPr>
          <p:cNvSpPr txBox="1"/>
          <p:nvPr/>
        </p:nvSpPr>
        <p:spPr>
          <a:xfrm>
            <a:off x="767029" y="3457973"/>
            <a:ext cx="1724982"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Leaver · Termination</a:t>
            </a:r>
          </a:p>
        </p:txBody>
      </p:sp>
      <p:sp>
        <p:nvSpPr>
          <p:cNvPr id="32" name="TextBox 31">
            <a:extLst>
              <a:ext uri="{FF2B5EF4-FFF2-40B4-BE49-F238E27FC236}">
                <a16:creationId xmlns:a16="http://schemas.microsoft.com/office/drawing/2014/main" id="{6607D778-ADED-9A4F-40E6-30F17350EDBC}"/>
              </a:ext>
            </a:extLst>
          </p:cNvPr>
          <p:cNvSpPr txBox="1"/>
          <p:nvPr/>
        </p:nvSpPr>
        <p:spPr>
          <a:xfrm>
            <a:off x="734907" y="6145386"/>
            <a:ext cx="1908264"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Leaver · Post-Termination</a:t>
            </a:r>
          </a:p>
        </p:txBody>
      </p:sp>
      <p:sp>
        <p:nvSpPr>
          <p:cNvPr id="33" name="TextBox 32">
            <a:extLst>
              <a:ext uri="{FF2B5EF4-FFF2-40B4-BE49-F238E27FC236}">
                <a16:creationId xmlns:a16="http://schemas.microsoft.com/office/drawing/2014/main" id="{18F0849A-977E-A5F2-2C52-FB3BF09B0B21}"/>
              </a:ext>
            </a:extLst>
          </p:cNvPr>
          <p:cNvSpPr txBox="1"/>
          <p:nvPr/>
        </p:nvSpPr>
        <p:spPr>
          <a:xfrm>
            <a:off x="6488071" y="6039294"/>
            <a:ext cx="1281622"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user from all Teams channels</a:t>
            </a:r>
          </a:p>
        </p:txBody>
      </p:sp>
      <p:pic>
        <p:nvPicPr>
          <p:cNvPr id="34" name="Graphic 33">
            <a:extLst>
              <a:ext uri="{FF2B5EF4-FFF2-40B4-BE49-F238E27FC236}">
                <a16:creationId xmlns:a16="http://schemas.microsoft.com/office/drawing/2014/main" id="{191AD1CE-9BE9-D7C4-CB01-C6995A3351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8977" y="1489997"/>
            <a:ext cx="457200" cy="457200"/>
          </a:xfrm>
          <a:prstGeom prst="rect">
            <a:avLst/>
          </a:prstGeom>
        </p:spPr>
      </p:pic>
      <p:grpSp>
        <p:nvGrpSpPr>
          <p:cNvPr id="35" name="Graphic 107" descr="calendar, fast-tracked supported project">
            <a:extLst>
              <a:ext uri="{FF2B5EF4-FFF2-40B4-BE49-F238E27FC236}">
                <a16:creationId xmlns:a16="http://schemas.microsoft.com/office/drawing/2014/main" id="{FD2A2FA8-8342-C7E2-BABA-F9391D3D13D7}"/>
              </a:ext>
            </a:extLst>
          </p:cNvPr>
          <p:cNvGrpSpPr/>
          <p:nvPr/>
        </p:nvGrpSpPr>
        <p:grpSpPr>
          <a:xfrm>
            <a:off x="3341261" y="2870376"/>
            <a:ext cx="392452" cy="392450"/>
            <a:chOff x="4476035" y="3962720"/>
            <a:chExt cx="393474" cy="393474"/>
          </a:xfrm>
        </p:grpSpPr>
        <p:sp>
          <p:nvSpPr>
            <p:cNvPr id="36" name="Freeform: Shape 35">
              <a:extLst>
                <a:ext uri="{FF2B5EF4-FFF2-40B4-BE49-F238E27FC236}">
                  <a16:creationId xmlns:a16="http://schemas.microsoft.com/office/drawing/2014/main" id="{71921862-BCD8-8E36-67C5-A99AF64DC275}"/>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019FCA10-36F5-C1DC-7BAE-A87601C088B5}"/>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B3FE600B-2546-C618-4856-84E4667352C6}"/>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7D1D7D56-7EA8-0752-B294-5483E5D2C076}"/>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051FBED4-0A5D-545D-9CDC-16EA303F059F}"/>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3BF1B6A2-8430-2D45-E30D-EC7268151BB8}"/>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43786A3E-160A-A7A0-7011-E8AA1146F81B}"/>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324445DE-9508-D67D-3C6A-B059446B1B55}"/>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 name="Graphic 107" descr="calendar, fast-tracked supported project">
            <a:extLst>
              <a:ext uri="{FF2B5EF4-FFF2-40B4-BE49-F238E27FC236}">
                <a16:creationId xmlns:a16="http://schemas.microsoft.com/office/drawing/2014/main" id="{1EADD4F7-8C9F-8C48-06DA-F727E5D79A6E}"/>
              </a:ext>
            </a:extLst>
          </p:cNvPr>
          <p:cNvGrpSpPr/>
          <p:nvPr/>
        </p:nvGrpSpPr>
        <p:grpSpPr>
          <a:xfrm>
            <a:off x="3338872" y="5564666"/>
            <a:ext cx="392452" cy="392450"/>
            <a:chOff x="4476035" y="3962720"/>
            <a:chExt cx="393474" cy="393474"/>
          </a:xfrm>
        </p:grpSpPr>
        <p:sp>
          <p:nvSpPr>
            <p:cNvPr id="45" name="Freeform: Shape 44">
              <a:extLst>
                <a:ext uri="{FF2B5EF4-FFF2-40B4-BE49-F238E27FC236}">
                  <a16:creationId xmlns:a16="http://schemas.microsoft.com/office/drawing/2014/main" id="{BB426AA9-D825-6B8C-04DC-C652775B6459}"/>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31AE7209-30D3-E37A-DF50-CB2FCFB5A0D7}"/>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57F749EE-730A-5E5F-5B99-CDFC9E265C53}"/>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0570CC36-2F0B-C73D-5A64-F04479B221DD}"/>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E6115C8D-D4EC-EFF8-1952-1BC6613FA45F}"/>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EF9BC744-F6D1-B31C-BDCE-D2BCDCC6975D}"/>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806EC1C9-517F-A44E-2D72-840D31E66120}"/>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E42BD3FE-5AEB-9B79-51E0-E07EDE7C3B28}"/>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53" name="Graphic 52">
            <a:extLst>
              <a:ext uri="{FF2B5EF4-FFF2-40B4-BE49-F238E27FC236}">
                <a16:creationId xmlns:a16="http://schemas.microsoft.com/office/drawing/2014/main" id="{E02B1DA7-7828-1506-8BB3-F323B853EB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39368" y="5389371"/>
            <a:ext cx="779028" cy="779028"/>
          </a:xfrm>
          <a:prstGeom prst="rect">
            <a:avLst/>
          </a:prstGeom>
        </p:spPr>
      </p:pic>
      <p:sp>
        <p:nvSpPr>
          <p:cNvPr id="54" name="TextBox 53">
            <a:extLst>
              <a:ext uri="{FF2B5EF4-FFF2-40B4-BE49-F238E27FC236}">
                <a16:creationId xmlns:a16="http://schemas.microsoft.com/office/drawing/2014/main" id="{B05C701B-18FD-A560-C919-4D6C5CE40D12}"/>
              </a:ext>
            </a:extLst>
          </p:cNvPr>
          <p:cNvSpPr txBox="1"/>
          <p:nvPr/>
        </p:nvSpPr>
        <p:spPr>
          <a:xfrm>
            <a:off x="1412627" y="5553142"/>
            <a:ext cx="1104040"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For post-leaver, “X” days after employee’s last day.</a:t>
            </a:r>
          </a:p>
        </p:txBody>
      </p:sp>
      <p:sp>
        <p:nvSpPr>
          <p:cNvPr id="55" name="Rectangle: Rounded Corners 54">
            <a:extLst>
              <a:ext uri="{FF2B5EF4-FFF2-40B4-BE49-F238E27FC236}">
                <a16:creationId xmlns:a16="http://schemas.microsoft.com/office/drawing/2014/main" id="{D473CCFB-18FD-D33D-2077-BEC65891C6C2}"/>
              </a:ext>
            </a:extLst>
          </p:cNvPr>
          <p:cNvSpPr/>
          <p:nvPr/>
        </p:nvSpPr>
        <p:spPr bwMode="auto">
          <a:xfrm>
            <a:off x="2737387" y="407637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CB02C4D0-965D-5CBD-9C4D-02E7063D1BB9}"/>
              </a:ext>
            </a:extLst>
          </p:cNvPr>
          <p:cNvSpPr/>
          <p:nvPr/>
        </p:nvSpPr>
        <p:spPr bwMode="auto">
          <a:xfrm>
            <a:off x="4517431" y="407637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184FF91D-DF57-0EDC-30AE-0B440B24C18F}"/>
              </a:ext>
            </a:extLst>
          </p:cNvPr>
          <p:cNvSpPr/>
          <p:nvPr/>
        </p:nvSpPr>
        <p:spPr bwMode="auto">
          <a:xfrm>
            <a:off x="6297477" y="407637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A20C4F5C-878C-75D0-8CA3-04B721ED3E91}"/>
              </a:ext>
            </a:extLst>
          </p:cNvPr>
          <p:cNvSpPr/>
          <p:nvPr/>
        </p:nvSpPr>
        <p:spPr bwMode="auto">
          <a:xfrm>
            <a:off x="8077522" y="407637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A7C482AC-D800-9DF2-D19E-9CCB6935633F}"/>
              </a:ext>
            </a:extLst>
          </p:cNvPr>
          <p:cNvSpPr/>
          <p:nvPr/>
        </p:nvSpPr>
        <p:spPr bwMode="auto">
          <a:xfrm>
            <a:off x="9857568" y="407637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Rounded Rectangle">
            <a:extLst>
              <a:ext uri="{FF2B5EF4-FFF2-40B4-BE49-F238E27FC236}">
                <a16:creationId xmlns:a16="http://schemas.microsoft.com/office/drawing/2014/main" id="{054EC159-D06B-CDB0-E8F7-036B4D1C6AAD}"/>
              </a:ext>
            </a:extLst>
          </p:cNvPr>
          <p:cNvSpPr/>
          <p:nvPr/>
        </p:nvSpPr>
        <p:spPr>
          <a:xfrm>
            <a:off x="587391" y="3939215"/>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61" name="TextBox 60">
            <a:extLst>
              <a:ext uri="{FF2B5EF4-FFF2-40B4-BE49-F238E27FC236}">
                <a16:creationId xmlns:a16="http://schemas.microsoft.com/office/drawing/2014/main" id="{68F26DB8-67EF-D761-551A-0972CE262C84}"/>
              </a:ext>
            </a:extLst>
          </p:cNvPr>
          <p:cNvSpPr txBox="1"/>
          <p:nvPr/>
        </p:nvSpPr>
        <p:spPr>
          <a:xfrm>
            <a:off x="2851687" y="4652913"/>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Real-time</a:t>
            </a:r>
          </a:p>
        </p:txBody>
      </p:sp>
      <p:sp>
        <p:nvSpPr>
          <p:cNvPr id="62" name="TextBox 61">
            <a:extLst>
              <a:ext uri="{FF2B5EF4-FFF2-40B4-BE49-F238E27FC236}">
                <a16:creationId xmlns:a16="http://schemas.microsoft.com/office/drawing/2014/main" id="{5104C70A-B507-1E5A-0394-41E29457F470}"/>
              </a:ext>
            </a:extLst>
          </p:cNvPr>
          <p:cNvSpPr txBox="1"/>
          <p:nvPr/>
        </p:nvSpPr>
        <p:spPr>
          <a:xfrm>
            <a:off x="8374438" y="4652913"/>
            <a:ext cx="1006368"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termination email to team</a:t>
            </a:r>
          </a:p>
        </p:txBody>
      </p:sp>
      <p:sp>
        <p:nvSpPr>
          <p:cNvPr id="63" name="TextBox 62">
            <a:extLst>
              <a:ext uri="{FF2B5EF4-FFF2-40B4-BE49-F238E27FC236}">
                <a16:creationId xmlns:a16="http://schemas.microsoft.com/office/drawing/2014/main" id="{0C0B5095-FF3D-BC11-7A62-C0E06C068C8F}"/>
              </a:ext>
            </a:extLst>
          </p:cNvPr>
          <p:cNvSpPr txBox="1"/>
          <p:nvPr/>
        </p:nvSpPr>
        <p:spPr>
          <a:xfrm>
            <a:off x="1415016" y="4183403"/>
            <a:ext cx="1067082" cy="2769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000" spc="-50">
                <a:latin typeface="Segoe UI"/>
              </a:rPr>
              <a:t>Upon an employee’s </a:t>
            </a:r>
            <a:r>
              <a:rPr kumimoji="0" lang="en-US" sz="1000" b="0" i="0" u="none" strike="noStrike" kern="1200" cap="none" spc="-50" normalizeH="0" baseline="0" noProof="0">
                <a:ln>
                  <a:noFill/>
                </a:ln>
                <a:solidFill>
                  <a:prstClr val="black"/>
                </a:solidFill>
                <a:effectLst/>
                <a:uLnTx/>
                <a:uFillTx/>
                <a:latin typeface="Segoe UI"/>
                <a:ea typeface="+mn-ea"/>
                <a:cs typeface="+mn-cs"/>
              </a:rPr>
              <a:t>real-time termination</a:t>
            </a:r>
          </a:p>
        </p:txBody>
      </p:sp>
      <p:sp>
        <p:nvSpPr>
          <p:cNvPr id="64" name="TextBox 63">
            <a:extLst>
              <a:ext uri="{FF2B5EF4-FFF2-40B4-BE49-F238E27FC236}">
                <a16:creationId xmlns:a16="http://schemas.microsoft.com/office/drawing/2014/main" id="{BF852125-3AF1-6778-0D5B-5A348FAC3397}"/>
              </a:ext>
            </a:extLst>
          </p:cNvPr>
          <p:cNvSpPr txBox="1"/>
          <p:nvPr/>
        </p:nvSpPr>
        <p:spPr>
          <a:xfrm>
            <a:off x="10042255" y="4652913"/>
            <a:ext cx="1230826"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user from all Teams channels</a:t>
            </a:r>
          </a:p>
        </p:txBody>
      </p:sp>
      <p:sp>
        <p:nvSpPr>
          <p:cNvPr id="65" name="TextBox 64">
            <a:extLst>
              <a:ext uri="{FF2B5EF4-FFF2-40B4-BE49-F238E27FC236}">
                <a16:creationId xmlns:a16="http://schemas.microsoft.com/office/drawing/2014/main" id="{FBF880C5-77EE-4AB8-BE1F-D71775C23E26}"/>
              </a:ext>
            </a:extLst>
          </p:cNvPr>
          <p:cNvSpPr txBox="1"/>
          <p:nvPr/>
        </p:nvSpPr>
        <p:spPr>
          <a:xfrm>
            <a:off x="6411777" y="4652913"/>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all Group assignments</a:t>
            </a:r>
          </a:p>
        </p:txBody>
      </p:sp>
      <p:sp>
        <p:nvSpPr>
          <p:cNvPr id="66" name="TextBox 65">
            <a:extLst>
              <a:ext uri="{FF2B5EF4-FFF2-40B4-BE49-F238E27FC236}">
                <a16:creationId xmlns:a16="http://schemas.microsoft.com/office/drawing/2014/main" id="{6E75279F-F5FA-8E4F-213E-3E577C461EFE}"/>
              </a:ext>
            </a:extLst>
          </p:cNvPr>
          <p:cNvSpPr txBox="1"/>
          <p:nvPr/>
        </p:nvSpPr>
        <p:spPr>
          <a:xfrm>
            <a:off x="4631731" y="4652913"/>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Block user sign-in</a:t>
            </a:r>
          </a:p>
        </p:txBody>
      </p:sp>
      <p:sp>
        <p:nvSpPr>
          <p:cNvPr id="67" name="TextBox 66">
            <a:extLst>
              <a:ext uri="{FF2B5EF4-FFF2-40B4-BE49-F238E27FC236}">
                <a16:creationId xmlns:a16="http://schemas.microsoft.com/office/drawing/2014/main" id="{FAF2C1D8-F088-E432-3688-DB2810D75EB7}"/>
              </a:ext>
            </a:extLst>
          </p:cNvPr>
          <p:cNvSpPr txBox="1"/>
          <p:nvPr/>
        </p:nvSpPr>
        <p:spPr>
          <a:xfrm>
            <a:off x="690350" y="4799897"/>
            <a:ext cx="2104187" cy="1846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000000"/>
                </a:solidFill>
                <a:effectLst/>
                <a:uLnTx/>
                <a:uFillTx/>
                <a:latin typeface="Segoe UI Semibold"/>
                <a:ea typeface="+mn-ea"/>
                <a:cs typeface="+mn-cs"/>
              </a:rPr>
              <a:t>Leaver · Emergency Termination</a:t>
            </a:r>
          </a:p>
        </p:txBody>
      </p:sp>
      <p:pic>
        <p:nvPicPr>
          <p:cNvPr id="68" name="Graphic 67">
            <a:extLst>
              <a:ext uri="{FF2B5EF4-FFF2-40B4-BE49-F238E27FC236}">
                <a16:creationId xmlns:a16="http://schemas.microsoft.com/office/drawing/2014/main" id="{CAED1F22-7098-847B-4D47-D64E6D4E8D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45538" y="4151874"/>
            <a:ext cx="464168" cy="464168"/>
          </a:xfrm>
          <a:prstGeom prst="rect">
            <a:avLst/>
          </a:prstGeom>
        </p:spPr>
      </p:pic>
      <p:grpSp>
        <p:nvGrpSpPr>
          <p:cNvPr id="69" name="Graphic 107" descr="calendar, fast-tracked supported project">
            <a:extLst>
              <a:ext uri="{FF2B5EF4-FFF2-40B4-BE49-F238E27FC236}">
                <a16:creationId xmlns:a16="http://schemas.microsoft.com/office/drawing/2014/main" id="{77ABB2C6-E5F8-D86B-1ECB-9F56297C4C12}"/>
              </a:ext>
            </a:extLst>
          </p:cNvPr>
          <p:cNvGrpSpPr/>
          <p:nvPr/>
        </p:nvGrpSpPr>
        <p:grpSpPr>
          <a:xfrm>
            <a:off x="3341261" y="4187733"/>
            <a:ext cx="392452" cy="392450"/>
            <a:chOff x="4476035" y="3962720"/>
            <a:chExt cx="393474" cy="393474"/>
          </a:xfrm>
        </p:grpSpPr>
        <p:sp>
          <p:nvSpPr>
            <p:cNvPr id="70" name="Freeform: Shape 69">
              <a:extLst>
                <a:ext uri="{FF2B5EF4-FFF2-40B4-BE49-F238E27FC236}">
                  <a16:creationId xmlns:a16="http://schemas.microsoft.com/office/drawing/2014/main" id="{58EF2F1C-515C-EE10-AD4A-77C08D41F0F3}"/>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FF58B6A3-8420-0DD1-E4B8-DEDF6B52B7EF}"/>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3F3C58D-9E99-D190-4B4A-D8EB3FC31058}"/>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E67852F4-0D8E-E8EB-8D39-8D3E70F92712}"/>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90137F64-9ADB-1D5E-3AE2-81ADB5276D75}"/>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50839F01-6060-C500-F722-5E2902A67003}"/>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716E21F-C086-D8DF-BACC-D1500E00D4F4}"/>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2091C557-F67D-5A60-DF9C-C80C572F96E3}"/>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78" name="Graphic 77">
            <a:extLst>
              <a:ext uri="{FF2B5EF4-FFF2-40B4-BE49-F238E27FC236}">
                <a16:creationId xmlns:a16="http://schemas.microsoft.com/office/drawing/2014/main" id="{7490975C-8488-3089-9C08-CCB54D1A15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68154" y="3995939"/>
            <a:ext cx="779028" cy="779028"/>
          </a:xfrm>
          <a:prstGeom prst="rect">
            <a:avLst/>
          </a:prstGeom>
        </p:spPr>
      </p:pic>
      <p:pic>
        <p:nvPicPr>
          <p:cNvPr id="79" name="Graphic 78" descr="Unfollow with solid fill">
            <a:extLst>
              <a:ext uri="{FF2B5EF4-FFF2-40B4-BE49-F238E27FC236}">
                <a16:creationId xmlns:a16="http://schemas.microsoft.com/office/drawing/2014/main" id="{197BC030-5077-F442-3E17-73BA1472EF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2060" y="2782278"/>
            <a:ext cx="583033" cy="583033"/>
          </a:xfrm>
          <a:prstGeom prst="rect">
            <a:avLst/>
          </a:prstGeom>
        </p:spPr>
      </p:pic>
      <p:pic>
        <p:nvPicPr>
          <p:cNvPr id="80" name="Graphic 79" descr="Unfollow with solid fill">
            <a:extLst>
              <a:ext uri="{FF2B5EF4-FFF2-40B4-BE49-F238E27FC236}">
                <a16:creationId xmlns:a16="http://schemas.microsoft.com/office/drawing/2014/main" id="{CDC7A9E8-DA8D-B710-D049-566D56B81E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2060" y="1401853"/>
            <a:ext cx="583033" cy="583033"/>
          </a:xfrm>
          <a:prstGeom prst="rect">
            <a:avLst/>
          </a:prstGeom>
        </p:spPr>
      </p:pic>
      <p:pic>
        <p:nvPicPr>
          <p:cNvPr id="81" name="Graphic 80" descr="Unfollow with solid fill">
            <a:extLst>
              <a:ext uri="{FF2B5EF4-FFF2-40B4-BE49-F238E27FC236}">
                <a16:creationId xmlns:a16="http://schemas.microsoft.com/office/drawing/2014/main" id="{29139CE5-7EEE-C6C0-C830-A4DCD05C62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7683" y="4076374"/>
            <a:ext cx="583033" cy="583033"/>
          </a:xfrm>
          <a:prstGeom prst="rect">
            <a:avLst/>
          </a:prstGeom>
        </p:spPr>
      </p:pic>
      <p:pic>
        <p:nvPicPr>
          <p:cNvPr id="82" name="Graphic 81" descr="Unfollow with solid fill">
            <a:extLst>
              <a:ext uri="{FF2B5EF4-FFF2-40B4-BE49-F238E27FC236}">
                <a16:creationId xmlns:a16="http://schemas.microsoft.com/office/drawing/2014/main" id="{96687227-CE92-0FD0-AE82-922D8B0DBF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0524" y="5444186"/>
            <a:ext cx="583033" cy="583033"/>
          </a:xfrm>
          <a:prstGeom prst="rect">
            <a:avLst/>
          </a:prstGeom>
        </p:spPr>
      </p:pic>
      <p:sp>
        <p:nvSpPr>
          <p:cNvPr id="83" name="TextBox 82">
            <a:extLst>
              <a:ext uri="{FF2B5EF4-FFF2-40B4-BE49-F238E27FC236}">
                <a16:creationId xmlns:a16="http://schemas.microsoft.com/office/drawing/2014/main" id="{0EC7BC2A-4602-2747-D678-C71679B92F1E}"/>
              </a:ext>
            </a:extLst>
          </p:cNvPr>
          <p:cNvSpPr txBox="1"/>
          <p:nvPr/>
        </p:nvSpPr>
        <p:spPr>
          <a:xfrm>
            <a:off x="2893844" y="2078041"/>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14 days before last </a:t>
            </a:r>
            <a:r>
              <a:rPr lang="en-US" sz="1100" spc="-30">
                <a:latin typeface="Segoe UI"/>
              </a:rPr>
              <a:t>d</a:t>
            </a:r>
            <a:r>
              <a:rPr kumimoji="0" lang="en-US" sz="1100" b="0" i="0" u="none" strike="noStrike" kern="1200" cap="none" spc="-30" normalizeH="0" baseline="0" noProof="0">
                <a:ln>
                  <a:noFill/>
                </a:ln>
                <a:solidFill>
                  <a:prstClr val="black"/>
                </a:solidFill>
                <a:effectLst/>
                <a:uLnTx/>
                <a:uFillTx/>
                <a:latin typeface="Segoe UI"/>
                <a:ea typeface="+mn-ea"/>
                <a:cs typeface="+mn-cs"/>
              </a:rPr>
              <a:t>ay</a:t>
            </a:r>
          </a:p>
        </p:txBody>
      </p:sp>
      <p:grpSp>
        <p:nvGrpSpPr>
          <p:cNvPr id="84" name="Graphic 107" descr="calendar, fast-tracked supported project">
            <a:extLst>
              <a:ext uri="{FF2B5EF4-FFF2-40B4-BE49-F238E27FC236}">
                <a16:creationId xmlns:a16="http://schemas.microsoft.com/office/drawing/2014/main" id="{224E0092-6CE5-9827-40E4-6FBEAAEAD815}"/>
              </a:ext>
            </a:extLst>
          </p:cNvPr>
          <p:cNvGrpSpPr/>
          <p:nvPr/>
        </p:nvGrpSpPr>
        <p:grpSpPr>
          <a:xfrm>
            <a:off x="3388726" y="1544454"/>
            <a:ext cx="392452" cy="392450"/>
            <a:chOff x="4476035" y="3962720"/>
            <a:chExt cx="393474" cy="393474"/>
          </a:xfrm>
        </p:grpSpPr>
        <p:sp>
          <p:nvSpPr>
            <p:cNvPr id="85" name="Freeform: Shape 84">
              <a:extLst>
                <a:ext uri="{FF2B5EF4-FFF2-40B4-BE49-F238E27FC236}">
                  <a16:creationId xmlns:a16="http://schemas.microsoft.com/office/drawing/2014/main" id="{C93F2EC8-33E6-9E38-08BE-29E1C255146F}"/>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D21ED586-6CFC-1D3F-D976-5155C00B0B6B}"/>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DE91A517-2129-A24B-8DBA-155E72F6DD13}"/>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D9CF6FB7-6417-3A64-5E72-FAD5075C8A71}"/>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F9B608C9-D9AF-6703-FA6D-A82B0422FC4B}"/>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40F1564F-7FBD-A9B5-A354-C50EB6465A4D}"/>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3B0964C6-4884-8E2F-534D-7B7AE8425F87}"/>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6605935E-219C-2E9D-46FD-446FC4C5F7AB}"/>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93" name="Straight Connector 92">
            <a:extLst>
              <a:ext uri="{FF2B5EF4-FFF2-40B4-BE49-F238E27FC236}">
                <a16:creationId xmlns:a16="http://schemas.microsoft.com/office/drawing/2014/main" id="{DBD569EB-8EBD-C87C-9FD2-3BD9C0FD6D6C}"/>
              </a:ext>
            </a:extLst>
          </p:cNvPr>
          <p:cNvCxnSpPr/>
          <p:nvPr/>
        </p:nvCxnSpPr>
        <p:spPr>
          <a:xfrm>
            <a:off x="4435738" y="1418877"/>
            <a:ext cx="0" cy="899318"/>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85C450B-8110-CECA-39C7-C209F8DF0552}"/>
              </a:ext>
            </a:extLst>
          </p:cNvPr>
          <p:cNvCxnSpPr>
            <a:cxnSpLocks/>
          </p:cNvCxnSpPr>
          <p:nvPr/>
        </p:nvCxnSpPr>
        <p:spPr>
          <a:xfrm>
            <a:off x="4435738" y="2769685"/>
            <a:ext cx="0" cy="899318"/>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61D5FDA-839C-FE75-A439-2E33FEB8C7A4}"/>
              </a:ext>
            </a:extLst>
          </p:cNvPr>
          <p:cNvCxnSpPr>
            <a:cxnSpLocks/>
          </p:cNvCxnSpPr>
          <p:nvPr/>
        </p:nvCxnSpPr>
        <p:spPr>
          <a:xfrm>
            <a:off x="4435098" y="4087042"/>
            <a:ext cx="0" cy="899318"/>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FC134EE-E7D5-BA58-F1FE-C448D4107A73}"/>
              </a:ext>
            </a:extLst>
          </p:cNvPr>
          <p:cNvCxnSpPr>
            <a:cxnSpLocks/>
          </p:cNvCxnSpPr>
          <p:nvPr/>
        </p:nvCxnSpPr>
        <p:spPr>
          <a:xfrm>
            <a:off x="4434458" y="5444186"/>
            <a:ext cx="0" cy="899318"/>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7" name="Graphic 96" descr="No sign with solid fill">
            <a:extLst>
              <a:ext uri="{FF2B5EF4-FFF2-40B4-BE49-F238E27FC236}">
                <a16:creationId xmlns:a16="http://schemas.microsoft.com/office/drawing/2014/main" id="{93D5D885-AB56-BB7A-7220-2B17CBFA7B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62720" y="2829685"/>
            <a:ext cx="483411" cy="483411"/>
          </a:xfrm>
          <a:prstGeom prst="rect">
            <a:avLst/>
          </a:prstGeom>
        </p:spPr>
      </p:pic>
      <p:pic>
        <p:nvPicPr>
          <p:cNvPr id="98" name="Graphic 97" descr="No sign with solid fill">
            <a:extLst>
              <a:ext uri="{FF2B5EF4-FFF2-40B4-BE49-F238E27FC236}">
                <a16:creationId xmlns:a16="http://schemas.microsoft.com/office/drawing/2014/main" id="{CD6A6E48-3098-8335-7291-75459976E8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45515" y="4139838"/>
            <a:ext cx="483411" cy="483411"/>
          </a:xfrm>
          <a:prstGeom prst="rect">
            <a:avLst/>
          </a:prstGeom>
        </p:spPr>
      </p:pic>
      <p:sp>
        <p:nvSpPr>
          <p:cNvPr id="99" name="TextBox 98">
            <a:extLst>
              <a:ext uri="{FF2B5EF4-FFF2-40B4-BE49-F238E27FC236}">
                <a16:creationId xmlns:a16="http://schemas.microsoft.com/office/drawing/2014/main" id="{BB8EDFA0-0993-CA0C-98F9-213FA42164C0}"/>
              </a:ext>
            </a:extLst>
          </p:cNvPr>
          <p:cNvSpPr txBox="1"/>
          <p:nvPr/>
        </p:nvSpPr>
        <p:spPr>
          <a:xfrm>
            <a:off x="8220648" y="6018138"/>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Launch custom</a:t>
            </a:r>
            <a:br>
              <a:rPr kumimoji="0" lang="en-US" sz="1100" b="0" i="0" u="none" strike="noStrike" kern="1200" cap="none" spc="-30" normalizeH="0" baseline="0" noProof="0">
                <a:ln>
                  <a:noFill/>
                </a:ln>
                <a:solidFill>
                  <a:prstClr val="black"/>
                </a:solidFill>
                <a:effectLst/>
                <a:uLnTx/>
                <a:uFillTx/>
                <a:latin typeface="Segoe UI"/>
                <a:ea typeface="+mn-ea"/>
                <a:cs typeface="+mn-cs"/>
              </a:rPr>
            </a:br>
            <a:r>
              <a:rPr kumimoji="0" lang="en-US" sz="1100" b="0" i="0" u="none" strike="noStrike" kern="1200" cap="none" spc="-30" normalizeH="0" baseline="0" noProof="0">
                <a:ln>
                  <a:noFill/>
                </a:ln>
                <a:solidFill>
                  <a:prstClr val="black"/>
                </a:solidFill>
                <a:effectLst/>
                <a:uLnTx/>
                <a:uFillTx/>
                <a:latin typeface="Segoe UI"/>
                <a:ea typeface="+mn-ea"/>
                <a:cs typeface="+mn-cs"/>
              </a:rPr>
              <a:t>Logic Apps workflow</a:t>
            </a:r>
          </a:p>
        </p:txBody>
      </p:sp>
      <p:pic>
        <p:nvPicPr>
          <p:cNvPr id="100" name="Graphic 99">
            <a:extLst>
              <a:ext uri="{FF2B5EF4-FFF2-40B4-BE49-F238E27FC236}">
                <a16:creationId xmlns:a16="http://schemas.microsoft.com/office/drawing/2014/main" id="{B0819630-352C-CECF-4AF5-2ABB13E5BE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77848" y="5511663"/>
            <a:ext cx="457200" cy="457200"/>
          </a:xfrm>
          <a:prstGeom prst="rect">
            <a:avLst/>
          </a:prstGeom>
        </p:spPr>
      </p:pic>
      <p:pic>
        <p:nvPicPr>
          <p:cNvPr id="101" name="Graphic 100" descr="Users with solid fill">
            <a:extLst>
              <a:ext uri="{FF2B5EF4-FFF2-40B4-BE49-F238E27FC236}">
                <a16:creationId xmlns:a16="http://schemas.microsoft.com/office/drawing/2014/main" id="{D4C35277-82CC-DFF8-CFFF-279A1EB357B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60961" y="4073111"/>
            <a:ext cx="668454" cy="668454"/>
          </a:xfrm>
          <a:prstGeom prst="rect">
            <a:avLst/>
          </a:prstGeom>
        </p:spPr>
      </p:pic>
      <p:grpSp>
        <p:nvGrpSpPr>
          <p:cNvPr id="102" name="Group 101">
            <a:extLst>
              <a:ext uri="{FF2B5EF4-FFF2-40B4-BE49-F238E27FC236}">
                <a16:creationId xmlns:a16="http://schemas.microsoft.com/office/drawing/2014/main" id="{710386C6-A018-0B9A-156B-0138CB1559E7}"/>
              </a:ext>
            </a:extLst>
          </p:cNvPr>
          <p:cNvGrpSpPr/>
          <p:nvPr/>
        </p:nvGrpSpPr>
        <p:grpSpPr>
          <a:xfrm>
            <a:off x="10448447" y="5645117"/>
            <a:ext cx="482292" cy="360486"/>
            <a:chOff x="4994757" y="5629023"/>
            <a:chExt cx="482292" cy="360486"/>
          </a:xfrm>
        </p:grpSpPr>
        <p:grpSp>
          <p:nvGrpSpPr>
            <p:cNvPr id="103" name="Group 102">
              <a:extLst>
                <a:ext uri="{FF2B5EF4-FFF2-40B4-BE49-F238E27FC236}">
                  <a16:creationId xmlns:a16="http://schemas.microsoft.com/office/drawing/2014/main" id="{03B205DC-8178-9F9F-CD0F-58F5F7DBA438}"/>
                </a:ext>
              </a:extLst>
            </p:cNvPr>
            <p:cNvGrpSpPr>
              <a:grpSpLocks noChangeAspect="1"/>
            </p:cNvGrpSpPr>
            <p:nvPr/>
          </p:nvGrpSpPr>
          <p:grpSpPr>
            <a:xfrm>
              <a:off x="5019849" y="5644157"/>
              <a:ext cx="457200" cy="339785"/>
              <a:chOff x="-2732078" y="3035562"/>
              <a:chExt cx="2056050" cy="1528025"/>
            </a:xfrm>
          </p:grpSpPr>
          <p:grpSp>
            <p:nvGrpSpPr>
              <p:cNvPr id="105" name="Graphic 95">
                <a:extLst>
                  <a:ext uri="{FF2B5EF4-FFF2-40B4-BE49-F238E27FC236}">
                    <a16:creationId xmlns:a16="http://schemas.microsoft.com/office/drawing/2014/main" id="{1A40B8EC-06A5-B998-E4F7-7331224B602E}"/>
                  </a:ext>
                </a:extLst>
              </p:cNvPr>
              <p:cNvGrpSpPr/>
              <p:nvPr/>
            </p:nvGrpSpPr>
            <p:grpSpPr>
              <a:xfrm>
                <a:off x="-2732078" y="3035562"/>
                <a:ext cx="2056050" cy="1528025"/>
                <a:chOff x="-2732078" y="3035562"/>
                <a:chExt cx="2056050" cy="1528025"/>
              </a:xfrm>
            </p:grpSpPr>
            <p:sp>
              <p:nvSpPr>
                <p:cNvPr id="107" name="Freeform: Shape 106">
                  <a:extLst>
                    <a:ext uri="{FF2B5EF4-FFF2-40B4-BE49-F238E27FC236}">
                      <a16:creationId xmlns:a16="http://schemas.microsoft.com/office/drawing/2014/main" id="{15F3D573-7AA3-F679-8568-473A0E1A68AA}"/>
                    </a:ext>
                  </a:extLst>
                </p:cNvPr>
                <p:cNvSpPr/>
                <p:nvPr/>
              </p:nvSpPr>
              <p:spPr>
                <a:xfrm>
                  <a:off x="-2732078" y="3412457"/>
                  <a:ext cx="1766040" cy="1043543"/>
                </a:xfrm>
                <a:custGeom>
                  <a:avLst/>
                  <a:gdLst>
                    <a:gd name="connsiteX0" fmla="*/ 1410388 w 1766040"/>
                    <a:gd name="connsiteY0" fmla="*/ 653514 h 1043543"/>
                    <a:gd name="connsiteX1" fmla="*/ 1484739 w 1766040"/>
                    <a:gd name="connsiteY1" fmla="*/ 247424 h 1043543"/>
                    <a:gd name="connsiteX2" fmla="*/ 1766040 w 1766040"/>
                    <a:gd name="connsiteY2" fmla="*/ 219513 h 1043543"/>
                    <a:gd name="connsiteX3" fmla="*/ 1766040 w 1766040"/>
                    <a:gd name="connsiteY3" fmla="*/ 0 h 1043543"/>
                    <a:gd name="connsiteX4" fmla="*/ 0 w 1766040"/>
                    <a:gd name="connsiteY4" fmla="*/ 0 h 1043543"/>
                    <a:gd name="connsiteX5" fmla="*/ 0 w 1766040"/>
                    <a:gd name="connsiteY5" fmla="*/ 984611 h 1043543"/>
                    <a:gd name="connsiteX6" fmla="*/ 58819 w 1766040"/>
                    <a:gd name="connsiteY6" fmla="*/ 1043543 h 1043543"/>
                    <a:gd name="connsiteX7" fmla="*/ 1186193 w 1766040"/>
                    <a:gd name="connsiteY7" fmla="*/ 1043543 h 1043543"/>
                    <a:gd name="connsiteX8" fmla="*/ 1410388 w 1766040"/>
                    <a:gd name="connsiteY8" fmla="*/ 653514 h 104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1043543">
                      <a:moveTo>
                        <a:pt x="1410388" y="653514"/>
                      </a:moveTo>
                      <a:cubicBezTo>
                        <a:pt x="1318780" y="520843"/>
                        <a:pt x="1352072" y="339030"/>
                        <a:pt x="1484739" y="247424"/>
                      </a:cubicBezTo>
                      <a:cubicBezTo>
                        <a:pt x="1567451" y="190314"/>
                        <a:pt x="1673724" y="179770"/>
                        <a:pt x="1766040" y="219513"/>
                      </a:cubicBezTo>
                      <a:lnTo>
                        <a:pt x="1766040" y="0"/>
                      </a:lnTo>
                      <a:lnTo>
                        <a:pt x="0" y="0"/>
                      </a:lnTo>
                      <a:lnTo>
                        <a:pt x="0" y="984611"/>
                      </a:lnTo>
                      <a:cubicBezTo>
                        <a:pt x="0" y="1017115"/>
                        <a:pt x="26316" y="1043475"/>
                        <a:pt x="58819" y="1043543"/>
                      </a:cubicBezTo>
                      <a:lnTo>
                        <a:pt x="1186193" y="1043543"/>
                      </a:lnTo>
                      <a:cubicBezTo>
                        <a:pt x="1193822" y="885030"/>
                        <a:pt x="1277253" y="739880"/>
                        <a:pt x="1410388" y="653514"/>
                      </a:cubicBezTo>
                      <a:close/>
                    </a:path>
                  </a:pathLst>
                </a:custGeom>
                <a:gradFill flip="none" rotWithShape="1">
                  <a:gsLst>
                    <a:gs pos="0">
                      <a:schemeClr val="accent1"/>
                    </a:gs>
                    <a:gs pos="50000">
                      <a:schemeClr val="accent1">
                        <a:lumMod val="60000"/>
                        <a:lumOff val="40000"/>
                      </a:schemeClr>
                    </a:gs>
                    <a:gs pos="100000">
                      <a:schemeClr val="accent1">
                        <a:lumMod val="60000"/>
                        <a:lumOff val="40000"/>
                      </a:schemeClr>
                    </a:gs>
                  </a:gsLst>
                  <a:lin ang="54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E7161A40-D214-35E3-8061-F8D8D1828159}"/>
                    </a:ext>
                  </a:extLst>
                </p:cNvPr>
                <p:cNvSpPr/>
                <p:nvPr/>
              </p:nvSpPr>
              <p:spPr>
                <a:xfrm>
                  <a:off x="-2732078" y="3035562"/>
                  <a:ext cx="1766040" cy="376895"/>
                </a:xfrm>
                <a:custGeom>
                  <a:avLst/>
                  <a:gdLst>
                    <a:gd name="connsiteX0" fmla="*/ 58819 w 1766040"/>
                    <a:gd name="connsiteY0" fmla="*/ 0 h 376895"/>
                    <a:gd name="connsiteX1" fmla="*/ 1707222 w 1766040"/>
                    <a:gd name="connsiteY1" fmla="*/ 0 h 376895"/>
                    <a:gd name="connsiteX2" fmla="*/ 1766041 w 1766040"/>
                    <a:gd name="connsiteY2" fmla="*/ 58933 h 376895"/>
                    <a:gd name="connsiteX3" fmla="*/ 1766041 w 1766040"/>
                    <a:gd name="connsiteY3" fmla="*/ 58933 h 376895"/>
                    <a:gd name="connsiteX4" fmla="*/ 1766041 w 1766040"/>
                    <a:gd name="connsiteY4" fmla="*/ 376895 h 376895"/>
                    <a:gd name="connsiteX5" fmla="*/ 0 w 1766040"/>
                    <a:gd name="connsiteY5" fmla="*/ 376895 h 376895"/>
                    <a:gd name="connsiteX6" fmla="*/ 0 w 1766040"/>
                    <a:gd name="connsiteY6" fmla="*/ 59161 h 376895"/>
                    <a:gd name="connsiteX7" fmla="*/ 58704 w 1766040"/>
                    <a:gd name="connsiteY7" fmla="*/ 0 h 376895"/>
                    <a:gd name="connsiteX8" fmla="*/ 58819 w 1766040"/>
                    <a:gd name="connsiteY8" fmla="*/ 0 h 37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376895">
                      <a:moveTo>
                        <a:pt x="58819" y="0"/>
                      </a:moveTo>
                      <a:lnTo>
                        <a:pt x="1707222" y="0"/>
                      </a:lnTo>
                      <a:cubicBezTo>
                        <a:pt x="1739727" y="63"/>
                        <a:pt x="1766041" y="26430"/>
                        <a:pt x="1766041" y="58933"/>
                      </a:cubicBezTo>
                      <a:lnTo>
                        <a:pt x="1766041" y="58933"/>
                      </a:lnTo>
                      <a:lnTo>
                        <a:pt x="1766041" y="376895"/>
                      </a:lnTo>
                      <a:lnTo>
                        <a:pt x="0" y="376895"/>
                      </a:lnTo>
                      <a:lnTo>
                        <a:pt x="0" y="59161"/>
                      </a:lnTo>
                      <a:cubicBezTo>
                        <a:pt x="-126" y="26613"/>
                        <a:pt x="26157" y="127"/>
                        <a:pt x="58704" y="0"/>
                      </a:cubicBezTo>
                      <a:cubicBezTo>
                        <a:pt x="58742" y="0"/>
                        <a:pt x="58781" y="0"/>
                        <a:pt x="58819" y="0"/>
                      </a:cubicBezTo>
                      <a:close/>
                    </a:path>
                  </a:pathLst>
                </a:custGeom>
                <a:solidFill>
                  <a:srgbClr val="005BA1"/>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127C4717-1C2E-91BD-A626-31907F653BA5}"/>
                    </a:ext>
                  </a:extLst>
                </p:cNvPr>
                <p:cNvSpPr/>
                <p:nvPr/>
              </p:nvSpPr>
              <p:spPr>
                <a:xfrm>
                  <a:off x="-1848772" y="4120564"/>
                  <a:ext cx="457413" cy="106444"/>
                </a:xfrm>
                <a:custGeom>
                  <a:avLst/>
                  <a:gdLst>
                    <a:gd name="connsiteX0" fmla="*/ 457414 w 457413"/>
                    <a:gd name="connsiteY0" fmla="*/ 0 h 106444"/>
                    <a:gd name="connsiteX1" fmla="*/ 53222 w 457413"/>
                    <a:gd name="connsiteY1" fmla="*/ 0 h 106444"/>
                    <a:gd name="connsiteX2" fmla="*/ 0 w 457413"/>
                    <a:gd name="connsiteY2" fmla="*/ 53222 h 106444"/>
                    <a:gd name="connsiteX3" fmla="*/ 53222 w 457413"/>
                    <a:gd name="connsiteY3" fmla="*/ 106444 h 106444"/>
                    <a:gd name="connsiteX4" fmla="*/ 371756 w 457413"/>
                    <a:gd name="connsiteY4" fmla="*/ 106444 h 106444"/>
                    <a:gd name="connsiteX5" fmla="*/ 457414 w 457413"/>
                    <a:gd name="connsiteY5" fmla="*/ 0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13" h="106444">
                      <a:moveTo>
                        <a:pt x="457414" y="0"/>
                      </a:moveTo>
                      <a:lnTo>
                        <a:pt x="53222" y="0"/>
                      </a:lnTo>
                      <a:cubicBezTo>
                        <a:pt x="23829" y="0"/>
                        <a:pt x="0" y="23824"/>
                        <a:pt x="0" y="53222"/>
                      </a:cubicBezTo>
                      <a:cubicBezTo>
                        <a:pt x="0" y="82620"/>
                        <a:pt x="23829" y="106444"/>
                        <a:pt x="53222" y="106444"/>
                      </a:cubicBezTo>
                      <a:lnTo>
                        <a:pt x="371756" y="106444"/>
                      </a:lnTo>
                      <a:cubicBezTo>
                        <a:pt x="394438" y="66619"/>
                        <a:pt x="423356" y="30677"/>
                        <a:pt x="457414"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3C5EADD2-F9F9-2C6F-9613-F188E5A09EB8}"/>
                    </a:ext>
                  </a:extLst>
                </p:cNvPr>
                <p:cNvSpPr/>
                <p:nvPr/>
              </p:nvSpPr>
              <p:spPr>
                <a:xfrm>
                  <a:off x="-1848772" y="3880721"/>
                  <a:ext cx="489164" cy="106444"/>
                </a:xfrm>
                <a:custGeom>
                  <a:avLst/>
                  <a:gdLst>
                    <a:gd name="connsiteX0" fmla="*/ 475802 w 489164"/>
                    <a:gd name="connsiteY0" fmla="*/ 19644 h 106444"/>
                    <a:gd name="connsiteX1" fmla="*/ 477743 w 489164"/>
                    <a:gd name="connsiteY1" fmla="*/ 0 h 106444"/>
                    <a:gd name="connsiteX2" fmla="*/ 53222 w 489164"/>
                    <a:gd name="connsiteY2" fmla="*/ 0 h 106444"/>
                    <a:gd name="connsiteX3" fmla="*/ 0 w 489164"/>
                    <a:gd name="connsiteY3" fmla="*/ 53222 h 106444"/>
                    <a:gd name="connsiteX4" fmla="*/ 53222 w 489164"/>
                    <a:gd name="connsiteY4" fmla="*/ 106444 h 106444"/>
                    <a:gd name="connsiteX5" fmla="*/ 489165 w 489164"/>
                    <a:gd name="connsiteY5" fmla="*/ 106444 h 106444"/>
                    <a:gd name="connsiteX6" fmla="*/ 475802 w 489164"/>
                    <a:gd name="connsiteY6" fmla="*/ 19644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164" h="106444">
                      <a:moveTo>
                        <a:pt x="475802" y="19644"/>
                      </a:moveTo>
                      <a:cubicBezTo>
                        <a:pt x="475802" y="12906"/>
                        <a:pt x="477287" y="6624"/>
                        <a:pt x="477743" y="0"/>
                      </a:cubicBezTo>
                      <a:lnTo>
                        <a:pt x="53222" y="0"/>
                      </a:lnTo>
                      <a:cubicBezTo>
                        <a:pt x="23829" y="0"/>
                        <a:pt x="0" y="23828"/>
                        <a:pt x="0" y="53222"/>
                      </a:cubicBezTo>
                      <a:cubicBezTo>
                        <a:pt x="0" y="82620"/>
                        <a:pt x="23829" y="106444"/>
                        <a:pt x="53222" y="106444"/>
                      </a:cubicBezTo>
                      <a:lnTo>
                        <a:pt x="489165" y="106444"/>
                      </a:lnTo>
                      <a:cubicBezTo>
                        <a:pt x="480382" y="78349"/>
                        <a:pt x="475882" y="49083"/>
                        <a:pt x="475802" y="19644"/>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6711F24-8705-15C5-E2D8-F1694CD7E5F3}"/>
                    </a:ext>
                  </a:extLst>
                </p:cNvPr>
                <p:cNvSpPr/>
                <p:nvPr/>
              </p:nvSpPr>
              <p:spPr>
                <a:xfrm>
                  <a:off x="-1846308" y="3641450"/>
                  <a:ext cx="633233" cy="106330"/>
                </a:xfrm>
                <a:custGeom>
                  <a:avLst/>
                  <a:gdLst>
                    <a:gd name="connsiteX0" fmla="*/ 633233 w 633233"/>
                    <a:gd name="connsiteY0" fmla="*/ 0 h 106330"/>
                    <a:gd name="connsiteX1" fmla="*/ 50759 w 633233"/>
                    <a:gd name="connsiteY1" fmla="*/ 0 h 106330"/>
                    <a:gd name="connsiteX2" fmla="*/ 58 w 633233"/>
                    <a:gd name="connsiteY2" fmla="*/ 55630 h 106330"/>
                    <a:gd name="connsiteX3" fmla="*/ 50759 w 633233"/>
                    <a:gd name="connsiteY3" fmla="*/ 106330 h 106330"/>
                    <a:gd name="connsiteX4" fmla="*/ 517766 w 633233"/>
                    <a:gd name="connsiteY4" fmla="*/ 106330 h 106330"/>
                    <a:gd name="connsiteX5" fmla="*/ 633233 w 633233"/>
                    <a:gd name="connsiteY5" fmla="*/ 0 h 10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233" h="106330">
                      <a:moveTo>
                        <a:pt x="633233" y="0"/>
                      </a:moveTo>
                      <a:lnTo>
                        <a:pt x="50759" y="0"/>
                      </a:lnTo>
                      <a:cubicBezTo>
                        <a:pt x="21396" y="1361"/>
                        <a:pt x="-1303" y="26267"/>
                        <a:pt x="58" y="55630"/>
                      </a:cubicBezTo>
                      <a:cubicBezTo>
                        <a:pt x="1332" y="83086"/>
                        <a:pt x="23302" y="105057"/>
                        <a:pt x="50759" y="106330"/>
                      </a:cubicBezTo>
                      <a:lnTo>
                        <a:pt x="517766" y="106330"/>
                      </a:lnTo>
                      <a:cubicBezTo>
                        <a:pt x="545828" y="61014"/>
                        <a:pt x="585767" y="24241"/>
                        <a:pt x="633233"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D1208BA8-744D-10A6-0E7E-B8448C56492C}"/>
                    </a:ext>
                  </a:extLst>
                </p:cNvPr>
                <p:cNvSpPr/>
                <p:nvPr/>
              </p:nvSpPr>
              <p:spPr>
                <a:xfrm>
                  <a:off x="-1484149" y="4072824"/>
                  <a:ext cx="808121" cy="490763"/>
                </a:xfrm>
                <a:custGeom>
                  <a:avLst/>
                  <a:gdLst>
                    <a:gd name="connsiteX0" fmla="*/ 735455 w 808121"/>
                    <a:gd name="connsiteY0" fmla="*/ 490763 h 490763"/>
                    <a:gd name="connsiteX1" fmla="*/ 807864 w 808121"/>
                    <a:gd name="connsiteY1" fmla="*/ 419039 h 490763"/>
                    <a:gd name="connsiteX2" fmla="*/ 807864 w 808121"/>
                    <a:gd name="connsiteY2" fmla="*/ 410473 h 490763"/>
                    <a:gd name="connsiteX3" fmla="*/ 404358 w 808121"/>
                    <a:gd name="connsiteY3" fmla="*/ 0 h 490763"/>
                    <a:gd name="connsiteX4" fmla="*/ 394 w 808121"/>
                    <a:gd name="connsiteY4" fmla="*/ 411159 h 490763"/>
                    <a:gd name="connsiteX5" fmla="*/ 64467 w 808121"/>
                    <a:gd name="connsiteY5" fmla="*/ 490307 h 490763"/>
                    <a:gd name="connsiteX6" fmla="*/ 735683 w 808121"/>
                    <a:gd name="connsiteY6" fmla="*/ 490307 h 49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121" h="490763">
                      <a:moveTo>
                        <a:pt x="735455" y="490763"/>
                      </a:moveTo>
                      <a:cubicBezTo>
                        <a:pt x="775234" y="490889"/>
                        <a:pt x="807613" y="458819"/>
                        <a:pt x="807864" y="419039"/>
                      </a:cubicBezTo>
                      <a:cubicBezTo>
                        <a:pt x="808207" y="416195"/>
                        <a:pt x="808207" y="413317"/>
                        <a:pt x="807864" y="410473"/>
                      </a:cubicBezTo>
                      <a:cubicBezTo>
                        <a:pt x="779312" y="184222"/>
                        <a:pt x="650596" y="0"/>
                        <a:pt x="404358" y="0"/>
                      </a:cubicBezTo>
                      <a:cubicBezTo>
                        <a:pt x="158119" y="0"/>
                        <a:pt x="25178" y="156240"/>
                        <a:pt x="394" y="411159"/>
                      </a:cubicBezTo>
                      <a:cubicBezTo>
                        <a:pt x="-3729" y="450698"/>
                        <a:pt x="24938" y="486115"/>
                        <a:pt x="64467" y="490307"/>
                      </a:cubicBezTo>
                      <a:lnTo>
                        <a:pt x="735683" y="490307"/>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4CF36712-16CE-AB16-6F77-A391E7DD01BD}"/>
                    </a:ext>
                  </a:extLst>
                </p:cNvPr>
                <p:cNvSpPr/>
                <p:nvPr/>
              </p:nvSpPr>
              <p:spPr>
                <a:xfrm>
                  <a:off x="-1202225" y="4090526"/>
                  <a:ext cx="241784" cy="317277"/>
                </a:xfrm>
                <a:custGeom>
                  <a:avLst/>
                  <a:gdLst>
                    <a:gd name="connsiteX0" fmla="*/ 122205 w 241784"/>
                    <a:gd name="connsiteY0" fmla="*/ 36091 h 317277"/>
                    <a:gd name="connsiteX1" fmla="*/ 0 w 241784"/>
                    <a:gd name="connsiteY1" fmla="*/ 0 h 317277"/>
                    <a:gd name="connsiteX2" fmla="*/ 121178 w 241784"/>
                    <a:gd name="connsiteY2" fmla="*/ 317277 h 317277"/>
                    <a:gd name="connsiteX3" fmla="*/ 241784 w 241784"/>
                    <a:gd name="connsiteY3" fmla="*/ 2170 h 317277"/>
                    <a:gd name="connsiteX4" fmla="*/ 122205 w 241784"/>
                    <a:gd name="connsiteY4" fmla="*/ 36091 h 317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4" h="317277">
                      <a:moveTo>
                        <a:pt x="122205" y="36091"/>
                      </a:moveTo>
                      <a:cubicBezTo>
                        <a:pt x="78794" y="36422"/>
                        <a:pt x="36262" y="23859"/>
                        <a:pt x="0" y="0"/>
                      </a:cubicBezTo>
                      <a:lnTo>
                        <a:pt x="121178" y="317277"/>
                      </a:lnTo>
                      <a:lnTo>
                        <a:pt x="241784" y="2170"/>
                      </a:lnTo>
                      <a:cubicBezTo>
                        <a:pt x="205933" y="24555"/>
                        <a:pt x="164475" y="36319"/>
                        <a:pt x="122205" y="36091"/>
                      </a:cubicBezTo>
                      <a:close/>
                    </a:path>
                  </a:pathLst>
                </a:custGeom>
                <a:solidFill>
                  <a:srgbClr val="FFFFFF">
                    <a:alpha val="80000"/>
                  </a:srgbClr>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FC77C884-3C5E-64F1-EE2C-1225B48C9D0B}"/>
                    </a:ext>
                  </a:extLst>
                </p:cNvPr>
                <p:cNvSpPr/>
                <p:nvPr/>
              </p:nvSpPr>
              <p:spPr>
                <a:xfrm>
                  <a:off x="-1306842" y="3673543"/>
                  <a:ext cx="453644" cy="453644"/>
                </a:xfrm>
                <a:custGeom>
                  <a:avLst/>
                  <a:gdLst>
                    <a:gd name="connsiteX0" fmla="*/ 453645 w 453644"/>
                    <a:gd name="connsiteY0" fmla="*/ 226822 h 453644"/>
                    <a:gd name="connsiteX1" fmla="*/ 226823 w 453644"/>
                    <a:gd name="connsiteY1" fmla="*/ 453645 h 453644"/>
                    <a:gd name="connsiteX2" fmla="*/ 0 w 453644"/>
                    <a:gd name="connsiteY2" fmla="*/ 226822 h 453644"/>
                    <a:gd name="connsiteX3" fmla="*/ 226823 w 453644"/>
                    <a:gd name="connsiteY3" fmla="*/ 0 h 453644"/>
                    <a:gd name="connsiteX4" fmla="*/ 453645 w 453644"/>
                    <a:gd name="connsiteY4" fmla="*/ 226822 h 453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44" h="453644">
                      <a:moveTo>
                        <a:pt x="453645" y="226822"/>
                      </a:moveTo>
                      <a:cubicBezTo>
                        <a:pt x="453645" y="352093"/>
                        <a:pt x="352093" y="453645"/>
                        <a:pt x="226823" y="453645"/>
                      </a:cubicBezTo>
                      <a:cubicBezTo>
                        <a:pt x="101552" y="453645"/>
                        <a:pt x="0" y="352093"/>
                        <a:pt x="0" y="226822"/>
                      </a:cubicBezTo>
                      <a:cubicBezTo>
                        <a:pt x="0" y="101552"/>
                        <a:pt x="101552" y="0"/>
                        <a:pt x="226823" y="0"/>
                      </a:cubicBezTo>
                      <a:cubicBezTo>
                        <a:pt x="352093" y="0"/>
                        <a:pt x="453645" y="101552"/>
                        <a:pt x="453645" y="226822"/>
                      </a:cubicBez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6" name="Freeform: Shape 105">
                <a:extLst>
                  <a:ext uri="{FF2B5EF4-FFF2-40B4-BE49-F238E27FC236}">
                    <a16:creationId xmlns:a16="http://schemas.microsoft.com/office/drawing/2014/main" id="{D1C0AAD1-F4DC-7C78-B0FB-37C476F6FF5B}"/>
                  </a:ext>
                </a:extLst>
              </p:cNvPr>
              <p:cNvSpPr/>
              <p:nvPr/>
            </p:nvSpPr>
            <p:spPr>
              <a:xfrm>
                <a:off x="-2590515" y="3645554"/>
                <a:ext cx="541582" cy="541582"/>
              </a:xfrm>
              <a:custGeom>
                <a:avLst/>
                <a:gdLst>
                  <a:gd name="connsiteX0" fmla="*/ 180975 w 361950"/>
                  <a:gd name="connsiteY0" fmla="*/ 0 h 361950"/>
                  <a:gd name="connsiteX1" fmla="*/ 0 w 361950"/>
                  <a:gd name="connsiteY1" fmla="*/ 180975 h 361950"/>
                  <a:gd name="connsiteX2" fmla="*/ 180975 w 361950"/>
                  <a:gd name="connsiteY2" fmla="*/ 361950 h 361950"/>
                  <a:gd name="connsiteX3" fmla="*/ 361950 w 361950"/>
                  <a:gd name="connsiteY3" fmla="*/ 180975 h 361950"/>
                  <a:gd name="connsiteX4" fmla="*/ 181127 w 361950"/>
                  <a:gd name="connsiteY4" fmla="*/ 0 h 361950"/>
                  <a:gd name="connsiteX5" fmla="*/ 180975 w 361950"/>
                  <a:gd name="connsiteY5" fmla="*/ 0 h 361950"/>
                  <a:gd name="connsiteX6" fmla="*/ 224790 w 361950"/>
                  <a:gd name="connsiteY6" fmla="*/ 189614 h 361950"/>
                  <a:gd name="connsiteX7" fmla="*/ 145209 w 361950"/>
                  <a:gd name="connsiteY7" fmla="*/ 269281 h 361950"/>
                  <a:gd name="connsiteX8" fmla="*/ 77019 w 361950"/>
                  <a:gd name="connsiteY8" fmla="*/ 201082 h 361950"/>
                  <a:gd name="connsiteX9" fmla="*/ 99803 w 361950"/>
                  <a:gd name="connsiteY9" fmla="*/ 178298 h 361950"/>
                  <a:gd name="connsiteX10" fmla="*/ 145209 w 361950"/>
                  <a:gd name="connsiteY10" fmla="*/ 223714 h 361950"/>
                  <a:gd name="connsiteX11" fmla="*/ 210931 w 361950"/>
                  <a:gd name="connsiteY11" fmla="*/ 157105 h 361950"/>
                  <a:gd name="connsiteX12" fmla="*/ 267348 w 361950"/>
                  <a:gd name="connsiteY12" fmla="*/ 101394 h 361950"/>
                  <a:gd name="connsiteX13" fmla="*/ 269405 w 361950"/>
                  <a:gd name="connsiteY13" fmla="*/ 99489 h 361950"/>
                  <a:gd name="connsiteX14" fmla="*/ 271310 w 361950"/>
                  <a:gd name="connsiteY14" fmla="*/ 97431 h 361950"/>
                  <a:gd name="connsiteX15" fmla="*/ 294418 w 361950"/>
                  <a:gd name="connsiteY15" fmla="*/ 120215 h 361950"/>
                  <a:gd name="connsiteX16" fmla="*/ 224790 w 361950"/>
                  <a:gd name="connsiteY16" fmla="*/ 18961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1950" h="361950">
                    <a:moveTo>
                      <a:pt x="180975" y="0"/>
                    </a:moveTo>
                    <a:cubicBezTo>
                      <a:pt x="81025" y="0"/>
                      <a:pt x="0" y="81025"/>
                      <a:pt x="0" y="180975"/>
                    </a:cubicBezTo>
                    <a:cubicBezTo>
                      <a:pt x="0" y="280925"/>
                      <a:pt x="81025" y="361950"/>
                      <a:pt x="180975" y="361950"/>
                    </a:cubicBezTo>
                    <a:cubicBezTo>
                      <a:pt x="280925" y="361950"/>
                      <a:pt x="361950" y="280925"/>
                      <a:pt x="361950" y="180975"/>
                    </a:cubicBezTo>
                    <a:cubicBezTo>
                      <a:pt x="361992" y="81067"/>
                      <a:pt x="281035" y="42"/>
                      <a:pt x="181127" y="0"/>
                    </a:cubicBezTo>
                    <a:cubicBezTo>
                      <a:pt x="181077" y="0"/>
                      <a:pt x="181025" y="0"/>
                      <a:pt x="180975" y="0"/>
                    </a:cubicBezTo>
                    <a:close/>
                    <a:moveTo>
                      <a:pt x="224790" y="189614"/>
                    </a:moveTo>
                    <a:cubicBezTo>
                      <a:pt x="198425" y="215935"/>
                      <a:pt x="171898" y="242490"/>
                      <a:pt x="145209" y="269281"/>
                    </a:cubicBezTo>
                    <a:cubicBezTo>
                      <a:pt x="122527" y="246497"/>
                      <a:pt x="99796" y="223764"/>
                      <a:pt x="77019" y="201082"/>
                    </a:cubicBezTo>
                    <a:lnTo>
                      <a:pt x="99803" y="178298"/>
                    </a:lnTo>
                    <a:lnTo>
                      <a:pt x="145209" y="223714"/>
                    </a:lnTo>
                    <a:cubicBezTo>
                      <a:pt x="167249" y="201349"/>
                      <a:pt x="189157" y="179146"/>
                      <a:pt x="210931" y="157105"/>
                    </a:cubicBezTo>
                    <a:cubicBezTo>
                      <a:pt x="232705" y="135055"/>
                      <a:pt x="244773" y="123225"/>
                      <a:pt x="267348" y="101394"/>
                    </a:cubicBezTo>
                    <a:cubicBezTo>
                      <a:pt x="267986" y="100755"/>
                      <a:pt x="268662" y="100127"/>
                      <a:pt x="269405" y="99489"/>
                    </a:cubicBezTo>
                    <a:cubicBezTo>
                      <a:pt x="270119" y="98880"/>
                      <a:pt x="270758" y="98189"/>
                      <a:pt x="271310" y="97431"/>
                    </a:cubicBezTo>
                    <a:lnTo>
                      <a:pt x="294418" y="120215"/>
                    </a:lnTo>
                    <a:cubicBezTo>
                      <a:pt x="267653" y="146904"/>
                      <a:pt x="251193" y="163297"/>
                      <a:pt x="224790" y="189614"/>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4" name="Graphic 103" descr="Close with solid fill">
              <a:extLst>
                <a:ext uri="{FF2B5EF4-FFF2-40B4-BE49-F238E27FC236}">
                  <a16:creationId xmlns:a16="http://schemas.microsoft.com/office/drawing/2014/main" id="{B0DBF2E0-3ABE-1E16-44B3-FE20DCADCE8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94757" y="5629023"/>
              <a:ext cx="360486" cy="360486"/>
            </a:xfrm>
            <a:prstGeom prst="rect">
              <a:avLst/>
            </a:prstGeom>
          </p:spPr>
        </p:pic>
      </p:grpSp>
      <p:sp>
        <p:nvSpPr>
          <p:cNvPr id="115" name="TextBox 114">
            <a:extLst>
              <a:ext uri="{FF2B5EF4-FFF2-40B4-BE49-F238E27FC236}">
                <a16:creationId xmlns:a16="http://schemas.microsoft.com/office/drawing/2014/main" id="{11C9623D-6D1D-2944-1C19-B4340C65A98C}"/>
              </a:ext>
            </a:extLst>
          </p:cNvPr>
          <p:cNvSpPr txBox="1"/>
          <p:nvPr/>
        </p:nvSpPr>
        <p:spPr>
          <a:xfrm>
            <a:off x="10107576" y="6137083"/>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Delete user account</a:t>
            </a:r>
          </a:p>
        </p:txBody>
      </p:sp>
      <p:sp>
        <p:nvSpPr>
          <p:cNvPr id="116" name="TextBox 115">
            <a:extLst>
              <a:ext uri="{FF2B5EF4-FFF2-40B4-BE49-F238E27FC236}">
                <a16:creationId xmlns:a16="http://schemas.microsoft.com/office/drawing/2014/main" id="{23918157-1D51-8018-E505-2C07C309E1F9}"/>
              </a:ext>
            </a:extLst>
          </p:cNvPr>
          <p:cNvSpPr txBox="1"/>
          <p:nvPr/>
        </p:nvSpPr>
        <p:spPr>
          <a:xfrm>
            <a:off x="4629342" y="6027219"/>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all license assignments</a:t>
            </a:r>
          </a:p>
        </p:txBody>
      </p:sp>
      <p:pic>
        <p:nvPicPr>
          <p:cNvPr id="117" name="Graphic 116" descr="Clipboard Checked with solid fill">
            <a:extLst>
              <a:ext uri="{FF2B5EF4-FFF2-40B4-BE49-F238E27FC236}">
                <a16:creationId xmlns:a16="http://schemas.microsoft.com/office/drawing/2014/main" id="{F2D53444-80CF-00B5-2104-33DDB35701E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037174" y="5494236"/>
            <a:ext cx="504804" cy="504804"/>
          </a:xfrm>
          <a:prstGeom prst="rect">
            <a:avLst/>
          </a:prstGeom>
        </p:spPr>
      </p:pic>
      <p:pic>
        <p:nvPicPr>
          <p:cNvPr id="118" name="Graphic 117" descr="Close with solid fill">
            <a:extLst>
              <a:ext uri="{FF2B5EF4-FFF2-40B4-BE49-F238E27FC236}">
                <a16:creationId xmlns:a16="http://schemas.microsoft.com/office/drawing/2014/main" id="{CC855405-011C-9830-7B22-3D9C184A30D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95870" y="4316434"/>
            <a:ext cx="398636" cy="398636"/>
          </a:xfrm>
          <a:prstGeom prst="rect">
            <a:avLst/>
          </a:prstGeom>
        </p:spPr>
      </p:pic>
      <p:pic>
        <p:nvPicPr>
          <p:cNvPr id="119" name="Graphic 118" descr="Close with solid fill">
            <a:extLst>
              <a:ext uri="{FF2B5EF4-FFF2-40B4-BE49-F238E27FC236}">
                <a16:creationId xmlns:a16="http://schemas.microsoft.com/office/drawing/2014/main" id="{32ED0F89-3C3A-1C5D-2D1B-C85E064A293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106977" y="5584982"/>
            <a:ext cx="360486" cy="360486"/>
          </a:xfrm>
          <a:prstGeom prst="rect">
            <a:avLst/>
          </a:prstGeom>
        </p:spPr>
      </p:pic>
      <p:sp>
        <p:nvSpPr>
          <p:cNvPr id="120" name="TextBox 119">
            <a:extLst>
              <a:ext uri="{FF2B5EF4-FFF2-40B4-BE49-F238E27FC236}">
                <a16:creationId xmlns:a16="http://schemas.microsoft.com/office/drawing/2014/main" id="{6647C8EE-850B-10E8-9D51-3F4DF05A28B4}"/>
              </a:ext>
            </a:extLst>
          </p:cNvPr>
          <p:cNvSpPr txBox="1"/>
          <p:nvPr/>
        </p:nvSpPr>
        <p:spPr>
          <a:xfrm>
            <a:off x="8236031" y="1990805"/>
            <a:ext cx="1281622"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user from selected Teams</a:t>
            </a:r>
          </a:p>
        </p:txBody>
      </p:sp>
      <p:pic>
        <p:nvPicPr>
          <p:cNvPr id="121" name="Graphic 120">
            <a:extLst>
              <a:ext uri="{FF2B5EF4-FFF2-40B4-BE49-F238E27FC236}">
                <a16:creationId xmlns:a16="http://schemas.microsoft.com/office/drawing/2014/main" id="{8B824296-716A-C7C8-44CD-2E7649D65D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87328" y="1340882"/>
            <a:ext cx="779028" cy="779028"/>
          </a:xfrm>
          <a:prstGeom prst="rect">
            <a:avLst/>
          </a:prstGeom>
        </p:spPr>
      </p:pic>
      <p:sp>
        <p:nvSpPr>
          <p:cNvPr id="122" name="TextBox 121">
            <a:extLst>
              <a:ext uri="{FF2B5EF4-FFF2-40B4-BE49-F238E27FC236}">
                <a16:creationId xmlns:a16="http://schemas.microsoft.com/office/drawing/2014/main" id="{F221085D-2B29-DEA3-EB6D-E45D02E57E80}"/>
              </a:ext>
            </a:extLst>
          </p:cNvPr>
          <p:cNvSpPr txBox="1"/>
          <p:nvPr/>
        </p:nvSpPr>
        <p:spPr>
          <a:xfrm>
            <a:off x="10029544" y="1997833"/>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selected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Groups</a:t>
            </a:r>
          </a:p>
        </p:txBody>
      </p:sp>
      <p:pic>
        <p:nvPicPr>
          <p:cNvPr id="123" name="Graphic 122" descr="Users with solid fill">
            <a:extLst>
              <a:ext uri="{FF2B5EF4-FFF2-40B4-BE49-F238E27FC236}">
                <a16:creationId xmlns:a16="http://schemas.microsoft.com/office/drawing/2014/main" id="{F8ADD7FB-A976-88A2-F767-29B9030652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78728" y="1392588"/>
            <a:ext cx="668454" cy="668454"/>
          </a:xfrm>
          <a:prstGeom prst="rect">
            <a:avLst/>
          </a:prstGeom>
        </p:spPr>
      </p:pic>
      <p:sp>
        <p:nvSpPr>
          <p:cNvPr id="124" name="TextBox 123">
            <a:extLst>
              <a:ext uri="{FF2B5EF4-FFF2-40B4-BE49-F238E27FC236}">
                <a16:creationId xmlns:a16="http://schemas.microsoft.com/office/drawing/2014/main" id="{F8861BFE-6560-66AF-E6E4-9D9E5B310813}"/>
              </a:ext>
            </a:extLst>
          </p:cNvPr>
          <p:cNvSpPr txBox="1"/>
          <p:nvPr/>
        </p:nvSpPr>
        <p:spPr>
          <a:xfrm>
            <a:off x="6465064" y="3321739"/>
            <a:ext cx="1230826"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user from all Teams channels</a:t>
            </a:r>
          </a:p>
        </p:txBody>
      </p:sp>
      <p:pic>
        <p:nvPicPr>
          <p:cNvPr id="125" name="Graphic 124">
            <a:extLst>
              <a:ext uri="{FF2B5EF4-FFF2-40B4-BE49-F238E27FC236}">
                <a16:creationId xmlns:a16="http://schemas.microsoft.com/office/drawing/2014/main" id="{AFC7DBD8-85C6-C8A6-68D7-0D35423ACF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0963" y="2664765"/>
            <a:ext cx="779028" cy="779028"/>
          </a:xfrm>
          <a:prstGeom prst="rect">
            <a:avLst/>
          </a:prstGeom>
        </p:spPr>
      </p:pic>
      <p:sp>
        <p:nvSpPr>
          <p:cNvPr id="126" name="TextBox 125">
            <a:extLst>
              <a:ext uri="{FF2B5EF4-FFF2-40B4-BE49-F238E27FC236}">
                <a16:creationId xmlns:a16="http://schemas.microsoft.com/office/drawing/2014/main" id="{1954624A-174B-7385-BADF-BCE843FA96E7}"/>
              </a:ext>
            </a:extLst>
          </p:cNvPr>
          <p:cNvSpPr txBox="1"/>
          <p:nvPr/>
        </p:nvSpPr>
        <p:spPr>
          <a:xfrm>
            <a:off x="10158354" y="3284947"/>
            <a:ext cx="1188984"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reminder email to manager</a:t>
            </a:r>
          </a:p>
        </p:txBody>
      </p:sp>
      <p:pic>
        <p:nvPicPr>
          <p:cNvPr id="127" name="Graphic 126">
            <a:extLst>
              <a:ext uri="{FF2B5EF4-FFF2-40B4-BE49-F238E27FC236}">
                <a16:creationId xmlns:a16="http://schemas.microsoft.com/office/drawing/2014/main" id="{0E7CE15E-6C8F-025C-7A1E-AEEA513EE7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74918" y="2783909"/>
            <a:ext cx="464168" cy="464168"/>
          </a:xfrm>
          <a:prstGeom prst="rect">
            <a:avLst/>
          </a:prstGeom>
        </p:spPr>
      </p:pic>
      <p:sp>
        <p:nvSpPr>
          <p:cNvPr id="128" name="TextBox 127">
            <a:extLst>
              <a:ext uri="{FF2B5EF4-FFF2-40B4-BE49-F238E27FC236}">
                <a16:creationId xmlns:a16="http://schemas.microsoft.com/office/drawing/2014/main" id="{98651120-9C2B-541F-827F-3A3EDB4BB67D}"/>
              </a:ext>
            </a:extLst>
          </p:cNvPr>
          <p:cNvSpPr txBox="1"/>
          <p:nvPr/>
        </p:nvSpPr>
        <p:spPr>
          <a:xfrm>
            <a:off x="8195363" y="3321993"/>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all Group assignments</a:t>
            </a:r>
          </a:p>
        </p:txBody>
      </p:sp>
      <p:pic>
        <p:nvPicPr>
          <p:cNvPr id="129" name="Graphic 128" descr="Users with solid fill">
            <a:extLst>
              <a:ext uri="{FF2B5EF4-FFF2-40B4-BE49-F238E27FC236}">
                <a16:creationId xmlns:a16="http://schemas.microsoft.com/office/drawing/2014/main" id="{B6FB15CC-E52C-9F03-880F-E7912A892D9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44547" y="2742191"/>
            <a:ext cx="668454" cy="668454"/>
          </a:xfrm>
          <a:prstGeom prst="rect">
            <a:avLst/>
          </a:prstGeom>
        </p:spPr>
      </p:pic>
      <p:pic>
        <p:nvPicPr>
          <p:cNvPr id="130" name="Graphic 129" descr="Close with solid fill">
            <a:extLst>
              <a:ext uri="{FF2B5EF4-FFF2-40B4-BE49-F238E27FC236}">
                <a16:creationId xmlns:a16="http://schemas.microsoft.com/office/drawing/2014/main" id="{A13C1BC8-568A-D223-FA98-B6FE23DC7AE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79456" y="2985514"/>
            <a:ext cx="398636" cy="398636"/>
          </a:xfrm>
          <a:prstGeom prst="rect">
            <a:avLst/>
          </a:prstGeom>
        </p:spPr>
      </p:pic>
    </p:spTree>
    <p:extLst>
      <p:ext uri="{BB962C8B-B14F-4D97-AF65-F5344CB8AC3E}">
        <p14:creationId xmlns:p14="http://schemas.microsoft.com/office/powerpoint/2010/main" val="121201046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A981A-BCDB-A186-EC82-87A88B4A5E39}"/>
              </a:ext>
            </a:extLst>
          </p:cNvPr>
          <p:cNvSpPr>
            <a:spLocks noGrp="1"/>
          </p:cNvSpPr>
          <p:nvPr>
            <p:ph type="title"/>
          </p:nvPr>
        </p:nvSpPr>
        <p:spPr>
          <a:xfrm>
            <a:off x="638881" y="417576"/>
            <a:ext cx="10909640" cy="1249394"/>
          </a:xfrm>
        </p:spPr>
        <p:txBody>
          <a:bodyPr vert="horz" lIns="91440" tIns="45720" rIns="91440" bIns="45720" rtlCol="0" anchor="ctr">
            <a:normAutofit fontScale="90000"/>
          </a:bodyPr>
          <a:lstStyle/>
          <a:p>
            <a:pPr algn="ctr"/>
            <a:r>
              <a:rPr lang="en-US" sz="5100" kern="1200">
                <a:solidFill>
                  <a:schemeClr val="tx1"/>
                </a:solidFill>
                <a:latin typeface="+mj-lt"/>
                <a:ea typeface="+mj-ea"/>
                <a:cs typeface="+mj-cs"/>
              </a:rPr>
              <a:t>Lifecycle workflows built-in templates</a:t>
            </a:r>
          </a:p>
        </p:txBody>
      </p:sp>
      <p:pic>
        <p:nvPicPr>
          <p:cNvPr id="2050" name="Picture 2" descr="Screenshot of a list of lifecycle workflow templates.">
            <a:extLst>
              <a:ext uri="{FF2B5EF4-FFF2-40B4-BE49-F238E27FC236}">
                <a16:creationId xmlns:a16="http://schemas.microsoft.com/office/drawing/2014/main" id="{75939466-98D9-AF12-C449-778FCDDB4A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7447" y="2633472"/>
            <a:ext cx="10174057" cy="358635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898493BF-41FB-4429-28AC-B4A3002F5FA1}"/>
              </a:ext>
            </a:extLst>
          </p:cNvPr>
          <p:cNvSpPr/>
          <p:nvPr/>
        </p:nvSpPr>
        <p:spPr>
          <a:xfrm>
            <a:off x="966157" y="4609475"/>
            <a:ext cx="6326558" cy="167889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99F3FFC-55BB-BDA8-E5EB-1975DAD2239B}"/>
              </a:ext>
            </a:extLst>
          </p:cNvPr>
          <p:cNvSpPr/>
          <p:nvPr/>
        </p:nvSpPr>
        <p:spPr>
          <a:xfrm>
            <a:off x="8964117" y="2930576"/>
            <a:ext cx="2116111" cy="1776335"/>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133115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8E3B-FE37-71F2-7B39-3AB59E0DA427}"/>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Planning – Define Parameters</a:t>
            </a:r>
          </a:p>
        </p:txBody>
      </p:sp>
      <p:sp>
        <p:nvSpPr>
          <p:cNvPr id="3" name="TextBox 2">
            <a:extLst>
              <a:ext uri="{FF2B5EF4-FFF2-40B4-BE49-F238E27FC236}">
                <a16:creationId xmlns:a16="http://schemas.microsoft.com/office/drawing/2014/main" id="{C066F1A1-FD04-CFA0-56F4-BFF2657D4345}"/>
              </a:ext>
            </a:extLst>
          </p:cNvPr>
          <p:cNvSpPr txBox="1"/>
          <p:nvPr/>
        </p:nvSpPr>
        <p:spPr>
          <a:xfrm>
            <a:off x="1009335" y="1926266"/>
            <a:ext cx="10173330" cy="1366015"/>
          </a:xfrm>
          <a:prstGeom prst="rect">
            <a:avLst/>
          </a:prstGeom>
          <a:noFill/>
        </p:spPr>
        <p:txBody>
          <a:bodyPr wrap="square" rtlCol="0">
            <a:spAutoFit/>
          </a:bodyPr>
          <a:lstStyle/>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1" i="0" u="none" strike="noStrike" kern="1200" cap="none" spc="0" normalizeH="0" baseline="0" noProof="0">
                <a:ln>
                  <a:noFill/>
                </a:ln>
                <a:solidFill>
                  <a:prstClr val="black"/>
                </a:solidFill>
                <a:effectLst/>
                <a:uLnTx/>
                <a:uFillTx/>
                <a:latin typeface="Aptos" panose="02110004020202020204"/>
                <a:ea typeface="+mn-ea"/>
                <a:cs typeface="+mn-cs"/>
              </a:rPr>
              <a:t>Pre-Offboarding of an employee</a:t>
            </a:r>
          </a:p>
          <a:p>
            <a:pPr marL="285750" marR="0" lvl="0" indent="-28575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Tasks to be completed by the workflow (Remove user from all groups/Teams)</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Trigger date - How many days before the event (</a:t>
            </a:r>
            <a:r>
              <a:rPr kumimoji="0" lang="en-US" sz="1694" b="0" i="0" u="none" strike="noStrike" kern="1200" cap="none" spc="0" normalizeH="0" baseline="0" noProof="0" err="1">
                <a:ln>
                  <a:noFill/>
                </a:ln>
                <a:solidFill>
                  <a:prstClr val="black"/>
                </a:solidFill>
                <a:effectLst/>
                <a:uLnTx/>
                <a:uFillTx/>
                <a:latin typeface="Aptos" panose="02110004020202020204"/>
                <a:ea typeface="+mn-ea"/>
                <a:cs typeface="+mn-cs"/>
              </a:rPr>
              <a:t>EmployeeLeaveDateTime</a:t>
            </a: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a:t>
            </a:r>
          </a:p>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	</a:t>
            </a:r>
            <a:endParaRPr kumimoji="0" lang="en-US" sz="1765"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B18B7EC1-0C14-6E13-0C97-23A850837944}"/>
              </a:ext>
            </a:extLst>
          </p:cNvPr>
          <p:cNvSpPr txBox="1"/>
          <p:nvPr/>
        </p:nvSpPr>
        <p:spPr>
          <a:xfrm>
            <a:off x="1009335" y="3210439"/>
            <a:ext cx="10173330" cy="1366015"/>
          </a:xfrm>
          <a:prstGeom prst="rect">
            <a:avLst/>
          </a:prstGeom>
          <a:noFill/>
        </p:spPr>
        <p:txBody>
          <a:bodyPr wrap="square" rtlCol="0">
            <a:spAutoFit/>
          </a:bodyPr>
          <a:lstStyle/>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1" i="0" u="none" strike="noStrike" kern="1200" cap="none" spc="0" normalizeH="0" baseline="0" noProof="0">
                <a:ln>
                  <a:noFill/>
                </a:ln>
                <a:solidFill>
                  <a:prstClr val="black"/>
                </a:solidFill>
                <a:effectLst/>
                <a:uLnTx/>
                <a:uFillTx/>
                <a:latin typeface="Aptos" panose="02110004020202020204"/>
                <a:ea typeface="+mn-ea"/>
                <a:cs typeface="+mn-cs"/>
              </a:rPr>
              <a:t>Real-time employee termination</a:t>
            </a:r>
          </a:p>
          <a:p>
            <a:pPr marL="285750" marR="0" lvl="0" indent="-28575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Tasks to be completed by the workflow (Remove user from all groups/Teams, Delete account)</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To run on-demand (Emergency termination)</a:t>
            </a:r>
          </a:p>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	</a:t>
            </a:r>
            <a:endParaRPr kumimoji="0" lang="en-US" sz="1765"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E52B7170-6D28-B6DA-AAE6-F46B402A0172}"/>
              </a:ext>
            </a:extLst>
          </p:cNvPr>
          <p:cNvSpPr txBox="1"/>
          <p:nvPr/>
        </p:nvSpPr>
        <p:spPr>
          <a:xfrm>
            <a:off x="1009335" y="4615549"/>
            <a:ext cx="10173330" cy="1703672"/>
          </a:xfrm>
          <a:prstGeom prst="rect">
            <a:avLst/>
          </a:prstGeom>
          <a:noFill/>
        </p:spPr>
        <p:txBody>
          <a:bodyPr wrap="square" rtlCol="0">
            <a:spAutoFit/>
          </a:bodyPr>
          <a:lstStyle/>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1" i="0" u="none" strike="noStrike" kern="1200" cap="none" spc="0" normalizeH="0" baseline="0" noProof="0">
                <a:ln>
                  <a:noFill/>
                </a:ln>
                <a:solidFill>
                  <a:prstClr val="black"/>
                </a:solidFill>
                <a:effectLst/>
                <a:uLnTx/>
                <a:uFillTx/>
                <a:latin typeface="Aptos" panose="02110004020202020204"/>
                <a:ea typeface="+mn-ea"/>
                <a:cs typeface="+mn-cs"/>
              </a:rPr>
              <a:t>Offboard an employee</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Tasks to be completed by the workflow (Disable User Account, Remove user from all groups/Teams)</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Trigger date - How many days after the event (</a:t>
            </a:r>
            <a:r>
              <a:rPr kumimoji="0" lang="en-US" sz="1694" b="0" i="0" u="none" strike="noStrike" kern="1200" cap="none" spc="0" normalizeH="0" baseline="0" noProof="0" err="1">
                <a:ln>
                  <a:noFill/>
                </a:ln>
                <a:solidFill>
                  <a:prstClr val="black"/>
                </a:solidFill>
                <a:effectLst/>
                <a:uLnTx/>
                <a:uFillTx/>
                <a:latin typeface="Aptos" panose="02110004020202020204"/>
                <a:ea typeface="+mn-ea"/>
                <a:cs typeface="+mn-cs"/>
              </a:rPr>
              <a:t>EmployeeLeaveDateTime</a:t>
            </a: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Execution conditions (Rule based on attributes)</a:t>
            </a:r>
          </a:p>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	</a:t>
            </a:r>
            <a:endParaRPr kumimoji="0" lang="en-US" sz="1765"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1999123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8E3B-FE37-71F2-7B39-3AB59E0DA427}"/>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Planning – Define Parameters (Cont’d)</a:t>
            </a:r>
          </a:p>
        </p:txBody>
      </p:sp>
      <p:sp>
        <p:nvSpPr>
          <p:cNvPr id="3" name="TextBox 2">
            <a:extLst>
              <a:ext uri="{FF2B5EF4-FFF2-40B4-BE49-F238E27FC236}">
                <a16:creationId xmlns:a16="http://schemas.microsoft.com/office/drawing/2014/main" id="{C066F1A1-FD04-CFA0-56F4-BFF2657D4345}"/>
              </a:ext>
            </a:extLst>
          </p:cNvPr>
          <p:cNvSpPr txBox="1"/>
          <p:nvPr/>
        </p:nvSpPr>
        <p:spPr>
          <a:xfrm>
            <a:off x="1009335" y="1926266"/>
            <a:ext cx="10173330" cy="1964384"/>
          </a:xfrm>
          <a:prstGeom prst="rect">
            <a:avLst/>
          </a:prstGeom>
          <a:noFill/>
        </p:spPr>
        <p:txBody>
          <a:bodyPr wrap="square" rtlCol="0">
            <a:spAutoFit/>
          </a:bodyPr>
          <a:lstStyle/>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1" i="0" u="none" strike="noStrike" kern="1200" cap="none" spc="0" normalizeH="0" baseline="0" noProof="0">
                <a:ln>
                  <a:noFill/>
                </a:ln>
                <a:solidFill>
                  <a:prstClr val="black"/>
                </a:solidFill>
                <a:effectLst/>
                <a:uLnTx/>
                <a:uFillTx/>
                <a:latin typeface="Aptos" panose="02110004020202020204"/>
                <a:ea typeface="+mn-ea"/>
                <a:cs typeface="+mn-cs"/>
              </a:rPr>
              <a:t>Post-Offboarding of an employee</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Tasks to be completed by the workflow (Remove all licenses for user, Remove user from all Teams, Delete User Account)</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Trigger date - How many days after the event (</a:t>
            </a:r>
            <a:r>
              <a:rPr kumimoji="0" lang="en-US" sz="1694" b="0" i="0" u="none" strike="noStrike" kern="1200" cap="none" spc="0" normalizeH="0" baseline="0" noProof="0" err="1">
                <a:ln>
                  <a:noFill/>
                </a:ln>
                <a:solidFill>
                  <a:prstClr val="black"/>
                </a:solidFill>
                <a:effectLst/>
                <a:uLnTx/>
                <a:uFillTx/>
                <a:latin typeface="Aptos" panose="02110004020202020204"/>
                <a:ea typeface="+mn-ea"/>
                <a:cs typeface="+mn-cs"/>
              </a:rPr>
              <a:t>EmployeeLeaveDateTime</a:t>
            </a: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Execution conditions (Rule based on attributes)</a:t>
            </a:r>
          </a:p>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	</a:t>
            </a:r>
            <a:endParaRPr kumimoji="0" lang="en-US" sz="1765"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6711964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553998"/>
          </a:xfrm>
        </p:spPr>
        <p:txBody>
          <a:bodyPr>
            <a:normAutofit/>
          </a:bodyPr>
          <a:lstStyle/>
          <a:p>
            <a:r>
              <a:rPr lang="en-US"/>
              <a:t>Removing access</a:t>
            </a:r>
            <a:endParaRPr lang="en-US" sz="1600">
              <a:solidFill>
                <a:schemeClr val="accent1"/>
              </a:solidFill>
            </a:endParaRP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906DE0F-94BC-A23D-53B9-FB18F5C56C2B}"/>
              </a:ext>
            </a:extLst>
          </p:cNvPr>
          <p:cNvPicPr>
            <a:picLocks noChangeAspect="1"/>
          </p:cNvPicPr>
          <p:nvPr/>
        </p:nvPicPr>
        <p:blipFill>
          <a:blip r:embed="rId3"/>
          <a:stretch>
            <a:fillRect/>
          </a:stretch>
        </p:blipFill>
        <p:spPr>
          <a:xfrm>
            <a:off x="6429616" y="2061397"/>
            <a:ext cx="5504135" cy="3073287"/>
          </a:xfrm>
          <a:prstGeom prst="rect">
            <a:avLst/>
          </a:prstGeom>
        </p:spPr>
      </p:pic>
      <p:sp>
        <p:nvSpPr>
          <p:cNvPr id="6" name="Rectangle 5">
            <a:extLst>
              <a:ext uri="{FF2B5EF4-FFF2-40B4-BE49-F238E27FC236}">
                <a16:creationId xmlns:a16="http://schemas.microsoft.com/office/drawing/2014/main" id="{C70A8A89-6426-684A-3111-0F18EB796243}"/>
              </a:ext>
            </a:extLst>
          </p:cNvPr>
          <p:cNvSpPr/>
          <p:nvPr/>
        </p:nvSpPr>
        <p:spPr bwMode="auto">
          <a:xfrm>
            <a:off x="7407901" y="2494482"/>
            <a:ext cx="899285" cy="432000"/>
          </a:xfrm>
          <a:prstGeom prst="rect">
            <a:avLst/>
          </a:prstGeom>
          <a:noFill/>
          <a:ln w="158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0595A385-681E-0D2B-991E-8D19EDD91F4C}"/>
              </a:ext>
            </a:extLst>
          </p:cNvPr>
          <p:cNvSpPr/>
          <p:nvPr/>
        </p:nvSpPr>
        <p:spPr bwMode="auto">
          <a:xfrm>
            <a:off x="7407901" y="3105782"/>
            <a:ext cx="460978" cy="432000"/>
          </a:xfrm>
          <a:prstGeom prst="rect">
            <a:avLst/>
          </a:prstGeom>
          <a:noFill/>
          <a:ln w="158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81CDE7B7-93C6-9896-A711-D15B8CB7DF20}"/>
              </a:ext>
            </a:extLst>
          </p:cNvPr>
          <p:cNvSpPr txBox="1"/>
          <p:nvPr/>
        </p:nvSpPr>
        <p:spPr>
          <a:xfrm>
            <a:off x="585217" y="1333411"/>
            <a:ext cx="5362162" cy="3623300"/>
          </a:xfrm>
          <a:prstGeom prst="rect">
            <a:avLst/>
          </a:prstGeom>
          <a:noFill/>
        </p:spPr>
        <p:txBody>
          <a:bodyPr wrap="square">
            <a:spAutoFit/>
          </a:bodyPr>
          <a:lstStyle/>
          <a:p>
            <a:endParaRPr lang="en-US"/>
          </a:p>
          <a:p>
            <a:r>
              <a:rPr lang="en-US" b="1">
                <a:solidFill>
                  <a:schemeClr val="accent1"/>
                </a:solidFill>
              </a:rPr>
              <a:t>Applications</a:t>
            </a:r>
          </a:p>
          <a:p>
            <a:pPr marL="285750" indent="-285750">
              <a:buFont typeface="Arial" panose="020B0604020202020204" pitchFamily="34" charset="0"/>
              <a:buChar char="•"/>
            </a:pPr>
            <a:r>
              <a:rPr lang="en-US"/>
              <a:t>Microsoft Entra ID provisioning service keeps source and target systems in sync</a:t>
            </a:r>
          </a:p>
          <a:p>
            <a:pPr marL="285750" indent="-285750">
              <a:buFont typeface="Arial" panose="020B0604020202020204" pitchFamily="34" charset="0"/>
              <a:buChar char="•"/>
            </a:pPr>
            <a:r>
              <a:rPr lang="en-US"/>
              <a:t>De-provisioning accounts when users should not have access anymore:</a:t>
            </a:r>
          </a:p>
          <a:p>
            <a:pPr marL="742933" lvl="1" indent="-285750">
              <a:buFont typeface="Arial" panose="020B0604020202020204" pitchFamily="34" charset="0"/>
              <a:buChar char="•"/>
            </a:pPr>
            <a:r>
              <a:rPr lang="en-US"/>
              <a:t>The user account is deleted in Entra ID</a:t>
            </a:r>
          </a:p>
          <a:p>
            <a:pPr marL="742933" lvl="1" indent="-285750">
              <a:buFont typeface="Arial" panose="020B0604020202020204" pitchFamily="34" charset="0"/>
              <a:buChar char="•"/>
            </a:pPr>
            <a:r>
              <a:rPr lang="en-US"/>
              <a:t>The user is unassigned from the application</a:t>
            </a:r>
          </a:p>
          <a:p>
            <a:pPr marL="742933" lvl="1" indent="-285750">
              <a:buFont typeface="Arial" panose="020B0604020202020204" pitchFamily="34" charset="0"/>
              <a:buChar char="•"/>
            </a:pPr>
            <a:r>
              <a:rPr lang="en-US"/>
              <a:t>The user no longer meets a scoping filter and goes out of scope</a:t>
            </a:r>
          </a:p>
          <a:p>
            <a:pPr marL="742933" lvl="1" indent="-285750">
              <a:buFont typeface="Arial" panose="020B0604020202020204" pitchFamily="34" charset="0"/>
              <a:buChar char="•"/>
            </a:pPr>
            <a:r>
              <a:rPr lang="en-US"/>
              <a:t>The </a:t>
            </a:r>
            <a:r>
              <a:rPr lang="en-US" err="1"/>
              <a:t>AccountEnabled</a:t>
            </a:r>
            <a:r>
              <a:rPr lang="en-US"/>
              <a:t> property is set to False</a:t>
            </a:r>
          </a:p>
          <a:p>
            <a:pPr marL="285750" indent="-285750">
              <a:buFont typeface="Arial" panose="020B0604020202020204" pitchFamily="34" charset="0"/>
              <a:buChar char="•"/>
            </a:pPr>
            <a:r>
              <a:rPr lang="en-US"/>
              <a:t>Soft delete a user by default if the application supports soft deletes</a:t>
            </a:r>
          </a:p>
        </p:txBody>
      </p:sp>
    </p:spTree>
    <p:extLst>
      <p:ext uri="{BB962C8B-B14F-4D97-AF65-F5344CB8AC3E}">
        <p14:creationId xmlns:p14="http://schemas.microsoft.com/office/powerpoint/2010/main" val="41534532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699247" y="141007"/>
            <a:ext cx="10515600" cy="1325563"/>
          </a:xfrm>
        </p:spPr>
        <p:txBody>
          <a:bodyPr>
            <a:normAutofit/>
          </a:bodyPr>
          <a:lstStyle/>
          <a:p>
            <a:r>
              <a:rPr lang="en-US" sz="3600"/>
              <a:t>PoC | Pre-work</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sz="quarter" idx="10"/>
          </p:nvPr>
        </p:nvSpPr>
        <p:spPr>
          <a:xfrm>
            <a:off x="584200" y="1435100"/>
            <a:ext cx="11018838" cy="4653582"/>
          </a:xfrm>
        </p:spPr>
        <p:txBody>
          <a:bodyPr vert="horz" lIns="91440" tIns="45720" rIns="91440" bIns="45720" rtlCol="0" anchor="t">
            <a:normAutofit/>
          </a:bodyPr>
          <a:lstStyle/>
          <a:p>
            <a:pPr marL="0" indent="0">
              <a:buNone/>
            </a:pPr>
            <a:r>
              <a:rPr lang="en-US" sz="2000" b="1"/>
              <a:t> Perform a discovery of current customer’s processes for user’s lifecycle</a:t>
            </a:r>
          </a:p>
          <a:p>
            <a:endParaRPr lang="en-US" sz="2000"/>
          </a:p>
          <a:p>
            <a:r>
              <a:rPr lang="en-US" sz="2000"/>
              <a:t>Collect Architectural diagrams (if existing) </a:t>
            </a:r>
          </a:p>
          <a:p>
            <a:endParaRPr lang="en-US" sz="2000"/>
          </a:p>
          <a:p>
            <a:r>
              <a:rPr lang="en-US" sz="2000"/>
              <a:t>We advise utilizing a </a:t>
            </a:r>
            <a:r>
              <a:rPr lang="en-US" sz="2000" b="1"/>
              <a:t>non-production HR environment</a:t>
            </a:r>
            <a:r>
              <a:rPr lang="en-US" sz="2000"/>
              <a:t> along with trial instances of Microsoft Entra ID for testing purposes (please request a trial if necessary) </a:t>
            </a:r>
          </a:p>
          <a:p>
            <a:endParaRPr lang="en-US" sz="2000"/>
          </a:p>
          <a:p>
            <a:r>
              <a:rPr lang="en-US" sz="2000"/>
              <a:t>If a dedicated </a:t>
            </a:r>
            <a:r>
              <a:rPr lang="en-US" sz="2000" b="1">
                <a:latin typeface="Aptos_MSFontService"/>
              </a:rPr>
              <a:t>non-production</a:t>
            </a:r>
            <a:r>
              <a:rPr lang="en-US" sz="2000" b="1"/>
              <a:t> </a:t>
            </a:r>
            <a:r>
              <a:rPr lang="en-US" sz="2000"/>
              <a:t>HR environment is unavailable, we recommend pursuing the API-driven Inbound Provisioning Proof of Concept (POC).</a:t>
            </a:r>
          </a:p>
          <a:p>
            <a:endParaRPr lang="en-US" sz="2000"/>
          </a:p>
          <a:p>
            <a:r>
              <a:rPr lang="en-US" sz="2000"/>
              <a:t>Identify technical owners of the PoC resources, in case remediation/investigations are needed</a:t>
            </a:r>
          </a:p>
        </p:txBody>
      </p:sp>
    </p:spTree>
    <p:extLst>
      <p:ext uri="{BB962C8B-B14F-4D97-AF65-F5344CB8AC3E}">
        <p14:creationId xmlns:p14="http://schemas.microsoft.com/office/powerpoint/2010/main" val="342559659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26ED-78B5-21D3-1430-20794E5F1495}"/>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Lifecycle Workflows custom extensions</a:t>
            </a:r>
          </a:p>
        </p:txBody>
      </p:sp>
      <p:sp>
        <p:nvSpPr>
          <p:cNvPr id="3" name="TextBox 2">
            <a:extLst>
              <a:ext uri="{FF2B5EF4-FFF2-40B4-BE49-F238E27FC236}">
                <a16:creationId xmlns:a16="http://schemas.microsoft.com/office/drawing/2014/main" id="{A68F5071-F75F-1922-37AD-547B70EFCEC0}"/>
              </a:ext>
            </a:extLst>
          </p:cNvPr>
          <p:cNvSpPr txBox="1"/>
          <p:nvPr/>
        </p:nvSpPr>
        <p:spPr>
          <a:xfrm>
            <a:off x="838200" y="4686864"/>
            <a:ext cx="10515600" cy="1708160"/>
          </a:xfrm>
          <a:prstGeom prst="rect">
            <a:avLst/>
          </a:prstGeom>
          <a:noFill/>
        </p:spPr>
        <p:txBody>
          <a:bodyPr wrap="square" rtlCol="0">
            <a:spAutoFit/>
          </a:bodyPr>
          <a:lstStyle/>
          <a:p>
            <a:pPr defTabSz="932654">
              <a:spcAft>
                <a:spcPts val="600"/>
              </a:spcAft>
            </a:pPr>
            <a:r>
              <a:rPr lang="en-US" sz="1800" b="1" kern="1200">
                <a:solidFill>
                  <a:schemeClr val="tx1"/>
                </a:solidFill>
                <a:latin typeface="+mn-lt"/>
                <a:ea typeface="+mn-ea"/>
                <a:cs typeface="+mn-cs"/>
              </a:rPr>
              <a:t>Prerequisites: </a:t>
            </a:r>
          </a:p>
          <a:p>
            <a:pPr marL="291465" indent="-291465" defTabSz="932654">
              <a:spcAft>
                <a:spcPts val="600"/>
              </a:spcAft>
              <a:buFont typeface="Arial" panose="020B0604020202020204" pitchFamily="34" charset="0"/>
              <a:buChar char="•"/>
            </a:pPr>
            <a:r>
              <a:rPr lang="en-US" sz="1800" kern="1200">
                <a:solidFill>
                  <a:schemeClr val="tx1"/>
                </a:solidFill>
                <a:latin typeface="+mn-lt"/>
                <a:ea typeface="+mn-ea"/>
                <a:cs typeface="+mn-cs"/>
              </a:rPr>
              <a:t>An Azure subscription</a:t>
            </a:r>
          </a:p>
          <a:p>
            <a:pPr marL="291465" indent="-291465" defTabSz="932654">
              <a:spcAft>
                <a:spcPts val="600"/>
              </a:spcAft>
              <a:buFont typeface="Arial" panose="020B0604020202020204" pitchFamily="34" charset="0"/>
              <a:buChar char="•"/>
            </a:pPr>
            <a:r>
              <a:rPr lang="en-US" sz="1800" kern="1200">
                <a:solidFill>
                  <a:schemeClr val="tx1"/>
                </a:solidFill>
                <a:latin typeface="+mn-lt"/>
                <a:ea typeface="+mn-ea"/>
                <a:cs typeface="+mn-cs"/>
              </a:rPr>
              <a:t>A resource group</a:t>
            </a:r>
          </a:p>
          <a:p>
            <a:pPr marL="291465" indent="-291465" defTabSz="932654">
              <a:spcAft>
                <a:spcPts val="600"/>
              </a:spcAft>
              <a:buFont typeface="Arial" panose="020B0604020202020204" pitchFamily="34" charset="0"/>
              <a:buChar char="•"/>
            </a:pPr>
            <a:r>
              <a:rPr lang="en-US" sz="1800" kern="1200">
                <a:solidFill>
                  <a:schemeClr val="tx1"/>
                </a:solidFill>
                <a:latin typeface="+mn-lt"/>
                <a:ea typeface="+mn-ea"/>
                <a:cs typeface="+mn-cs"/>
              </a:rPr>
              <a:t>Permissions to create a new consumption-based Logic App or access to an existing consumption-based Logic App</a:t>
            </a:r>
            <a:endParaRPr lang="en-US"/>
          </a:p>
        </p:txBody>
      </p:sp>
      <p:sp>
        <p:nvSpPr>
          <p:cNvPr id="5" name="TextBox 4">
            <a:extLst>
              <a:ext uri="{FF2B5EF4-FFF2-40B4-BE49-F238E27FC236}">
                <a16:creationId xmlns:a16="http://schemas.microsoft.com/office/drawing/2014/main" id="{A1C23BC4-28AE-8B19-DB6E-8CF4878B0510}"/>
              </a:ext>
            </a:extLst>
          </p:cNvPr>
          <p:cNvSpPr txBox="1"/>
          <p:nvPr/>
        </p:nvSpPr>
        <p:spPr>
          <a:xfrm>
            <a:off x="838200" y="2037169"/>
            <a:ext cx="8027886" cy="2462213"/>
          </a:xfrm>
          <a:prstGeom prst="rect">
            <a:avLst/>
          </a:prstGeom>
          <a:noFill/>
        </p:spPr>
        <p:txBody>
          <a:bodyPr wrap="square" rtlCol="0">
            <a:spAutoFit/>
          </a:bodyPr>
          <a:lstStyle>
            <a:defPPr>
              <a:defRPr lang="en-US"/>
            </a:defPPr>
            <a:lvl1pPr>
              <a:defRPr b="1"/>
            </a:lvl1pPr>
          </a:lstStyle>
          <a:p>
            <a:pPr defTabSz="932654">
              <a:spcAft>
                <a:spcPts val="600"/>
              </a:spcAft>
            </a:pPr>
            <a:r>
              <a:rPr lang="en-US" sz="1800" b="0" kern="1200">
                <a:solidFill>
                  <a:schemeClr val="tx1"/>
                </a:solidFill>
                <a:latin typeface="+mn-lt"/>
                <a:ea typeface="+mn-ea"/>
                <a:cs typeface="+mn-cs"/>
              </a:rPr>
              <a:t>Allows you to create workflows using extensions like Logic Apps. With the extensibility feature, you're able to utilize the concept of custom task extensions to call-out to external systems as part of a workflow. </a:t>
            </a:r>
          </a:p>
          <a:p>
            <a:pPr defTabSz="932654">
              <a:spcAft>
                <a:spcPts val="600"/>
              </a:spcAft>
            </a:pPr>
            <a:endParaRPr lang="en-US" sz="1800" b="0" kern="1200">
              <a:solidFill>
                <a:schemeClr val="tx1"/>
              </a:solidFill>
              <a:latin typeface="+mn-lt"/>
              <a:ea typeface="+mn-ea"/>
              <a:cs typeface="+mn-cs"/>
            </a:endParaRPr>
          </a:p>
          <a:p>
            <a:pPr defTabSz="932654">
              <a:spcAft>
                <a:spcPts val="600"/>
              </a:spcAft>
            </a:pPr>
            <a:r>
              <a:rPr lang="en-US" sz="1800" b="0" kern="1200">
                <a:solidFill>
                  <a:schemeClr val="tx1"/>
                </a:solidFill>
                <a:latin typeface="+mn-lt"/>
                <a:ea typeface="+mn-ea"/>
                <a:cs typeface="+mn-cs"/>
              </a:rPr>
              <a:t>For example, when a user joins your organization, you can have a workflow with a custom task extension that assigns a Teams number, or have a separate workflow that grants access to an email account for a manager when a user leaves</a:t>
            </a:r>
            <a:endParaRPr lang="en-US" b="0"/>
          </a:p>
        </p:txBody>
      </p:sp>
    </p:spTree>
    <p:extLst>
      <p:ext uri="{BB962C8B-B14F-4D97-AF65-F5344CB8AC3E}">
        <p14:creationId xmlns:p14="http://schemas.microsoft.com/office/powerpoint/2010/main" val="203943882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3999D-BD5B-20B4-1E75-3A903DB7C770}"/>
              </a:ext>
            </a:extLst>
          </p:cNvPr>
          <p:cNvSpPr>
            <a:spLocks noGrp="1"/>
          </p:cNvSpPr>
          <p:nvPr>
            <p:ph type="title"/>
          </p:nvPr>
        </p:nvSpPr>
        <p:spPr/>
        <p:txBody>
          <a:bodyPr/>
          <a:lstStyle/>
          <a:p>
            <a:r>
              <a:rPr lang="en-US"/>
              <a:t>Azure logic Apps high-level steps</a:t>
            </a:r>
          </a:p>
        </p:txBody>
      </p:sp>
      <p:graphicFrame>
        <p:nvGraphicFramePr>
          <p:cNvPr id="4" name="Diagram 3">
            <a:extLst>
              <a:ext uri="{FF2B5EF4-FFF2-40B4-BE49-F238E27FC236}">
                <a16:creationId xmlns:a16="http://schemas.microsoft.com/office/drawing/2014/main" id="{3DE65B16-9F87-F035-06E0-91F7A9071519}"/>
              </a:ext>
            </a:extLst>
          </p:cNvPr>
          <p:cNvGraphicFramePr/>
          <p:nvPr/>
        </p:nvGraphicFramePr>
        <p:xfrm>
          <a:off x="3998823" y="1288211"/>
          <a:ext cx="7537570" cy="4568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descr="Logik-App-Dienst | Microsoft Azure">
            <a:extLst>
              <a:ext uri="{FF2B5EF4-FFF2-40B4-BE49-F238E27FC236}">
                <a16:creationId xmlns:a16="http://schemas.microsoft.com/office/drawing/2014/main" id="{B3DEE74B-C42D-51DC-9D49-312EB98C1F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4628" y="3839901"/>
            <a:ext cx="1941278" cy="1019171"/>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7">
            <a:extLst>
              <a:ext uri="{FF2B5EF4-FFF2-40B4-BE49-F238E27FC236}">
                <a16:creationId xmlns:a16="http://schemas.microsoft.com/office/drawing/2014/main" id="{0D78BF39-C7C6-67CB-3538-A3FE9AE47518}"/>
              </a:ext>
            </a:extLst>
          </p:cNvPr>
          <p:cNvPicPr>
            <a:picLocks noChangeAspect="1"/>
          </p:cNvPicPr>
          <p:nvPr/>
        </p:nvPicPr>
        <p:blipFill>
          <a:blip r:embed="rId8"/>
          <a:srcRect/>
          <a:stretch/>
        </p:blipFill>
        <p:spPr>
          <a:xfrm>
            <a:off x="1355681" y="1915964"/>
            <a:ext cx="1019171" cy="1019171"/>
          </a:xfrm>
          <a:prstGeom prst="rect">
            <a:avLst/>
          </a:prstGeom>
        </p:spPr>
      </p:pic>
      <p:pic>
        <p:nvPicPr>
          <p:cNvPr id="19" name="Graphic 18" descr="Badge Tick1 with solid fill">
            <a:extLst>
              <a:ext uri="{FF2B5EF4-FFF2-40B4-BE49-F238E27FC236}">
                <a16:creationId xmlns:a16="http://schemas.microsoft.com/office/drawing/2014/main" id="{404F86A6-E33A-CFDA-ECE6-C39F78D9C7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68097" y="1407919"/>
            <a:ext cx="914400" cy="914400"/>
          </a:xfrm>
          <a:prstGeom prst="rect">
            <a:avLst/>
          </a:prstGeom>
        </p:spPr>
      </p:pic>
      <p:pic>
        <p:nvPicPr>
          <p:cNvPr id="20" name="Graphic 19" descr="Badge Tick1 with solid fill">
            <a:extLst>
              <a:ext uri="{FF2B5EF4-FFF2-40B4-BE49-F238E27FC236}">
                <a16:creationId xmlns:a16="http://schemas.microsoft.com/office/drawing/2014/main" id="{6C3189D0-DCCC-A8B6-6959-BD4990914D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85417" y="2261840"/>
            <a:ext cx="914400" cy="914400"/>
          </a:xfrm>
          <a:prstGeom prst="rect">
            <a:avLst/>
          </a:prstGeom>
        </p:spPr>
      </p:pic>
      <p:pic>
        <p:nvPicPr>
          <p:cNvPr id="22" name="Graphic 21" descr="Badge Tick1 with solid fill">
            <a:extLst>
              <a:ext uri="{FF2B5EF4-FFF2-40B4-BE49-F238E27FC236}">
                <a16:creationId xmlns:a16="http://schemas.microsoft.com/office/drawing/2014/main" id="{EA5F20C8-D2B0-F9E5-3C69-192BE0637AF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3634" y="3115761"/>
            <a:ext cx="914400" cy="914400"/>
          </a:xfrm>
          <a:prstGeom prst="rect">
            <a:avLst/>
          </a:prstGeom>
        </p:spPr>
      </p:pic>
      <p:pic>
        <p:nvPicPr>
          <p:cNvPr id="23" name="Graphic 22" descr="Badge Tick1 with solid fill">
            <a:extLst>
              <a:ext uri="{FF2B5EF4-FFF2-40B4-BE49-F238E27FC236}">
                <a16:creationId xmlns:a16="http://schemas.microsoft.com/office/drawing/2014/main" id="{A38C36AE-FD7C-54E8-AAD9-73B97D0C01C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85417" y="3969682"/>
            <a:ext cx="914400" cy="914400"/>
          </a:xfrm>
          <a:prstGeom prst="rect">
            <a:avLst/>
          </a:prstGeom>
        </p:spPr>
      </p:pic>
      <p:pic>
        <p:nvPicPr>
          <p:cNvPr id="24" name="Graphic 23" descr="Badge Tick1 with solid fill">
            <a:extLst>
              <a:ext uri="{FF2B5EF4-FFF2-40B4-BE49-F238E27FC236}">
                <a16:creationId xmlns:a16="http://schemas.microsoft.com/office/drawing/2014/main" id="{EA780BEB-083F-4BAF-9AF8-1F267BD398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68097" y="4823603"/>
            <a:ext cx="914400" cy="914400"/>
          </a:xfrm>
          <a:prstGeom prst="rect">
            <a:avLst/>
          </a:prstGeom>
        </p:spPr>
      </p:pic>
    </p:spTree>
    <p:extLst>
      <p:ext uri="{BB962C8B-B14F-4D97-AF65-F5344CB8AC3E}">
        <p14:creationId xmlns:p14="http://schemas.microsoft.com/office/powerpoint/2010/main" val="38975647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750"/>
                                        <p:tgtEl>
                                          <p:spTgt spid="2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750"/>
                                        <p:tgtEl>
                                          <p:spTgt spid="22"/>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750"/>
                                        <p:tgtEl>
                                          <p:spTgt spid="23"/>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1172203" y="747746"/>
            <a:ext cx="9044294" cy="560369"/>
          </a:xfrm>
        </p:spPr>
        <p:txBody>
          <a:bodyPr>
            <a:normAutofit fontScale="90000"/>
          </a:bodyPr>
          <a:lstStyle/>
          <a:p>
            <a:r>
              <a:rPr lang="en-US" sz="3600"/>
              <a:t>POC Deployment  - Lifecycle Workflows (LCW)  </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1064018" y="1446048"/>
          <a:ext cx="9748716" cy="3474720"/>
        </p:xfrm>
        <a:graphic>
          <a:graphicData uri="http://schemas.openxmlformats.org/drawingml/2006/table">
            <a:tbl>
              <a:tblPr firstRow="1" bandRow="1">
                <a:tableStyleId>{3B4B98B0-60AC-42C2-AFA5-B58CD77FA1E5}</a:tableStyleId>
              </a:tblPr>
              <a:tblGrid>
                <a:gridCol w="3943133">
                  <a:extLst>
                    <a:ext uri="{9D8B030D-6E8A-4147-A177-3AD203B41FA5}">
                      <a16:colId xmlns:a16="http://schemas.microsoft.com/office/drawing/2014/main" val="1420714092"/>
                    </a:ext>
                  </a:extLst>
                </a:gridCol>
                <a:gridCol w="5805583">
                  <a:extLst>
                    <a:ext uri="{9D8B030D-6E8A-4147-A177-3AD203B41FA5}">
                      <a16:colId xmlns:a16="http://schemas.microsoft.com/office/drawing/2014/main" val="2426899440"/>
                    </a:ext>
                  </a:extLst>
                </a:gridCol>
              </a:tblGrid>
              <a:tr h="0">
                <a:tc>
                  <a:txBody>
                    <a:bodyPr/>
                    <a:lstStyle/>
                    <a:p>
                      <a:r>
                        <a:rPr lang="en-GB" sz="1200"/>
                        <a:t>Title</a:t>
                      </a:r>
                      <a:endParaRPr lang="de-DE" sz="1200"/>
                    </a:p>
                  </a:txBody>
                  <a:tcPr/>
                </a:tc>
                <a:tc>
                  <a:txBody>
                    <a:bodyPr/>
                    <a:lstStyle/>
                    <a:p>
                      <a:r>
                        <a:rPr lang="en-GB" sz="1200"/>
                        <a:t>Link</a:t>
                      </a:r>
                      <a:endParaRPr lang="de-DE" sz="1200"/>
                    </a:p>
                  </a:txBody>
                  <a:tcPr/>
                </a:tc>
                <a:extLst>
                  <a:ext uri="{0D108BD9-81ED-4DB2-BD59-A6C34878D82A}">
                    <a16:rowId xmlns:a16="http://schemas.microsoft.com/office/drawing/2014/main" val="1335105508"/>
                  </a:ext>
                </a:extLst>
              </a:tr>
              <a:tr h="259098">
                <a:tc>
                  <a:txBody>
                    <a:bodyPr/>
                    <a:lstStyle/>
                    <a:p>
                      <a:r>
                        <a:rPr lang="en-US" sz="1200" noProof="0"/>
                        <a:t>1. How to sync attributes for LCW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hlinkClick r:id="rId3"/>
                        </a:rPr>
                        <a:t>Sync attributes for Lifecycle Workflows</a:t>
                      </a:r>
                      <a:endParaRPr lang="en-US" sz="1200"/>
                    </a:p>
                  </a:txBody>
                  <a:tcPr/>
                </a:tc>
                <a:extLst>
                  <a:ext uri="{0D108BD9-81ED-4DB2-BD59-A6C34878D82A}">
                    <a16:rowId xmlns:a16="http://schemas.microsoft.com/office/drawing/2014/main" val="3907080854"/>
                  </a:ext>
                </a:extLst>
              </a:tr>
              <a:tr h="259098">
                <a:tc>
                  <a:txBody>
                    <a:bodyPr/>
                    <a:lstStyle/>
                    <a:p>
                      <a:r>
                        <a:rPr lang="en-US" sz="1200" noProof="0">
                          <a:sym typeface="Wingdings" panose="05000000000000000000" pitchFamily="2" charset="2"/>
                        </a:rPr>
                        <a:t>2. Prepare user accounts</a:t>
                      </a:r>
                      <a:endParaRPr lang="en-US" sz="1200" noProof="0"/>
                    </a:p>
                  </a:txBody>
                  <a:tcPr/>
                </a:tc>
                <a:tc>
                  <a:txBody>
                    <a:bodyPr/>
                    <a:lstStyle/>
                    <a:p>
                      <a:r>
                        <a:rPr lang="en-US" sz="1200">
                          <a:hlinkClick r:id="rId4"/>
                        </a:rPr>
                        <a:t>Prepare user accounts for LCW</a:t>
                      </a:r>
                      <a:endParaRPr lang="de-DE" sz="1200"/>
                    </a:p>
                  </a:txBody>
                  <a:tcPr/>
                </a:tc>
                <a:extLst>
                  <a:ext uri="{0D108BD9-81ED-4DB2-BD59-A6C34878D82A}">
                    <a16:rowId xmlns:a16="http://schemas.microsoft.com/office/drawing/2014/main" val="320479324"/>
                  </a:ext>
                </a:extLst>
              </a:tr>
              <a:tr h="259098">
                <a:tc>
                  <a:txBody>
                    <a:bodyPr/>
                    <a:lstStyle/>
                    <a:p>
                      <a:r>
                        <a:rPr lang="en-US" sz="1200" noProof="0"/>
                        <a:t>3. Onboard pre-hire employee</a:t>
                      </a:r>
                    </a:p>
                  </a:txBody>
                  <a:tcPr/>
                </a:tc>
                <a:tc>
                  <a:txBody>
                    <a:bodyPr/>
                    <a:lstStyle/>
                    <a:p>
                      <a:r>
                        <a:rPr lang="en-US" sz="1200">
                          <a:hlinkClick r:id="rId5"/>
                        </a:rPr>
                        <a:t>Automate pre-hire tasks for an employee</a:t>
                      </a:r>
                      <a:endParaRPr lang="de-DE" sz="1200"/>
                    </a:p>
                  </a:txBody>
                  <a:tcPr/>
                </a:tc>
                <a:extLst>
                  <a:ext uri="{0D108BD9-81ED-4DB2-BD59-A6C34878D82A}">
                    <a16:rowId xmlns:a16="http://schemas.microsoft.com/office/drawing/2014/main" val="843221250"/>
                  </a:ext>
                </a:extLst>
              </a:tr>
              <a:tr h="259098">
                <a:tc>
                  <a:txBody>
                    <a:bodyPr/>
                    <a:lstStyle/>
                    <a:p>
                      <a:r>
                        <a:rPr lang="en-US" sz="1200" noProof="0"/>
                        <a:t>4. Onboard new hire employee</a:t>
                      </a:r>
                    </a:p>
                  </a:txBody>
                  <a:tcPr/>
                </a:tc>
                <a:tc>
                  <a:txBody>
                    <a:bodyPr/>
                    <a:lstStyle/>
                    <a:p>
                      <a:r>
                        <a:rPr lang="en-US" sz="1200">
                          <a:hlinkClick r:id="rId6"/>
                        </a:rPr>
                        <a:t>Automate Onboarding a new employee</a:t>
                      </a:r>
                      <a:endParaRPr lang="de-DE" sz="1200"/>
                    </a:p>
                  </a:txBody>
                  <a:tcPr/>
                </a:tc>
                <a:extLst>
                  <a:ext uri="{0D108BD9-81ED-4DB2-BD59-A6C34878D82A}">
                    <a16:rowId xmlns:a16="http://schemas.microsoft.com/office/drawing/2014/main" val="1351609545"/>
                  </a:ext>
                </a:extLst>
              </a:tr>
              <a:tr h="259098">
                <a:tc>
                  <a:txBody>
                    <a:bodyPr/>
                    <a:lstStyle/>
                    <a:p>
                      <a:r>
                        <a:rPr lang="en-US" sz="1200" noProof="0"/>
                        <a:t>5. Post-Onboarding of an employee</a:t>
                      </a:r>
                    </a:p>
                  </a:txBody>
                  <a:tcPr/>
                </a:tc>
                <a:tc>
                  <a:txBody>
                    <a:bodyPr/>
                    <a:lstStyle/>
                    <a:p>
                      <a:r>
                        <a:rPr lang="en-US" sz="1200">
                          <a:hlinkClick r:id="rId7"/>
                        </a:rPr>
                        <a:t>Automate Post-Onboarding of an employee</a:t>
                      </a:r>
                      <a:r>
                        <a:rPr lang="de-DE" sz="1200"/>
                        <a:t> </a:t>
                      </a:r>
                    </a:p>
                  </a:txBody>
                  <a:tcPr/>
                </a:tc>
                <a:extLst>
                  <a:ext uri="{0D108BD9-81ED-4DB2-BD59-A6C34878D82A}">
                    <a16:rowId xmlns:a16="http://schemas.microsoft.com/office/drawing/2014/main" val="637698052"/>
                  </a:ext>
                </a:extLst>
              </a:tr>
              <a:tr h="259098">
                <a:tc>
                  <a:txBody>
                    <a:bodyPr/>
                    <a:lstStyle/>
                    <a:p>
                      <a:r>
                        <a:rPr lang="en-US" sz="1200" noProof="0"/>
                        <a:t>6. Real-time employee change</a:t>
                      </a:r>
                    </a:p>
                  </a:txBody>
                  <a:tcPr/>
                </a:tc>
                <a:tc>
                  <a:txBody>
                    <a:bodyPr/>
                    <a:lstStyle/>
                    <a:p>
                      <a:r>
                        <a:rPr lang="de-DE" sz="1200">
                          <a:hlinkClick r:id="rId8"/>
                        </a:rPr>
                        <a:t>Real time </a:t>
                      </a:r>
                      <a:r>
                        <a:rPr lang="de-DE" sz="1200" err="1">
                          <a:hlinkClick r:id="rId8"/>
                        </a:rPr>
                        <a:t>employee</a:t>
                      </a:r>
                      <a:r>
                        <a:rPr lang="de-DE" sz="1200">
                          <a:hlinkClick r:id="rId8"/>
                        </a:rPr>
                        <a:t> </a:t>
                      </a:r>
                      <a:r>
                        <a:rPr lang="de-DE" sz="1200" err="1">
                          <a:hlinkClick r:id="rId8"/>
                        </a:rPr>
                        <a:t>change</a:t>
                      </a:r>
                      <a:r>
                        <a:rPr lang="de-DE" sz="1200"/>
                        <a:t> </a:t>
                      </a:r>
                    </a:p>
                  </a:txBody>
                  <a:tcPr/>
                </a:tc>
                <a:extLst>
                  <a:ext uri="{0D108BD9-81ED-4DB2-BD59-A6C34878D82A}">
                    <a16:rowId xmlns:a16="http://schemas.microsoft.com/office/drawing/2014/main" val="952590362"/>
                  </a:ext>
                </a:extLst>
              </a:tr>
              <a:tr h="259098">
                <a:tc>
                  <a:txBody>
                    <a:bodyPr/>
                    <a:lstStyle/>
                    <a:p>
                      <a:r>
                        <a:rPr lang="en-US" sz="1200" noProof="0"/>
                        <a:t>7. Real-time employee termination</a:t>
                      </a:r>
                    </a:p>
                  </a:txBody>
                  <a:tcPr/>
                </a:tc>
                <a:tc>
                  <a:txBody>
                    <a:bodyPr/>
                    <a:lstStyle/>
                    <a:p>
                      <a:r>
                        <a:rPr lang="en-US" sz="1200">
                          <a:hlinkClick r:id="rId9"/>
                        </a:rPr>
                        <a:t>Real time employee termination</a:t>
                      </a:r>
                      <a:endParaRPr lang="de-DE" sz="1200"/>
                    </a:p>
                  </a:txBody>
                  <a:tcPr/>
                </a:tc>
                <a:extLst>
                  <a:ext uri="{0D108BD9-81ED-4DB2-BD59-A6C34878D82A}">
                    <a16:rowId xmlns:a16="http://schemas.microsoft.com/office/drawing/2014/main" val="2790924333"/>
                  </a:ext>
                </a:extLst>
              </a:tr>
              <a:tr h="259098">
                <a:tc>
                  <a:txBody>
                    <a:bodyPr/>
                    <a:lstStyle/>
                    <a:p>
                      <a:r>
                        <a:rPr lang="en-US" sz="1200" noProof="0"/>
                        <a:t>8. Pre-Offboarding of an employee</a:t>
                      </a:r>
                    </a:p>
                  </a:txBody>
                  <a:tcPr/>
                </a:tc>
                <a:tc>
                  <a:txBody>
                    <a:bodyPr/>
                    <a:lstStyle/>
                    <a:p>
                      <a:r>
                        <a:rPr lang="en-US" sz="1200">
                          <a:hlinkClick r:id="rId10"/>
                        </a:rPr>
                        <a:t>Automate Pre-Offboarding of an employee</a:t>
                      </a:r>
                      <a:r>
                        <a:rPr lang="en-US" sz="1200"/>
                        <a:t> </a:t>
                      </a:r>
                      <a:endParaRPr lang="de-DE" sz="1200"/>
                    </a:p>
                  </a:txBody>
                  <a:tcPr/>
                </a:tc>
                <a:extLst>
                  <a:ext uri="{0D108BD9-81ED-4DB2-BD59-A6C34878D82A}">
                    <a16:rowId xmlns:a16="http://schemas.microsoft.com/office/drawing/2014/main" val="691284405"/>
                  </a:ext>
                </a:extLst>
              </a:tr>
              <a:tr h="259098">
                <a:tc>
                  <a:txBody>
                    <a:bodyPr/>
                    <a:lstStyle/>
                    <a:p>
                      <a:r>
                        <a:rPr lang="en-US" sz="1200" noProof="0"/>
                        <a:t>9. Offboard an employee</a:t>
                      </a:r>
                    </a:p>
                  </a:txBody>
                  <a:tcPr/>
                </a:tc>
                <a:tc>
                  <a:txBody>
                    <a:bodyPr/>
                    <a:lstStyle/>
                    <a:p>
                      <a:r>
                        <a:rPr lang="en-US" sz="1200">
                          <a:hlinkClick r:id="rId11"/>
                        </a:rPr>
                        <a:t>Automate Offboarding of an employee</a:t>
                      </a:r>
                      <a:endParaRPr lang="de-DE" sz="1200"/>
                    </a:p>
                  </a:txBody>
                  <a:tcPr/>
                </a:tc>
                <a:extLst>
                  <a:ext uri="{0D108BD9-81ED-4DB2-BD59-A6C34878D82A}">
                    <a16:rowId xmlns:a16="http://schemas.microsoft.com/office/drawing/2014/main" val="246501599"/>
                  </a:ext>
                </a:extLst>
              </a:tr>
              <a:tr h="259098">
                <a:tc>
                  <a:txBody>
                    <a:bodyPr/>
                    <a:lstStyle/>
                    <a:p>
                      <a:r>
                        <a:rPr lang="en-US" sz="1200" noProof="0"/>
                        <a:t>10. Post-Offboarding of an employee</a:t>
                      </a:r>
                    </a:p>
                  </a:txBody>
                  <a:tcPr/>
                </a:tc>
                <a:tc>
                  <a:txBody>
                    <a:bodyPr/>
                    <a:lstStyle/>
                    <a:p>
                      <a:r>
                        <a:rPr lang="en-US" sz="1200">
                          <a:hlinkClick r:id="rId12"/>
                        </a:rPr>
                        <a:t>Automate Post-Offboarding of an employee</a:t>
                      </a:r>
                      <a:r>
                        <a:rPr lang="de-DE" sz="1200"/>
                        <a:t> </a:t>
                      </a:r>
                    </a:p>
                  </a:txBody>
                  <a:tcPr/>
                </a:tc>
                <a:extLst>
                  <a:ext uri="{0D108BD9-81ED-4DB2-BD59-A6C34878D82A}">
                    <a16:rowId xmlns:a16="http://schemas.microsoft.com/office/drawing/2014/main" val="4289044846"/>
                  </a:ext>
                </a:extLst>
              </a:tr>
              <a:tr h="204305">
                <a:tc>
                  <a:txBody>
                    <a:bodyPr/>
                    <a:lstStyle/>
                    <a:p>
                      <a:r>
                        <a:rPr lang="en-US" sz="1200" noProof="0"/>
                        <a:t>[Optional] – Trigger Logic Apps based on custom extensions</a:t>
                      </a:r>
                    </a:p>
                  </a:txBody>
                  <a:tcPr/>
                </a:tc>
                <a:tc>
                  <a:txBody>
                    <a:bodyPr/>
                    <a:lstStyle/>
                    <a:p>
                      <a:r>
                        <a:rPr lang="en-US" sz="1200">
                          <a:hlinkClick r:id="rId13"/>
                        </a:rPr>
                        <a:t>Trigger </a:t>
                      </a:r>
                      <a:r>
                        <a:rPr lang="en-US" sz="1200" err="1">
                          <a:hlinkClick r:id="rId13"/>
                        </a:rPr>
                        <a:t>LogicApps</a:t>
                      </a:r>
                      <a:r>
                        <a:rPr lang="en-US" sz="1200">
                          <a:hlinkClick r:id="rId13"/>
                        </a:rPr>
                        <a:t> with custom extensions</a:t>
                      </a:r>
                      <a:endParaRPr lang="de-DE" sz="1200"/>
                    </a:p>
                  </a:txBody>
                  <a:tcPr/>
                </a:tc>
                <a:extLst>
                  <a:ext uri="{0D108BD9-81ED-4DB2-BD59-A6C34878D82A}">
                    <a16:rowId xmlns:a16="http://schemas.microsoft.com/office/drawing/2014/main" val="813944899"/>
                  </a:ext>
                </a:extLst>
              </a:tr>
            </a:tbl>
          </a:graphicData>
        </a:graphic>
      </p:graphicFrame>
    </p:spTree>
    <p:extLst>
      <p:ext uri="{BB962C8B-B14F-4D97-AF65-F5344CB8AC3E}">
        <p14:creationId xmlns:p14="http://schemas.microsoft.com/office/powerpoint/2010/main" val="41592768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47E71-AFA7-A03F-4465-FFD96C9D1540}"/>
              </a:ext>
            </a:extLst>
          </p:cNvPr>
          <p:cNvSpPr>
            <a:spLocks noGrp="1"/>
          </p:cNvSpPr>
          <p:nvPr>
            <p:ph type="title"/>
          </p:nvPr>
        </p:nvSpPr>
        <p:spPr/>
        <p:txBody>
          <a:bodyPr/>
          <a:lstStyle/>
          <a:p>
            <a:r>
              <a:rPr lang="en-US"/>
              <a:t>Supported Tasks and workflows</a:t>
            </a:r>
          </a:p>
        </p:txBody>
      </p:sp>
      <p:graphicFrame>
        <p:nvGraphicFramePr>
          <p:cNvPr id="4" name="Content Placeholder 3">
            <a:extLst>
              <a:ext uri="{FF2B5EF4-FFF2-40B4-BE49-F238E27FC236}">
                <a16:creationId xmlns:a16="http://schemas.microsoft.com/office/drawing/2014/main" id="{7E724262-7B24-04D2-C88B-99940DE250C0}"/>
              </a:ext>
            </a:extLst>
          </p:cNvPr>
          <p:cNvGraphicFramePr>
            <a:graphicFrameLocks noGrp="1"/>
          </p:cNvGraphicFramePr>
          <p:nvPr>
            <p:ph sz="quarter" idx="10"/>
          </p:nvPr>
        </p:nvGraphicFramePr>
        <p:xfrm>
          <a:off x="1120291" y="1428206"/>
          <a:ext cx="9830738" cy="4862514"/>
        </p:xfrm>
        <a:graphic>
          <a:graphicData uri="http://schemas.openxmlformats.org/drawingml/2006/table">
            <a:tbl>
              <a:tblPr>
                <a:tableStyleId>{2D5ABB26-0587-4C30-8999-92F81FD0307C}</a:tableStyleId>
              </a:tblPr>
              <a:tblGrid>
                <a:gridCol w="5126617">
                  <a:extLst>
                    <a:ext uri="{9D8B030D-6E8A-4147-A177-3AD203B41FA5}">
                      <a16:colId xmlns:a16="http://schemas.microsoft.com/office/drawing/2014/main" val="1780670734"/>
                    </a:ext>
                  </a:extLst>
                </a:gridCol>
                <a:gridCol w="4704121">
                  <a:extLst>
                    <a:ext uri="{9D8B030D-6E8A-4147-A177-3AD203B41FA5}">
                      <a16:colId xmlns:a16="http://schemas.microsoft.com/office/drawing/2014/main" val="2508647860"/>
                    </a:ext>
                  </a:extLst>
                </a:gridCol>
              </a:tblGrid>
              <a:tr h="247149">
                <a:tc>
                  <a:txBody>
                    <a:bodyPr/>
                    <a:lstStyle/>
                    <a:p>
                      <a:pPr algn="l" fontAlgn="t"/>
                      <a:r>
                        <a:rPr lang="en-US" sz="1600">
                          <a:solidFill>
                            <a:schemeClr val="bg1"/>
                          </a:solidFill>
                          <a:effectLst/>
                        </a:rPr>
                        <a:t>Task</a:t>
                      </a:r>
                    </a:p>
                  </a:txBody>
                  <a:tcPr marL="12822" marR="12822" marT="6411" marB="6411">
                    <a:lnB w="3175" cap="flat" cmpd="sng" algn="ctr">
                      <a:solidFill>
                        <a:schemeClr val="tx1"/>
                      </a:solidFill>
                      <a:prstDash val="solid"/>
                      <a:round/>
                      <a:headEnd type="none" w="med" len="med"/>
                      <a:tailEnd type="none" w="med" len="med"/>
                    </a:lnB>
                    <a:solidFill>
                      <a:schemeClr val="accent1"/>
                    </a:solidFill>
                  </a:tcPr>
                </a:tc>
                <a:tc>
                  <a:txBody>
                    <a:bodyPr/>
                    <a:lstStyle/>
                    <a:p>
                      <a:pPr algn="l" fontAlgn="t"/>
                      <a:r>
                        <a:rPr lang="en-US" sz="1200">
                          <a:solidFill>
                            <a:schemeClr val="bg1"/>
                          </a:solidFill>
                          <a:effectLst/>
                        </a:rPr>
                        <a:t>Category</a:t>
                      </a:r>
                    </a:p>
                  </a:txBody>
                  <a:tcPr marL="12822" marR="12822" marT="6411" marB="6411">
                    <a:lnB w="3175"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47888466"/>
                  </a:ext>
                </a:extLst>
              </a:tr>
              <a:tr h="199172">
                <a:tc>
                  <a:txBody>
                    <a:bodyPr/>
                    <a:lstStyle/>
                    <a:p>
                      <a:pPr algn="l" fontAlgn="t"/>
                      <a:r>
                        <a:rPr lang="en-US" sz="900" u="none" strike="noStrike">
                          <a:effectLst/>
                          <a:hlinkClick r:id="rId2"/>
                        </a:rPr>
                        <a:t>Send welcome email to new hire</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181755"/>
                  </a:ext>
                </a:extLst>
              </a:tr>
              <a:tr h="236516">
                <a:tc>
                  <a:txBody>
                    <a:bodyPr/>
                    <a:lstStyle/>
                    <a:p>
                      <a:pPr algn="l" fontAlgn="t"/>
                      <a:r>
                        <a:rPr lang="en-US" sz="900" u="none" strike="noStrike">
                          <a:effectLst/>
                          <a:hlinkClick r:id="rId3"/>
                        </a:rPr>
                        <a:t>Send onboarding reminder email</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7964444"/>
                  </a:ext>
                </a:extLst>
              </a:tr>
              <a:tr h="273862">
                <a:tc>
                  <a:txBody>
                    <a:bodyPr/>
                    <a:lstStyle/>
                    <a:p>
                      <a:pPr algn="l" fontAlgn="t"/>
                      <a:r>
                        <a:rPr lang="en-US" sz="900" u="none" strike="noStrike">
                          <a:effectLst/>
                          <a:hlinkClick r:id="rId4"/>
                        </a:rPr>
                        <a:t>Generate Temporary Access Pass and send via email to user's manager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856853"/>
                  </a:ext>
                </a:extLst>
              </a:tr>
              <a:tr h="199172">
                <a:tc>
                  <a:txBody>
                    <a:bodyPr/>
                    <a:lstStyle/>
                    <a:p>
                      <a:pPr algn="l" fontAlgn="t"/>
                      <a:r>
                        <a:rPr lang="en-US" sz="900" u="none" strike="noStrike">
                          <a:effectLst/>
                          <a:hlinkClick r:id="rId5"/>
                        </a:rPr>
                        <a:t>Send email to notify manager of user move</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2893569"/>
                  </a:ext>
                </a:extLst>
              </a:tr>
              <a:tr h="199172">
                <a:tc>
                  <a:txBody>
                    <a:bodyPr/>
                    <a:lstStyle/>
                    <a:p>
                      <a:pPr algn="l" fontAlgn="t"/>
                      <a:r>
                        <a:rPr lang="en-US" sz="900" u="none" strike="noStrike">
                          <a:effectLst/>
                          <a:hlinkClick r:id="rId6"/>
                        </a:rPr>
                        <a:t>Request user access package assignment</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6733301"/>
                  </a:ext>
                </a:extLst>
              </a:tr>
              <a:tr h="199172">
                <a:tc>
                  <a:txBody>
                    <a:bodyPr/>
                    <a:lstStyle/>
                    <a:p>
                      <a:pPr algn="l" fontAlgn="t"/>
                      <a:r>
                        <a:rPr lang="en-US" sz="900" u="none" strike="noStrike">
                          <a:effectLst/>
                          <a:hlinkClick r:id="rId7"/>
                        </a:rPr>
                        <a:t>Add user to groups</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Leaver,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3819424"/>
                  </a:ext>
                </a:extLst>
              </a:tr>
              <a:tr h="199172">
                <a:tc>
                  <a:txBody>
                    <a:bodyPr/>
                    <a:lstStyle/>
                    <a:p>
                      <a:pPr algn="l" fontAlgn="t"/>
                      <a:r>
                        <a:rPr lang="en-US" sz="900" u="none" strike="noStrike">
                          <a:effectLst/>
                          <a:hlinkClick r:id="rId8"/>
                        </a:rPr>
                        <a:t>Add user to teams</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Leaver,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9768124"/>
                  </a:ext>
                </a:extLst>
              </a:tr>
              <a:tr h="199172">
                <a:tc>
                  <a:txBody>
                    <a:bodyPr/>
                    <a:lstStyle/>
                    <a:p>
                      <a:pPr algn="l" fontAlgn="t"/>
                      <a:r>
                        <a:rPr lang="en-US" sz="900" u="none" strike="noStrike">
                          <a:effectLst/>
                          <a:hlinkClick r:id="rId9"/>
                        </a:rPr>
                        <a:t>Enable user account</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655170"/>
                  </a:ext>
                </a:extLst>
              </a:tr>
              <a:tr h="199172">
                <a:tc>
                  <a:txBody>
                    <a:bodyPr/>
                    <a:lstStyle/>
                    <a:p>
                      <a:pPr algn="l" fontAlgn="t"/>
                      <a:r>
                        <a:rPr lang="en-US" sz="900" u="none" strike="noStrike">
                          <a:effectLst/>
                          <a:hlinkClick r:id="rId10"/>
                        </a:rPr>
                        <a:t>Run a custom task extension</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Leaver,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094028"/>
                  </a:ext>
                </a:extLst>
              </a:tr>
              <a:tr h="199172">
                <a:tc>
                  <a:txBody>
                    <a:bodyPr/>
                    <a:lstStyle/>
                    <a:p>
                      <a:pPr algn="l" fontAlgn="t"/>
                      <a:r>
                        <a:rPr lang="en-US" sz="900" u="none" strike="noStrike">
                          <a:effectLst/>
                          <a:hlinkClick r:id="rId11"/>
                        </a:rPr>
                        <a:t>Disable user account</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4271840"/>
                  </a:ext>
                </a:extLst>
              </a:tr>
              <a:tr h="199172">
                <a:tc>
                  <a:txBody>
                    <a:bodyPr/>
                    <a:lstStyle/>
                    <a:p>
                      <a:pPr algn="l" fontAlgn="t"/>
                      <a:r>
                        <a:rPr lang="en-US" sz="900" u="none" strike="noStrike">
                          <a:effectLst/>
                          <a:hlinkClick r:id="rId12"/>
                        </a:rPr>
                        <a:t>Remove user from selected group</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Leaver,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7842237"/>
                  </a:ext>
                </a:extLst>
              </a:tr>
              <a:tr h="199172">
                <a:tc>
                  <a:txBody>
                    <a:bodyPr/>
                    <a:lstStyle/>
                    <a:p>
                      <a:pPr algn="l" fontAlgn="t"/>
                      <a:r>
                        <a:rPr lang="en-US" sz="900" u="none" strike="noStrike">
                          <a:effectLst/>
                          <a:hlinkClick r:id="rId13"/>
                        </a:rPr>
                        <a:t>Remove users from all groups</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5065169"/>
                  </a:ext>
                </a:extLst>
              </a:tr>
              <a:tr h="199172">
                <a:tc>
                  <a:txBody>
                    <a:bodyPr/>
                    <a:lstStyle/>
                    <a:p>
                      <a:pPr algn="l" fontAlgn="t"/>
                      <a:r>
                        <a:rPr lang="en-US" sz="900" u="none" strike="noStrike">
                          <a:effectLst/>
                          <a:hlinkClick r:id="rId14"/>
                        </a:rPr>
                        <a:t>Remove user from teams</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0765776"/>
                  </a:ext>
                </a:extLst>
              </a:tr>
              <a:tr h="236516">
                <a:tc>
                  <a:txBody>
                    <a:bodyPr/>
                    <a:lstStyle/>
                    <a:p>
                      <a:pPr algn="l" fontAlgn="t"/>
                      <a:r>
                        <a:rPr lang="en-US" sz="900" u="none" strike="noStrike">
                          <a:effectLst/>
                          <a:hlinkClick r:id="rId15"/>
                        </a:rPr>
                        <a:t>Remove user from all teams</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5949609"/>
                  </a:ext>
                </a:extLst>
              </a:tr>
              <a:tr h="199172">
                <a:tc>
                  <a:txBody>
                    <a:bodyPr/>
                    <a:lstStyle/>
                    <a:p>
                      <a:pPr algn="l" fontAlgn="t"/>
                      <a:r>
                        <a:rPr lang="en-US" sz="900" u="none" strike="noStrike">
                          <a:effectLst/>
                          <a:hlinkClick r:id="rId16"/>
                        </a:rPr>
                        <a:t>Remove access package assignment for user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7082134"/>
                  </a:ext>
                </a:extLst>
              </a:tr>
              <a:tr h="199172">
                <a:tc>
                  <a:txBody>
                    <a:bodyPr/>
                    <a:lstStyle/>
                    <a:p>
                      <a:pPr algn="l" fontAlgn="t"/>
                      <a:r>
                        <a:rPr lang="en-US" sz="900" u="none" strike="noStrike">
                          <a:effectLst/>
                          <a:hlinkClick r:id="rId17"/>
                        </a:rPr>
                        <a:t>Remove all access package assignments for user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9182512"/>
                  </a:ext>
                </a:extLst>
              </a:tr>
              <a:tr h="273862">
                <a:tc>
                  <a:txBody>
                    <a:bodyPr/>
                    <a:lstStyle/>
                    <a:p>
                      <a:pPr algn="l" fontAlgn="t"/>
                      <a:r>
                        <a:rPr lang="en-US" sz="900" u="none" strike="noStrike">
                          <a:effectLst/>
                          <a:hlinkClick r:id="rId18"/>
                        </a:rPr>
                        <a:t>Cancel all pending access package assignment requests for user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9389411"/>
                  </a:ext>
                </a:extLst>
              </a:tr>
              <a:tr h="199172">
                <a:tc>
                  <a:txBody>
                    <a:bodyPr/>
                    <a:lstStyle/>
                    <a:p>
                      <a:pPr algn="l" fontAlgn="t"/>
                      <a:r>
                        <a:rPr lang="en-US" sz="900" u="none" strike="noStrike">
                          <a:effectLst/>
                          <a:hlinkClick r:id="rId19"/>
                        </a:rPr>
                        <a:t>Remove all license assignments from user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3491824"/>
                  </a:ext>
                </a:extLst>
              </a:tr>
              <a:tr h="199172">
                <a:tc>
                  <a:txBody>
                    <a:bodyPr/>
                    <a:lstStyle/>
                    <a:p>
                      <a:pPr algn="l" fontAlgn="t"/>
                      <a:r>
                        <a:rPr lang="en-US" sz="900" u="none" strike="noStrike">
                          <a:effectLst/>
                          <a:hlinkClick r:id="rId20"/>
                        </a:rPr>
                        <a:t>Delete user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0595729"/>
                  </a:ext>
                </a:extLst>
              </a:tr>
              <a:tr h="199172">
                <a:tc>
                  <a:txBody>
                    <a:bodyPr/>
                    <a:lstStyle/>
                    <a:p>
                      <a:pPr algn="l" fontAlgn="t"/>
                      <a:r>
                        <a:rPr lang="en-US" sz="900" u="none" strike="noStrike">
                          <a:effectLst/>
                          <a:hlinkClick r:id="rId21"/>
                        </a:rPr>
                        <a:t>Send email to manager before user's last day</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2446911"/>
                  </a:ext>
                </a:extLst>
              </a:tr>
              <a:tr h="199172">
                <a:tc>
                  <a:txBody>
                    <a:bodyPr/>
                    <a:lstStyle/>
                    <a:p>
                      <a:pPr algn="l" fontAlgn="t"/>
                      <a:r>
                        <a:rPr lang="en-US" sz="900" u="none" strike="noStrike">
                          <a:effectLst/>
                          <a:hlinkClick r:id="rId22"/>
                        </a:rPr>
                        <a:t>Send email on user's last day</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1846457"/>
                  </a:ext>
                </a:extLst>
              </a:tr>
              <a:tr h="199172">
                <a:tc>
                  <a:txBody>
                    <a:bodyPr/>
                    <a:lstStyle/>
                    <a:p>
                      <a:pPr algn="l" fontAlgn="t"/>
                      <a:r>
                        <a:rPr lang="en-US" sz="900" u="none" strike="noStrike">
                          <a:effectLst/>
                          <a:hlinkClick r:id="rId23"/>
                        </a:rPr>
                        <a:t>Send email to user's manager after their last day</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396845"/>
                  </a:ext>
                </a:extLst>
              </a:tr>
            </a:tbl>
          </a:graphicData>
        </a:graphic>
      </p:graphicFrame>
    </p:spTree>
    <p:extLst>
      <p:ext uri="{BB962C8B-B14F-4D97-AF65-F5344CB8AC3E}">
        <p14:creationId xmlns:p14="http://schemas.microsoft.com/office/powerpoint/2010/main" val="105042049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omputer script on a screen">
            <a:extLst>
              <a:ext uri="{FF2B5EF4-FFF2-40B4-BE49-F238E27FC236}">
                <a16:creationId xmlns:a16="http://schemas.microsoft.com/office/drawing/2014/main" id="{F4D40585-AE20-5D16-D7C7-82C5BC731D16}"/>
              </a:ext>
            </a:extLst>
          </p:cNvPr>
          <p:cNvPicPr>
            <a:picLocks noGrp="1" noChangeAspect="1"/>
          </p:cNvPicPr>
          <p:nvPr>
            <p:ph type="pic" sz="quarter" idx="10"/>
          </p:nvPr>
        </p:nvPicPr>
        <p:blipFill rotWithShape="1">
          <a:blip r:embed="rId2"/>
          <a:srcRect t="7017" b="8713"/>
          <a:stretch/>
        </p:blipFill>
        <p:spPr>
          <a:xfrm>
            <a:off x="20" y="10"/>
            <a:ext cx="12191980" cy="6857990"/>
          </a:xfrm>
          <a:noFill/>
        </p:spPr>
      </p:pic>
      <p:sp>
        <p:nvSpPr>
          <p:cNvPr id="2" name="Title 1">
            <a:extLst>
              <a:ext uri="{FF2B5EF4-FFF2-40B4-BE49-F238E27FC236}">
                <a16:creationId xmlns:a16="http://schemas.microsoft.com/office/drawing/2014/main" id="{01BB23D6-38D6-2DBA-32E2-2C9BA9A117C1}"/>
              </a:ext>
            </a:extLst>
          </p:cNvPr>
          <p:cNvSpPr>
            <a:spLocks noGrp="1"/>
          </p:cNvSpPr>
          <p:nvPr>
            <p:ph type="title"/>
          </p:nvPr>
        </p:nvSpPr>
        <p:spPr>
          <a:xfrm>
            <a:off x="6522720" y="0"/>
            <a:ext cx="5669280" cy="6858000"/>
          </a:xfrm>
        </p:spPr>
        <p:txBody>
          <a:bodyPr wrap="square" anchor="ctr">
            <a:normAutofit/>
          </a:bodyPr>
          <a:lstStyle/>
          <a:p>
            <a:r>
              <a:rPr lang="en-US"/>
              <a:t>Thank you</a:t>
            </a:r>
          </a:p>
        </p:txBody>
      </p:sp>
    </p:spTree>
    <p:extLst>
      <p:ext uri="{BB962C8B-B14F-4D97-AF65-F5344CB8AC3E}">
        <p14:creationId xmlns:p14="http://schemas.microsoft.com/office/powerpoint/2010/main" val="17827267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a:t>PoC | Phase 1: HR Provisioning</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Cloud HR and API driven provisioning</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2 hours</a:t>
            </a:r>
            <a:r>
              <a:rPr lang="en-US" sz="1100"/>
              <a:t>, </a:t>
            </a:r>
            <a:r>
              <a:rPr lang="en-US" sz="1600"/>
              <a:t>depending on complexity of scenario</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015226" cy="24333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Activate Trial and initial setup</a:t>
                      </a:r>
                    </a:p>
                  </a:txBody>
                  <a:tcPr/>
                </a:tc>
                <a:extLst>
                  <a:ext uri="{0D108BD9-81ED-4DB2-BD59-A6C34878D82A}">
                    <a16:rowId xmlns:a16="http://schemas.microsoft.com/office/drawing/2014/main" val="2668198742"/>
                  </a:ext>
                </a:extLst>
              </a:tr>
              <a:tr h="370840">
                <a:tc>
                  <a:txBody>
                    <a:bodyPr/>
                    <a:lstStyle/>
                    <a:p>
                      <a:r>
                        <a:rPr lang="en-US" sz="1600" noProof="0"/>
                        <a:t>HR Representative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Attributes mapping</a:t>
                      </a:r>
                    </a:p>
                  </a:txBody>
                  <a:tcPr/>
                </a:tc>
                <a:extLst>
                  <a:ext uri="{0D108BD9-81ED-4DB2-BD59-A6C34878D82A}">
                    <a16:rowId xmlns:a16="http://schemas.microsoft.com/office/drawing/2014/main" val="3907080854"/>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Development Teams</a:t>
                      </a:r>
                    </a:p>
                  </a:txBody>
                  <a:tcPr/>
                </a:tc>
                <a:tc>
                  <a:txBody>
                    <a:bodyPr/>
                    <a:lstStyle/>
                    <a:p>
                      <a:r>
                        <a:rPr lang="en-US" sz="1600">
                          <a:sym typeface="Wingdings" panose="05000000000000000000" pitchFamily="2" charset="2"/>
                        </a:rPr>
                        <a:t> Assist on build applications like custom workflows</a:t>
                      </a:r>
                      <a:endParaRPr lang="en-US" sz="1600" noProof="0"/>
                    </a:p>
                  </a:txBody>
                  <a:tcPr/>
                </a:tc>
                <a:extLst>
                  <a:ext uri="{0D108BD9-81ED-4DB2-BD59-A6C34878D82A}">
                    <a16:rowId xmlns:a16="http://schemas.microsoft.com/office/drawing/2014/main" val="1715172316"/>
                  </a:ext>
                </a:extLst>
              </a:tr>
            </a:tbl>
          </a:graphicData>
        </a:graphic>
      </p:graphicFrame>
      <p:sp>
        <p:nvSpPr>
          <p:cNvPr id="21" name="TextBox 23">
            <a:extLst>
              <a:ext uri="{FF2B5EF4-FFF2-40B4-BE49-F238E27FC236}">
                <a16:creationId xmlns:a16="http://schemas.microsoft.com/office/drawing/2014/main" id="{6F7E99C9-4769-F84B-2614-CE27303DB51C}"/>
              </a:ext>
            </a:extLst>
          </p:cNvPr>
          <p:cNvSpPr txBox="1"/>
          <p:nvPr/>
        </p:nvSpPr>
        <p:spPr>
          <a:xfrm>
            <a:off x="2086501" y="1874864"/>
            <a:ext cx="862439" cy="338554"/>
          </a:xfrm>
          <a:prstGeom prst="rect">
            <a:avLst/>
          </a:prstGeom>
          <a:noFill/>
        </p:spPr>
        <p:txBody>
          <a:bodyPr wrap="square" rtlCol="0">
            <a:spAutoFit/>
          </a:bodyPr>
          <a:lstStyle/>
          <a:p>
            <a:r>
              <a:rPr lang="en-US" sz="1600"/>
              <a:t>3 hours</a:t>
            </a:r>
          </a:p>
        </p:txBody>
      </p:sp>
      <p:sp>
        <p:nvSpPr>
          <p:cNvPr id="22" name="TextBox 12">
            <a:extLst>
              <a:ext uri="{FF2B5EF4-FFF2-40B4-BE49-F238E27FC236}">
                <a16:creationId xmlns:a16="http://schemas.microsoft.com/office/drawing/2014/main" id="{C4E860FF-5D25-36FE-F860-BD19D1D6BCC3}"/>
              </a:ext>
            </a:extLst>
          </p:cNvPr>
          <p:cNvSpPr txBox="1"/>
          <p:nvPr/>
        </p:nvSpPr>
        <p:spPr>
          <a:xfrm>
            <a:off x="1753098" y="1490349"/>
            <a:ext cx="1917778" cy="307777"/>
          </a:xfrm>
          <a:prstGeom prst="rect">
            <a:avLst/>
          </a:prstGeom>
          <a:noFill/>
        </p:spPr>
        <p:txBody>
          <a:bodyPr wrap="square" rtlCol="0">
            <a:spAutoFit/>
          </a:bodyPr>
          <a:lstStyle/>
          <a:p>
            <a:r>
              <a:rPr lang="en-US" sz="1400" b="1"/>
              <a:t>HR provisioning</a:t>
            </a:r>
          </a:p>
        </p:txBody>
      </p:sp>
      <p:cxnSp>
        <p:nvCxnSpPr>
          <p:cNvPr id="24" name="Gerade Verbindung mit Pfeil 2">
            <a:extLst>
              <a:ext uri="{FF2B5EF4-FFF2-40B4-BE49-F238E27FC236}">
                <a16:creationId xmlns:a16="http://schemas.microsoft.com/office/drawing/2014/main" id="{43EF5DD8-372B-1419-FAD1-0D53C07AB974}"/>
              </a:ext>
            </a:extLst>
          </p:cNvPr>
          <p:cNvCxnSpPr>
            <a:cxnSpLocks/>
            <a:stCxn id="25" idx="6"/>
            <a:endCxn id="34" idx="2"/>
          </p:cNvCxnSpPr>
          <p:nvPr/>
        </p:nvCxnSpPr>
        <p:spPr>
          <a:xfrm>
            <a:off x="1346831" y="1836669"/>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Ellipse 4">
            <a:extLst>
              <a:ext uri="{FF2B5EF4-FFF2-40B4-BE49-F238E27FC236}">
                <a16:creationId xmlns:a16="http://schemas.microsoft.com/office/drawing/2014/main" id="{49470581-1EC2-7363-CD6F-4BCA62CB0233}"/>
              </a:ext>
            </a:extLst>
          </p:cNvPr>
          <p:cNvSpPr/>
          <p:nvPr/>
        </p:nvSpPr>
        <p:spPr bwMode="auto">
          <a:xfrm>
            <a:off x="1034921" y="168071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Ellipse 40">
            <a:extLst>
              <a:ext uri="{FF2B5EF4-FFF2-40B4-BE49-F238E27FC236}">
                <a16:creationId xmlns:a16="http://schemas.microsoft.com/office/drawing/2014/main" id="{D1B7B07C-535D-5365-3574-F2BB3CD540FC}"/>
              </a:ext>
            </a:extLst>
          </p:cNvPr>
          <p:cNvSpPr/>
          <p:nvPr/>
        </p:nvSpPr>
        <p:spPr bwMode="auto">
          <a:xfrm>
            <a:off x="8632752" y="1747392"/>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3">
            <a:extLst>
              <a:ext uri="{FF2B5EF4-FFF2-40B4-BE49-F238E27FC236}">
                <a16:creationId xmlns:a16="http://schemas.microsoft.com/office/drawing/2014/main" id="{1EAB7775-FC06-10AC-8C63-B300D267EC38}"/>
              </a:ext>
            </a:extLst>
          </p:cNvPr>
          <p:cNvSpPr txBox="1"/>
          <p:nvPr/>
        </p:nvSpPr>
        <p:spPr>
          <a:xfrm>
            <a:off x="4667959" y="1870593"/>
            <a:ext cx="862439" cy="338554"/>
          </a:xfrm>
          <a:prstGeom prst="rect">
            <a:avLst/>
          </a:prstGeom>
          <a:noFill/>
        </p:spPr>
        <p:txBody>
          <a:bodyPr wrap="square" rtlCol="0">
            <a:spAutoFit/>
          </a:bodyPr>
          <a:lstStyle/>
          <a:p>
            <a:r>
              <a:rPr lang="en-US" sz="1600"/>
              <a:t>1 hour</a:t>
            </a:r>
          </a:p>
        </p:txBody>
      </p:sp>
      <p:sp>
        <p:nvSpPr>
          <p:cNvPr id="29" name="TextBox 23">
            <a:extLst>
              <a:ext uri="{FF2B5EF4-FFF2-40B4-BE49-F238E27FC236}">
                <a16:creationId xmlns:a16="http://schemas.microsoft.com/office/drawing/2014/main" id="{F690EC8E-C8F1-CAE3-FD61-7E786145801C}"/>
              </a:ext>
            </a:extLst>
          </p:cNvPr>
          <p:cNvSpPr txBox="1"/>
          <p:nvPr/>
        </p:nvSpPr>
        <p:spPr>
          <a:xfrm>
            <a:off x="6969631" y="1874864"/>
            <a:ext cx="862439" cy="338554"/>
          </a:xfrm>
          <a:prstGeom prst="rect">
            <a:avLst/>
          </a:prstGeom>
          <a:noFill/>
        </p:spPr>
        <p:txBody>
          <a:bodyPr wrap="square" rtlCol="0">
            <a:spAutoFit/>
          </a:bodyPr>
          <a:lstStyle/>
          <a:p>
            <a:r>
              <a:rPr lang="en-US" sz="1600"/>
              <a:t>3 hours</a:t>
            </a:r>
          </a:p>
        </p:txBody>
      </p:sp>
      <p:sp>
        <p:nvSpPr>
          <p:cNvPr id="30" name="TextBox 12">
            <a:extLst>
              <a:ext uri="{FF2B5EF4-FFF2-40B4-BE49-F238E27FC236}">
                <a16:creationId xmlns:a16="http://schemas.microsoft.com/office/drawing/2014/main" id="{DF28B5A6-69C9-BA6D-FA03-2A6E9BD6F39C}"/>
              </a:ext>
            </a:extLst>
          </p:cNvPr>
          <p:cNvSpPr txBox="1"/>
          <p:nvPr/>
        </p:nvSpPr>
        <p:spPr>
          <a:xfrm>
            <a:off x="6858058" y="1197298"/>
            <a:ext cx="1593040" cy="584775"/>
          </a:xfrm>
          <a:prstGeom prst="rect">
            <a:avLst/>
          </a:prstGeom>
          <a:noFill/>
        </p:spPr>
        <p:txBody>
          <a:bodyPr wrap="square" rtlCol="0">
            <a:spAutoFit/>
          </a:bodyPr>
          <a:lstStyle/>
          <a:p>
            <a:r>
              <a:rPr lang="en-US" sz="1600" b="1"/>
              <a:t>Lifecycle workflows</a:t>
            </a:r>
          </a:p>
        </p:txBody>
      </p:sp>
      <p:sp>
        <p:nvSpPr>
          <p:cNvPr id="31" name="Ellipse 4">
            <a:extLst>
              <a:ext uri="{FF2B5EF4-FFF2-40B4-BE49-F238E27FC236}">
                <a16:creationId xmlns:a16="http://schemas.microsoft.com/office/drawing/2014/main" id="{7BABF6EF-9C2F-F501-3369-1551DCFADA77}"/>
              </a:ext>
            </a:extLst>
          </p:cNvPr>
          <p:cNvSpPr/>
          <p:nvPr/>
        </p:nvSpPr>
        <p:spPr bwMode="auto">
          <a:xfrm>
            <a:off x="9947054" y="1687975"/>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23">
            <a:extLst>
              <a:ext uri="{FF2B5EF4-FFF2-40B4-BE49-F238E27FC236}">
                <a16:creationId xmlns:a16="http://schemas.microsoft.com/office/drawing/2014/main" id="{2C24E2A7-16BC-E098-9614-F7F645622A63}"/>
              </a:ext>
            </a:extLst>
          </p:cNvPr>
          <p:cNvSpPr txBox="1"/>
          <p:nvPr/>
        </p:nvSpPr>
        <p:spPr>
          <a:xfrm>
            <a:off x="9047658" y="1874864"/>
            <a:ext cx="862439" cy="338554"/>
          </a:xfrm>
          <a:prstGeom prst="rect">
            <a:avLst/>
          </a:prstGeom>
          <a:noFill/>
        </p:spPr>
        <p:txBody>
          <a:bodyPr wrap="square" rtlCol="0">
            <a:spAutoFit/>
          </a:bodyPr>
          <a:lstStyle/>
          <a:p>
            <a:r>
              <a:rPr lang="en-US" sz="1600"/>
              <a:t>1 hour</a:t>
            </a:r>
          </a:p>
        </p:txBody>
      </p:sp>
      <p:sp>
        <p:nvSpPr>
          <p:cNvPr id="33" name="TextBox 12">
            <a:extLst>
              <a:ext uri="{FF2B5EF4-FFF2-40B4-BE49-F238E27FC236}">
                <a16:creationId xmlns:a16="http://schemas.microsoft.com/office/drawing/2014/main" id="{595EDB06-93C2-F164-67C2-809CD0A2BF05}"/>
              </a:ext>
            </a:extLst>
          </p:cNvPr>
          <p:cNvSpPr txBox="1"/>
          <p:nvPr/>
        </p:nvSpPr>
        <p:spPr>
          <a:xfrm>
            <a:off x="8803158" y="1486530"/>
            <a:ext cx="1193949" cy="338554"/>
          </a:xfrm>
          <a:prstGeom prst="rect">
            <a:avLst/>
          </a:prstGeom>
          <a:noFill/>
        </p:spPr>
        <p:txBody>
          <a:bodyPr wrap="square" rtlCol="0">
            <a:spAutoFit/>
          </a:bodyPr>
          <a:lstStyle/>
          <a:p>
            <a:r>
              <a:rPr lang="en-US" sz="1600" b="1"/>
              <a:t>Close-out</a:t>
            </a:r>
          </a:p>
        </p:txBody>
      </p:sp>
      <p:sp>
        <p:nvSpPr>
          <p:cNvPr id="34" name="Ellipse 33">
            <a:extLst>
              <a:ext uri="{FF2B5EF4-FFF2-40B4-BE49-F238E27FC236}">
                <a16:creationId xmlns:a16="http://schemas.microsoft.com/office/drawing/2014/main" id="{335356CE-4068-C841-0DDB-617931CC2EAF}"/>
              </a:ext>
            </a:extLst>
          </p:cNvPr>
          <p:cNvSpPr/>
          <p:nvPr/>
        </p:nvSpPr>
        <p:spPr bwMode="auto">
          <a:xfrm>
            <a:off x="3820343" y="1751701"/>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Ellipse 33">
            <a:extLst>
              <a:ext uri="{FF2B5EF4-FFF2-40B4-BE49-F238E27FC236}">
                <a16:creationId xmlns:a16="http://schemas.microsoft.com/office/drawing/2014/main" id="{1EEAB366-AA8E-CA7C-9037-3B009F352E23}"/>
              </a:ext>
            </a:extLst>
          </p:cNvPr>
          <p:cNvSpPr/>
          <p:nvPr/>
        </p:nvSpPr>
        <p:spPr bwMode="auto">
          <a:xfrm>
            <a:off x="5825735" y="1751701"/>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12">
            <a:extLst>
              <a:ext uri="{FF2B5EF4-FFF2-40B4-BE49-F238E27FC236}">
                <a16:creationId xmlns:a16="http://schemas.microsoft.com/office/drawing/2014/main" id="{1E0C611D-C73B-7E62-A9A1-54B3261CF7C0}"/>
              </a:ext>
            </a:extLst>
          </p:cNvPr>
          <p:cNvSpPr txBox="1"/>
          <p:nvPr/>
        </p:nvSpPr>
        <p:spPr>
          <a:xfrm>
            <a:off x="4302659" y="1245694"/>
            <a:ext cx="1593040" cy="584775"/>
          </a:xfrm>
          <a:prstGeom prst="rect">
            <a:avLst/>
          </a:prstGeom>
          <a:noFill/>
        </p:spPr>
        <p:txBody>
          <a:bodyPr wrap="square" rtlCol="0">
            <a:spAutoFit/>
          </a:bodyPr>
          <a:lstStyle/>
          <a:p>
            <a:r>
              <a:rPr lang="en-US" sz="1600" b="1"/>
              <a:t>SaaS Apps provisioning</a:t>
            </a:r>
          </a:p>
        </p:txBody>
      </p:sp>
      <p:cxnSp>
        <p:nvCxnSpPr>
          <p:cNvPr id="37" name="Gerade Verbindung mit Pfeil 2">
            <a:extLst>
              <a:ext uri="{FF2B5EF4-FFF2-40B4-BE49-F238E27FC236}">
                <a16:creationId xmlns:a16="http://schemas.microsoft.com/office/drawing/2014/main" id="{7FAF067D-3F3F-A82F-D663-1DA96A8FB111}"/>
              </a:ext>
            </a:extLst>
          </p:cNvPr>
          <p:cNvCxnSpPr>
            <a:cxnSpLocks/>
          </p:cNvCxnSpPr>
          <p:nvPr/>
        </p:nvCxnSpPr>
        <p:spPr>
          <a:xfrm>
            <a:off x="3994895" y="1836669"/>
            <a:ext cx="5915202" cy="11589"/>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2613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a:t>PoC | Phase 2: SaaS Apps provisioning</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10144588" cy="307777"/>
          </a:xfrm>
          <a:prstGeom prst="rect">
            <a:avLst/>
          </a:prstGeom>
          <a:noFill/>
        </p:spPr>
        <p:txBody>
          <a:bodyPr wrap="square" lIns="0" tIns="0" rIns="0" bIns="0" rtlCol="0">
            <a:spAutoFit/>
          </a:bodyPr>
          <a:lstStyle/>
          <a:p>
            <a:pPr algn="l"/>
            <a:r>
              <a:rPr lang="en-GB" sz="2000" b="1"/>
              <a:t>Working session </a:t>
            </a:r>
            <a:r>
              <a:rPr lang="en-GB" sz="2000"/>
              <a:t>(1 hour)</a:t>
            </a:r>
          </a:p>
        </p:txBody>
      </p:sp>
      <p:graphicFrame>
        <p:nvGraphicFramePr>
          <p:cNvPr id="24" name="Table 20">
            <a:extLst>
              <a:ext uri="{FF2B5EF4-FFF2-40B4-BE49-F238E27FC236}">
                <a16:creationId xmlns:a16="http://schemas.microsoft.com/office/drawing/2014/main" id="{C6B823FF-1548-6FF2-A25B-1FEB8A44D96D}"/>
              </a:ext>
            </a:extLst>
          </p:cNvPr>
          <p:cNvGraphicFramePr>
            <a:graphicFrameLocks noGrp="1"/>
          </p:cNvGraphicFramePr>
          <p:nvPr/>
        </p:nvGraphicFramePr>
        <p:xfrm>
          <a:off x="560905" y="3127792"/>
          <a:ext cx="11045878" cy="1483360"/>
        </p:xfrm>
        <a:graphic>
          <a:graphicData uri="http://schemas.openxmlformats.org/drawingml/2006/table">
            <a:tbl>
              <a:tblPr firstRow="1" bandRow="1">
                <a:tableStyleId>{3B4B98B0-60AC-42C2-AFA5-B58CD77FA1E5}</a:tableStyleId>
              </a:tblPr>
              <a:tblGrid>
                <a:gridCol w="3968762">
                  <a:extLst>
                    <a:ext uri="{9D8B030D-6E8A-4147-A177-3AD203B41FA5}">
                      <a16:colId xmlns:a16="http://schemas.microsoft.com/office/drawing/2014/main" val="1420714092"/>
                    </a:ext>
                  </a:extLst>
                </a:gridCol>
                <a:gridCol w="7077116">
                  <a:extLst>
                    <a:ext uri="{9D8B030D-6E8A-4147-A177-3AD203B41FA5}">
                      <a16:colId xmlns:a16="http://schemas.microsoft.com/office/drawing/2014/main" val="2426899440"/>
                    </a:ext>
                  </a:extLst>
                </a:gridCol>
              </a:tblGrid>
              <a:tr h="370840">
                <a:tc>
                  <a:txBody>
                    <a:bodyPr/>
                    <a:lstStyle/>
                    <a:p>
                      <a:r>
                        <a:rPr lang="en-GB"/>
                        <a:t>Role</a:t>
                      </a:r>
                      <a:endParaRPr lang="de-DE"/>
                    </a:p>
                  </a:txBody>
                  <a:tcPr/>
                </a:tc>
                <a:tc>
                  <a:txBody>
                    <a:bodyPr/>
                    <a:lstStyle/>
                    <a:p>
                      <a:r>
                        <a:rPr lang="en-GB"/>
                        <a:t>Responsibility</a:t>
                      </a:r>
                      <a:endParaRPr lang="de-DE"/>
                    </a:p>
                  </a:txBody>
                  <a:tcPr/>
                </a:tc>
                <a:extLst>
                  <a:ext uri="{0D108BD9-81ED-4DB2-BD59-A6C34878D82A}">
                    <a16:rowId xmlns:a16="http://schemas.microsoft.com/office/drawing/2014/main" val="1335105508"/>
                  </a:ext>
                </a:extLst>
              </a:tr>
              <a:tr h="370840">
                <a:tc>
                  <a:txBody>
                    <a:bodyPr/>
                    <a:lstStyle/>
                    <a:p>
                      <a:r>
                        <a:rPr lang="en-US" sz="1800"/>
                        <a:t>Microsoft Entra ID Global Admin</a:t>
                      </a:r>
                      <a:endParaRPr lang="de-DE"/>
                    </a:p>
                  </a:txBody>
                  <a:tcPr/>
                </a:tc>
                <a:tc>
                  <a:txBody>
                    <a:bodyPr/>
                    <a:lstStyle/>
                    <a:p>
                      <a:r>
                        <a:rPr lang="en-US" sz="1800">
                          <a:sym typeface="Wingdings" panose="05000000000000000000" pitchFamily="2" charset="2"/>
                        </a:rPr>
                        <a:t> </a:t>
                      </a:r>
                      <a:r>
                        <a:rPr lang="en-US" sz="1800"/>
                        <a:t>Configure SCIM provisioning SaaS Apps in Microsoft Entra ID</a:t>
                      </a:r>
                    </a:p>
                  </a:txBody>
                  <a:tcPr/>
                </a:tc>
                <a:extLst>
                  <a:ext uri="{0D108BD9-81ED-4DB2-BD59-A6C34878D82A}">
                    <a16:rowId xmlns:a16="http://schemas.microsoft.com/office/drawing/2014/main" val="2668198742"/>
                  </a:ext>
                </a:extLst>
              </a:tr>
              <a:tr h="370840">
                <a:tc>
                  <a:txBody>
                    <a:bodyPr/>
                    <a:lstStyle/>
                    <a:p>
                      <a:r>
                        <a:rPr lang="de-DE"/>
                        <a:t>SaaS App Administrator</a:t>
                      </a:r>
                    </a:p>
                  </a:txBody>
                  <a:tcPr/>
                </a:tc>
                <a:tc>
                  <a:txBody>
                    <a:bodyPr/>
                    <a:lstStyle/>
                    <a:p>
                      <a:r>
                        <a:rPr lang="en-US" sz="1800">
                          <a:sym typeface="Wingdings" panose="05000000000000000000" pitchFamily="2" charset="2"/>
                        </a:rPr>
                        <a:t> Validate provisioning in SaaS App </a:t>
                      </a:r>
                      <a:endParaRPr lang="en-US" sz="1800"/>
                    </a:p>
                  </a:txBody>
                  <a:tcPr/>
                </a:tc>
                <a:extLst>
                  <a:ext uri="{0D108BD9-81ED-4DB2-BD59-A6C34878D82A}">
                    <a16:rowId xmlns:a16="http://schemas.microsoft.com/office/drawing/2014/main" val="1780734041"/>
                  </a:ext>
                </a:extLst>
              </a:tr>
              <a:tr h="370840">
                <a:tc>
                  <a:txBody>
                    <a:bodyPr/>
                    <a:lstStyle/>
                    <a:p>
                      <a:r>
                        <a:rPr lang="de-DE" sz="1600"/>
                        <a:t>On-</a:t>
                      </a:r>
                      <a:r>
                        <a:rPr lang="de-DE" sz="1600" err="1"/>
                        <a:t>prem</a:t>
                      </a:r>
                      <a:r>
                        <a:rPr lang="de-DE" sz="1600"/>
                        <a:t> App Administrator (Optional)</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sym typeface="Wingdings" panose="05000000000000000000" pitchFamily="2" charset="2"/>
                        </a:rPr>
                        <a:t> Validate provisioning in on-premises App</a:t>
                      </a:r>
                      <a:endParaRPr lang="en-US" sz="1800"/>
                    </a:p>
                  </a:txBody>
                  <a:tcPr/>
                </a:tc>
                <a:extLst>
                  <a:ext uri="{0D108BD9-81ED-4DB2-BD59-A6C34878D82A}">
                    <a16:rowId xmlns:a16="http://schemas.microsoft.com/office/drawing/2014/main" val="3713027442"/>
                  </a:ext>
                </a:extLst>
              </a:tr>
            </a:tbl>
          </a:graphicData>
        </a:graphic>
      </p:graphicFrame>
      <p:sp>
        <p:nvSpPr>
          <p:cNvPr id="5" name="TextBox 23">
            <a:extLst>
              <a:ext uri="{FF2B5EF4-FFF2-40B4-BE49-F238E27FC236}">
                <a16:creationId xmlns:a16="http://schemas.microsoft.com/office/drawing/2014/main" id="{30C363DE-8584-DB63-6260-777AD58094AF}"/>
              </a:ext>
            </a:extLst>
          </p:cNvPr>
          <p:cNvSpPr txBox="1"/>
          <p:nvPr/>
        </p:nvSpPr>
        <p:spPr>
          <a:xfrm>
            <a:off x="2086501" y="1874864"/>
            <a:ext cx="862439" cy="338554"/>
          </a:xfrm>
          <a:prstGeom prst="rect">
            <a:avLst/>
          </a:prstGeom>
          <a:noFill/>
        </p:spPr>
        <p:txBody>
          <a:bodyPr wrap="square" rtlCol="0">
            <a:spAutoFit/>
          </a:bodyPr>
          <a:lstStyle/>
          <a:p>
            <a:r>
              <a:rPr lang="en-US" sz="1600"/>
              <a:t>3 hours</a:t>
            </a:r>
          </a:p>
        </p:txBody>
      </p:sp>
      <p:sp>
        <p:nvSpPr>
          <p:cNvPr id="21" name="TextBox 12">
            <a:extLst>
              <a:ext uri="{FF2B5EF4-FFF2-40B4-BE49-F238E27FC236}">
                <a16:creationId xmlns:a16="http://schemas.microsoft.com/office/drawing/2014/main" id="{3B44E63E-18A9-A7FB-F4F7-D94EEDF5BB13}"/>
              </a:ext>
            </a:extLst>
          </p:cNvPr>
          <p:cNvSpPr txBox="1"/>
          <p:nvPr/>
        </p:nvSpPr>
        <p:spPr>
          <a:xfrm>
            <a:off x="1753098" y="1490349"/>
            <a:ext cx="1917778" cy="307777"/>
          </a:xfrm>
          <a:prstGeom prst="rect">
            <a:avLst/>
          </a:prstGeom>
          <a:noFill/>
        </p:spPr>
        <p:txBody>
          <a:bodyPr wrap="square" rtlCol="0">
            <a:spAutoFit/>
          </a:bodyPr>
          <a:lstStyle/>
          <a:p>
            <a:r>
              <a:rPr lang="en-US" sz="1400" b="1"/>
              <a:t>HR provisioning</a:t>
            </a:r>
          </a:p>
        </p:txBody>
      </p:sp>
      <p:cxnSp>
        <p:nvCxnSpPr>
          <p:cNvPr id="22" name="Gerade Verbindung mit Pfeil 2">
            <a:extLst>
              <a:ext uri="{FF2B5EF4-FFF2-40B4-BE49-F238E27FC236}">
                <a16:creationId xmlns:a16="http://schemas.microsoft.com/office/drawing/2014/main" id="{3DD08E6B-85FC-D88F-B91C-3B0759A79917}"/>
              </a:ext>
            </a:extLst>
          </p:cNvPr>
          <p:cNvCxnSpPr>
            <a:cxnSpLocks/>
            <a:stCxn id="28" idx="6"/>
            <a:endCxn id="36" idx="2"/>
          </p:cNvCxnSpPr>
          <p:nvPr/>
        </p:nvCxnSpPr>
        <p:spPr>
          <a:xfrm>
            <a:off x="1346831" y="1836669"/>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Ellipse 4">
            <a:extLst>
              <a:ext uri="{FF2B5EF4-FFF2-40B4-BE49-F238E27FC236}">
                <a16:creationId xmlns:a16="http://schemas.microsoft.com/office/drawing/2014/main" id="{9349F451-F8EB-AA72-9FCE-FA601358C769}"/>
              </a:ext>
            </a:extLst>
          </p:cNvPr>
          <p:cNvSpPr/>
          <p:nvPr/>
        </p:nvSpPr>
        <p:spPr bwMode="auto">
          <a:xfrm>
            <a:off x="1034921" y="168071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Ellipse 40">
            <a:extLst>
              <a:ext uri="{FF2B5EF4-FFF2-40B4-BE49-F238E27FC236}">
                <a16:creationId xmlns:a16="http://schemas.microsoft.com/office/drawing/2014/main" id="{8E49E7EF-6D97-F688-C3E8-DA139189BDA4}"/>
              </a:ext>
            </a:extLst>
          </p:cNvPr>
          <p:cNvSpPr/>
          <p:nvPr/>
        </p:nvSpPr>
        <p:spPr bwMode="auto">
          <a:xfrm>
            <a:off x="8632752" y="1747392"/>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3">
            <a:extLst>
              <a:ext uri="{FF2B5EF4-FFF2-40B4-BE49-F238E27FC236}">
                <a16:creationId xmlns:a16="http://schemas.microsoft.com/office/drawing/2014/main" id="{E25F3BF0-C393-8056-274F-414DC5A81661}"/>
              </a:ext>
            </a:extLst>
          </p:cNvPr>
          <p:cNvSpPr txBox="1"/>
          <p:nvPr/>
        </p:nvSpPr>
        <p:spPr>
          <a:xfrm>
            <a:off x="4562955" y="1848071"/>
            <a:ext cx="862439" cy="338554"/>
          </a:xfrm>
          <a:prstGeom prst="rect">
            <a:avLst/>
          </a:prstGeom>
          <a:noFill/>
        </p:spPr>
        <p:txBody>
          <a:bodyPr wrap="square" rtlCol="0">
            <a:spAutoFit/>
          </a:bodyPr>
          <a:lstStyle/>
          <a:p>
            <a:r>
              <a:rPr lang="en-US" sz="1600"/>
              <a:t>1 hour</a:t>
            </a:r>
          </a:p>
        </p:txBody>
      </p:sp>
      <p:sp>
        <p:nvSpPr>
          <p:cNvPr id="31" name="TextBox 23">
            <a:extLst>
              <a:ext uri="{FF2B5EF4-FFF2-40B4-BE49-F238E27FC236}">
                <a16:creationId xmlns:a16="http://schemas.microsoft.com/office/drawing/2014/main" id="{DD21198F-7A4C-500F-375E-BB760F37B717}"/>
              </a:ext>
            </a:extLst>
          </p:cNvPr>
          <p:cNvSpPr txBox="1"/>
          <p:nvPr/>
        </p:nvSpPr>
        <p:spPr>
          <a:xfrm>
            <a:off x="6969631" y="1874864"/>
            <a:ext cx="862439" cy="338554"/>
          </a:xfrm>
          <a:prstGeom prst="rect">
            <a:avLst/>
          </a:prstGeom>
          <a:noFill/>
        </p:spPr>
        <p:txBody>
          <a:bodyPr wrap="square" rtlCol="0">
            <a:spAutoFit/>
          </a:bodyPr>
          <a:lstStyle/>
          <a:p>
            <a:r>
              <a:rPr lang="en-US" sz="1600"/>
              <a:t>3 hours</a:t>
            </a:r>
          </a:p>
        </p:txBody>
      </p:sp>
      <p:sp>
        <p:nvSpPr>
          <p:cNvPr id="32" name="TextBox 12">
            <a:extLst>
              <a:ext uri="{FF2B5EF4-FFF2-40B4-BE49-F238E27FC236}">
                <a16:creationId xmlns:a16="http://schemas.microsoft.com/office/drawing/2014/main" id="{31356DA1-617B-F59E-3628-E50F69C3402E}"/>
              </a:ext>
            </a:extLst>
          </p:cNvPr>
          <p:cNvSpPr txBox="1"/>
          <p:nvPr/>
        </p:nvSpPr>
        <p:spPr>
          <a:xfrm>
            <a:off x="6858058" y="1197298"/>
            <a:ext cx="1593040" cy="584775"/>
          </a:xfrm>
          <a:prstGeom prst="rect">
            <a:avLst/>
          </a:prstGeom>
          <a:noFill/>
        </p:spPr>
        <p:txBody>
          <a:bodyPr wrap="square" rtlCol="0">
            <a:spAutoFit/>
          </a:bodyPr>
          <a:lstStyle/>
          <a:p>
            <a:r>
              <a:rPr lang="en-US" sz="1600" b="1"/>
              <a:t>Lifecycle workflows</a:t>
            </a:r>
          </a:p>
        </p:txBody>
      </p:sp>
      <p:sp>
        <p:nvSpPr>
          <p:cNvPr id="33" name="Ellipse 4">
            <a:extLst>
              <a:ext uri="{FF2B5EF4-FFF2-40B4-BE49-F238E27FC236}">
                <a16:creationId xmlns:a16="http://schemas.microsoft.com/office/drawing/2014/main" id="{141E21B7-8765-9625-5228-CD09965FFA14}"/>
              </a:ext>
            </a:extLst>
          </p:cNvPr>
          <p:cNvSpPr/>
          <p:nvPr/>
        </p:nvSpPr>
        <p:spPr bwMode="auto">
          <a:xfrm>
            <a:off x="9947054" y="1687975"/>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23">
            <a:extLst>
              <a:ext uri="{FF2B5EF4-FFF2-40B4-BE49-F238E27FC236}">
                <a16:creationId xmlns:a16="http://schemas.microsoft.com/office/drawing/2014/main" id="{DC4F18F5-A08A-45A8-AFE8-0817B4D7B17B}"/>
              </a:ext>
            </a:extLst>
          </p:cNvPr>
          <p:cNvSpPr txBox="1"/>
          <p:nvPr/>
        </p:nvSpPr>
        <p:spPr>
          <a:xfrm>
            <a:off x="9047658" y="1874864"/>
            <a:ext cx="862439" cy="338554"/>
          </a:xfrm>
          <a:prstGeom prst="rect">
            <a:avLst/>
          </a:prstGeom>
          <a:noFill/>
        </p:spPr>
        <p:txBody>
          <a:bodyPr wrap="square" rtlCol="0">
            <a:spAutoFit/>
          </a:bodyPr>
          <a:lstStyle/>
          <a:p>
            <a:r>
              <a:rPr lang="en-US" sz="1600"/>
              <a:t>1 hour</a:t>
            </a:r>
          </a:p>
        </p:txBody>
      </p:sp>
      <p:sp>
        <p:nvSpPr>
          <p:cNvPr id="35" name="TextBox 12">
            <a:extLst>
              <a:ext uri="{FF2B5EF4-FFF2-40B4-BE49-F238E27FC236}">
                <a16:creationId xmlns:a16="http://schemas.microsoft.com/office/drawing/2014/main" id="{3F2D3941-B6E3-B1C9-7BF5-1B02B94F2D12}"/>
              </a:ext>
            </a:extLst>
          </p:cNvPr>
          <p:cNvSpPr txBox="1"/>
          <p:nvPr/>
        </p:nvSpPr>
        <p:spPr>
          <a:xfrm>
            <a:off x="8803158" y="1486530"/>
            <a:ext cx="1193949" cy="338554"/>
          </a:xfrm>
          <a:prstGeom prst="rect">
            <a:avLst/>
          </a:prstGeom>
          <a:noFill/>
        </p:spPr>
        <p:txBody>
          <a:bodyPr wrap="square" rtlCol="0">
            <a:spAutoFit/>
          </a:bodyPr>
          <a:lstStyle/>
          <a:p>
            <a:r>
              <a:rPr lang="en-US" sz="1600" b="1"/>
              <a:t>Close-out</a:t>
            </a:r>
          </a:p>
        </p:txBody>
      </p:sp>
      <p:sp>
        <p:nvSpPr>
          <p:cNvPr id="36" name="Ellipse 33">
            <a:extLst>
              <a:ext uri="{FF2B5EF4-FFF2-40B4-BE49-F238E27FC236}">
                <a16:creationId xmlns:a16="http://schemas.microsoft.com/office/drawing/2014/main" id="{CA60298E-F4AA-E2F4-31F1-099DE3397DE7}"/>
              </a:ext>
            </a:extLst>
          </p:cNvPr>
          <p:cNvSpPr/>
          <p:nvPr/>
        </p:nvSpPr>
        <p:spPr bwMode="auto">
          <a:xfrm>
            <a:off x="3820343"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Ellipse 33">
            <a:extLst>
              <a:ext uri="{FF2B5EF4-FFF2-40B4-BE49-F238E27FC236}">
                <a16:creationId xmlns:a16="http://schemas.microsoft.com/office/drawing/2014/main" id="{488156E0-1B2D-E080-E49F-B9DED5BE5B2C}"/>
              </a:ext>
            </a:extLst>
          </p:cNvPr>
          <p:cNvSpPr/>
          <p:nvPr/>
        </p:nvSpPr>
        <p:spPr bwMode="auto">
          <a:xfrm>
            <a:off x="5825735" y="1751701"/>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12">
            <a:extLst>
              <a:ext uri="{FF2B5EF4-FFF2-40B4-BE49-F238E27FC236}">
                <a16:creationId xmlns:a16="http://schemas.microsoft.com/office/drawing/2014/main" id="{9D8EE369-B811-883B-D1EF-5D33FDDBC3EC}"/>
              </a:ext>
            </a:extLst>
          </p:cNvPr>
          <p:cNvSpPr txBox="1"/>
          <p:nvPr/>
        </p:nvSpPr>
        <p:spPr>
          <a:xfrm>
            <a:off x="4302659" y="1245694"/>
            <a:ext cx="1593040" cy="584775"/>
          </a:xfrm>
          <a:prstGeom prst="rect">
            <a:avLst/>
          </a:prstGeom>
          <a:noFill/>
        </p:spPr>
        <p:txBody>
          <a:bodyPr wrap="square" rtlCol="0">
            <a:spAutoFit/>
          </a:bodyPr>
          <a:lstStyle/>
          <a:p>
            <a:r>
              <a:rPr lang="en-US" sz="1600" b="1"/>
              <a:t>SaaS Apps provisioning</a:t>
            </a:r>
          </a:p>
        </p:txBody>
      </p:sp>
      <p:cxnSp>
        <p:nvCxnSpPr>
          <p:cNvPr id="39" name="Gerade Verbindung mit Pfeil 2">
            <a:extLst>
              <a:ext uri="{FF2B5EF4-FFF2-40B4-BE49-F238E27FC236}">
                <a16:creationId xmlns:a16="http://schemas.microsoft.com/office/drawing/2014/main" id="{D58B1F1C-0069-ECCB-CA74-40DAC88E6A53}"/>
              </a:ext>
            </a:extLst>
          </p:cNvPr>
          <p:cNvCxnSpPr>
            <a:cxnSpLocks/>
            <a:stCxn id="37" idx="6"/>
          </p:cNvCxnSpPr>
          <p:nvPr/>
        </p:nvCxnSpPr>
        <p:spPr>
          <a:xfrm>
            <a:off x="5996141" y="1840331"/>
            <a:ext cx="3913956" cy="7927"/>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2">
            <a:extLst>
              <a:ext uri="{FF2B5EF4-FFF2-40B4-BE49-F238E27FC236}">
                <a16:creationId xmlns:a16="http://schemas.microsoft.com/office/drawing/2014/main" id="{2965015C-769F-455D-61BA-971C5A9278CA}"/>
              </a:ext>
            </a:extLst>
          </p:cNvPr>
          <p:cNvCxnSpPr>
            <a:cxnSpLocks/>
            <a:stCxn id="36" idx="6"/>
            <a:endCxn id="37" idx="2"/>
          </p:cNvCxnSpPr>
          <p:nvPr/>
        </p:nvCxnSpPr>
        <p:spPr>
          <a:xfrm>
            <a:off x="3990749" y="1840331"/>
            <a:ext cx="183498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779229"/>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 Security brand template.potx" id="{C2238F5F-88FF-42D2-B2B7-0AA68068F996}" vid="{6D1610A7-A963-40D5-9923-AA1928F2CA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DEEC9778698A4592C42AE54DE9B321" ma:contentTypeVersion="14" ma:contentTypeDescription="Create a new document." ma:contentTypeScope="" ma:versionID="763556cbee1ecb89e6b9bcfff1e02f34">
  <xsd:schema xmlns:xsd="http://www.w3.org/2001/XMLSchema" xmlns:xs="http://www.w3.org/2001/XMLSchema" xmlns:p="http://schemas.microsoft.com/office/2006/metadata/properties" xmlns:ns1="http://schemas.microsoft.com/sharepoint/v3" xmlns:ns2="ad05b680-99c1-48b1-88d9-f8dc56c4a529" xmlns:ns3="1d314dc7-05fa-4a63-860b-220666282e23" xmlns:ns4="230e9df3-be65-4c73-a93b-d1236ebd677e" targetNamespace="http://schemas.microsoft.com/office/2006/metadata/properties" ma:root="true" ma:fieldsID="b2ce377383eb22e92e4e53a82d839ac3" ns1:_="" ns2:_="" ns3:_="" ns4:_="">
    <xsd:import namespace="http://schemas.microsoft.com/sharepoint/v3"/>
    <xsd:import namespace="ad05b680-99c1-48b1-88d9-f8dc56c4a529"/>
    <xsd:import namespace="1d314dc7-05fa-4a63-860b-220666282e23"/>
    <xsd:import namespace="230e9df3-be65-4c73-a93b-d1236ebd677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4:TaxCatchAll" minOccurs="0"/>
                <xsd:element ref="ns3:ImageTagsTaxHTField" minOccurs="0"/>
                <xsd:element ref="ns3:MediaServiceAutoKeyPoints" minOccurs="0"/>
                <xsd:element ref="ns3:MediaServiceKeyPoints" minOccurs="0"/>
                <xsd:element ref="ns3: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05b680-99c1-48b1-88d9-f8dc56c4a52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314dc7-05fa-4a63-860b-220666282e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ImageTagsTaxHTField" ma:index="14"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aa1ae08-e58b-40e8-94f6-a73e17e04a94}" ma:internalName="TaxCatchAll" ma:showField="CatchAllData" ma:web="ad05b680-99c1-48b1-88d9-f8dc56c4a5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ImageTagsTaxHTField xmlns="1d314dc7-05fa-4a63-860b-220666282e23">
      <Terms xmlns="http://schemas.microsoft.com/office/infopath/2007/PartnerControls"/>
    </ImageTagsTaxHTField>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76FA41A-2D75-4402-B98A-6E119BBBED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d05b680-99c1-48b1-88d9-f8dc56c4a529"/>
    <ds:schemaRef ds:uri="1d314dc7-05fa-4a63-860b-220666282e2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1d314dc7-05fa-4a63-860b-220666282e23"/>
    <ds:schemaRef ds:uri="http://schemas.microsoft.com/office/2006/documentManagement/types"/>
    <ds:schemaRef ds:uri="http://purl.org/dc/dcmitype/"/>
    <ds:schemaRef ds:uri="http://purl.org/dc/elements/1.1/"/>
    <ds:schemaRef ds:uri="http://purl.org/dc/terms/"/>
    <ds:schemaRef ds:uri="http://www.w3.org/XML/1998/namespace"/>
    <ds:schemaRef ds:uri="230e9df3-be65-4c73-a93b-d1236ebd677e"/>
    <ds:schemaRef ds:uri="http://schemas.microsoft.com/office/infopath/2007/PartnerControls"/>
    <ds:schemaRef ds:uri="http://schemas.openxmlformats.org/package/2006/metadata/core-properties"/>
    <ds:schemaRef ds:uri="ad05b680-99c1-48b1-88d9-f8dc56c4a529"/>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Security brand template</Template>
  <TotalTime>29</TotalTime>
  <Words>7255</Words>
  <Application>Microsoft Office PowerPoint</Application>
  <PresentationFormat>Widescreen</PresentationFormat>
  <Paragraphs>941</Paragraphs>
  <Slides>74</Slides>
  <Notes>30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74</vt:i4>
      </vt:variant>
    </vt:vector>
  </HeadingPairs>
  <TitlesOfParts>
    <vt:vector size="89" baseType="lpstr">
      <vt:lpstr>Abadi Extra Light</vt:lpstr>
      <vt:lpstr>Aptos</vt:lpstr>
      <vt:lpstr>Aptos_MSFontService</vt:lpstr>
      <vt:lpstr>Arial</vt:lpstr>
      <vt:lpstr>Calibri</vt:lpstr>
      <vt:lpstr>Century Gothic</vt:lpstr>
      <vt:lpstr>Consolas</vt:lpstr>
      <vt:lpstr>Segoe UI</vt:lpstr>
      <vt:lpstr>Segoe UI Light</vt:lpstr>
      <vt:lpstr>Segoe UI Semibold</vt:lpstr>
      <vt:lpstr>Segoe UI Semilight</vt:lpstr>
      <vt:lpstr>Söhne</vt:lpstr>
      <vt:lpstr>Symbol</vt:lpstr>
      <vt:lpstr>Wingdings</vt:lpstr>
      <vt:lpstr>Microsoft Security template</vt:lpstr>
      <vt:lpstr>Microsoft Entra ID Governance</vt:lpstr>
      <vt:lpstr>Proof of concept (PoC) | Goals</vt:lpstr>
      <vt:lpstr>PowerPoint Presentation</vt:lpstr>
      <vt:lpstr>Scenario’s Key Requirements</vt:lpstr>
      <vt:lpstr>PoC  Stakeholders</vt:lpstr>
      <vt:lpstr>PoC | Timeline</vt:lpstr>
      <vt:lpstr>PoC | Pre-work</vt:lpstr>
      <vt:lpstr>PoC | Phase 1: HR Provisioning</vt:lpstr>
      <vt:lpstr>PoC | Phase 2: SaaS Apps provisioning</vt:lpstr>
      <vt:lpstr>PoC | Phase 3: Lifecycle Workflows</vt:lpstr>
      <vt:lpstr>PoC | Phase 5: Close-out</vt:lpstr>
      <vt:lpstr>Microsoft Entra ID Governance features used on this scenario </vt:lpstr>
      <vt:lpstr>Microsoft Entra ID Governance</vt:lpstr>
      <vt:lpstr>Introduction</vt:lpstr>
      <vt:lpstr>To address these issues and streamline the employee identity management process, organizations are increasingly adopting modern solutions and automated approaches.    By leveraging advanced identity management systems and technologies, the IT staff can overcome the limitations of manual procedures and enhance efficiency. </vt:lpstr>
      <vt:lpstr>Key benefits from using Microsoft Entra ID Governance</vt:lpstr>
      <vt:lpstr>Modern Identity Management solutions</vt:lpstr>
      <vt:lpstr>POC Decision Flow</vt:lpstr>
      <vt:lpstr>PowerPoint Presentation</vt:lpstr>
      <vt:lpstr>High level architecture – Cloud HR to Microsoft Entra ID / AD </vt:lpstr>
      <vt:lpstr>Cloud HR to Microsoft Entra ID</vt:lpstr>
      <vt:lpstr>Cloud HR to Microsoft Entra ID</vt:lpstr>
      <vt:lpstr>Features</vt:lpstr>
      <vt:lpstr>Planning</vt:lpstr>
      <vt:lpstr>Planning (Cont’d) </vt:lpstr>
      <vt:lpstr>Deploy POC (Workday to Microsoft Entra ID)</vt:lpstr>
      <vt:lpstr>Deploy POC (SuccessFactors to Microsoft Entra ID)</vt:lpstr>
      <vt:lpstr>Cloud HR to Active Directory</vt:lpstr>
      <vt:lpstr>Cloud HR to Active Directory</vt:lpstr>
      <vt:lpstr>Cloud HR to Active Directory</vt:lpstr>
      <vt:lpstr>Features</vt:lpstr>
      <vt:lpstr>Planning</vt:lpstr>
      <vt:lpstr>Deploy POC (Workday to Active Directory)</vt:lpstr>
      <vt:lpstr>Deploy POC (SuccessFactors  to Active Directory)</vt:lpstr>
      <vt:lpstr>API-driven inbound user provisioning</vt:lpstr>
      <vt:lpstr>What if my organization doesn’t use Workday or SuccessFactors?</vt:lpstr>
      <vt:lpstr>Key Benefits of API-driven user provisioning</vt:lpstr>
      <vt:lpstr>Microsoft Entra ID – API-driven provisioning</vt:lpstr>
      <vt:lpstr>Microsoft Entra ID – API-driven provisioning</vt:lpstr>
      <vt:lpstr>Microsoft Entra ID – API-driven provisioning</vt:lpstr>
      <vt:lpstr>End to End flow</vt:lpstr>
      <vt:lpstr>How to configure API-drive provisioning </vt:lpstr>
      <vt:lpstr>How is the new inbound provisioning /bulkUpload API different from MS Graph Users API?</vt:lpstr>
      <vt:lpstr>API-driven user provisioning and Lifecycle Workflows</vt:lpstr>
      <vt:lpstr>Deploy POC API-driven inbound provisioning </vt:lpstr>
      <vt:lpstr>QuickStart guides </vt:lpstr>
      <vt:lpstr>PowerPoint Presentation</vt:lpstr>
      <vt:lpstr>Provisioning to SaaS apps using SCIM</vt:lpstr>
      <vt:lpstr>Features</vt:lpstr>
      <vt:lpstr>Configure provisioning with SCIM endpoint</vt:lpstr>
      <vt:lpstr>High level steps</vt:lpstr>
      <vt:lpstr>Deploy POC SaaS sample app provisioning</vt:lpstr>
      <vt:lpstr>Optional: Provisioning to on-premises applications</vt:lpstr>
      <vt:lpstr>Lifecycle Workflows</vt:lpstr>
      <vt:lpstr>First things first</vt:lpstr>
      <vt:lpstr>PowerPoint Presentation</vt:lpstr>
      <vt:lpstr>Joiner scenario Onboarding new users</vt:lpstr>
      <vt:lpstr>Joiner scenario - Example</vt:lpstr>
      <vt:lpstr>Lifecycle workflows built-in templates</vt:lpstr>
      <vt:lpstr>Planning – Define Parameters</vt:lpstr>
      <vt:lpstr>PowerPoint Presentation</vt:lpstr>
      <vt:lpstr>Lifecycle Workflows custom task extension</vt:lpstr>
      <vt:lpstr>PowerPoint Presentation</vt:lpstr>
      <vt:lpstr>Leaver scenario Offboarding users</vt:lpstr>
      <vt:lpstr>Leaver scenario - Example</vt:lpstr>
      <vt:lpstr>Lifecycle workflows built-in templates</vt:lpstr>
      <vt:lpstr>Planning – Define Parameters</vt:lpstr>
      <vt:lpstr>Planning – Define Parameters (Cont’d)</vt:lpstr>
      <vt:lpstr>Removing access</vt:lpstr>
      <vt:lpstr>Lifecycle Workflows custom extensions</vt:lpstr>
      <vt:lpstr>Azure logic Apps high-level steps</vt:lpstr>
      <vt:lpstr>POC Deployment  - Lifecycle Workflows (LCW)  </vt:lpstr>
      <vt:lpstr>Supported Tasks and workflows</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Entra ID Governance POC</dc:title>
  <dc:subject>&lt;Event name&gt;</dc:subject>
  <dc:creator>Jorge Lopez</dc:creator>
  <cp:keywords/>
  <dc:description/>
  <cp:lastModifiedBy>Jorge Lopez</cp:lastModifiedBy>
  <cp:revision>1</cp:revision>
  <dcterms:created xsi:type="dcterms:W3CDTF">2023-09-22T16:10:01Z</dcterms:created>
  <dcterms:modified xsi:type="dcterms:W3CDTF">2024-01-24T16:48:13Z</dcterms:modified>
  <cp:category>Microsoft Security</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0x010100B2DEEC9778698A4592C42AE54DE9B321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y fmtid="{D5CDD505-2E9C-101B-9397-08002B2CF9AE}" pid="19" name="_MarkAsFinal">
    <vt:bool>true</vt:bool>
  </property>
</Properties>
</file>